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802" r:id="rId2"/>
    <p:sldId id="2580" r:id="rId3"/>
    <p:sldId id="3253" r:id="rId4"/>
    <p:sldId id="3252" r:id="rId5"/>
    <p:sldId id="3251" r:id="rId6"/>
    <p:sldId id="3250" r:id="rId7"/>
    <p:sldId id="2584" r:id="rId8"/>
    <p:sldId id="882" r:id="rId9"/>
    <p:sldId id="2992" r:id="rId10"/>
    <p:sldId id="3182" r:id="rId11"/>
    <p:sldId id="3224" r:id="rId12"/>
    <p:sldId id="2934" r:id="rId13"/>
    <p:sldId id="282" r:id="rId14"/>
    <p:sldId id="3216" r:id="rId15"/>
    <p:sldId id="3218" r:id="rId16"/>
    <p:sldId id="3219" r:id="rId17"/>
    <p:sldId id="3220" r:id="rId18"/>
    <p:sldId id="3221" r:id="rId19"/>
    <p:sldId id="3222" r:id="rId20"/>
    <p:sldId id="3217" r:id="rId21"/>
    <p:sldId id="3199" r:id="rId22"/>
    <p:sldId id="296" r:id="rId23"/>
    <p:sldId id="2984" r:id="rId24"/>
    <p:sldId id="3192" r:id="rId25"/>
    <p:sldId id="3193" r:id="rId26"/>
    <p:sldId id="3194" r:id="rId27"/>
    <p:sldId id="3195" r:id="rId28"/>
    <p:sldId id="3196" r:id="rId29"/>
    <p:sldId id="3225" r:id="rId30"/>
    <p:sldId id="3226" r:id="rId31"/>
    <p:sldId id="3227" r:id="rId32"/>
    <p:sldId id="3228" r:id="rId33"/>
    <p:sldId id="3249" r:id="rId34"/>
    <p:sldId id="3230" r:id="rId35"/>
    <p:sldId id="3231" r:id="rId36"/>
    <p:sldId id="3232" r:id="rId37"/>
    <p:sldId id="2585" r:id="rId38"/>
    <p:sldId id="3234" r:id="rId39"/>
    <p:sldId id="297" r:id="rId40"/>
    <p:sldId id="3235" r:id="rId41"/>
    <p:sldId id="3239" r:id="rId42"/>
    <p:sldId id="3240" r:id="rId43"/>
    <p:sldId id="3236" r:id="rId44"/>
    <p:sldId id="3237" r:id="rId45"/>
    <p:sldId id="3241" r:id="rId46"/>
    <p:sldId id="3238" r:id="rId47"/>
    <p:sldId id="3242" r:id="rId48"/>
    <p:sldId id="3243" r:id="rId49"/>
    <p:sldId id="3244" r:id="rId50"/>
    <p:sldId id="3245" r:id="rId51"/>
    <p:sldId id="3246" r:id="rId52"/>
    <p:sldId id="3247" r:id="rId53"/>
    <p:sldId id="3248" r:id="rId54"/>
    <p:sldId id="3201" r:id="rId55"/>
    <p:sldId id="3202" r:id="rId56"/>
    <p:sldId id="276" r:id="rId57"/>
    <p:sldId id="277" r:id="rId58"/>
    <p:sldId id="3223" r:id="rId59"/>
    <p:sldId id="3011" r:id="rId60"/>
    <p:sldId id="3016" r:id="rId61"/>
    <p:sldId id="3017" r:id="rId62"/>
    <p:sldId id="3018" r:id="rId63"/>
    <p:sldId id="3183" r:id="rId64"/>
    <p:sldId id="3184" r:id="rId65"/>
    <p:sldId id="3185" r:id="rId66"/>
    <p:sldId id="3186" r:id="rId67"/>
    <p:sldId id="3187" r:id="rId68"/>
    <p:sldId id="3188" r:id="rId69"/>
    <p:sldId id="3189" r:id="rId70"/>
    <p:sldId id="3190" r:id="rId71"/>
    <p:sldId id="3191" r:id="rId72"/>
    <p:sldId id="3172" r:id="rId73"/>
    <p:sldId id="3173" r:id="rId74"/>
    <p:sldId id="3175" r:id="rId75"/>
    <p:sldId id="3177" r:id="rId76"/>
    <p:sldId id="3178" r:id="rId77"/>
    <p:sldId id="3179" r:id="rId78"/>
    <p:sldId id="3176" r:id="rId79"/>
    <p:sldId id="3180" r:id="rId80"/>
    <p:sldId id="3209" r:id="rId81"/>
    <p:sldId id="3210" r:id="rId82"/>
    <p:sldId id="3211" r:id="rId83"/>
    <p:sldId id="3212" r:id="rId84"/>
    <p:sldId id="3213" r:id="rId85"/>
    <p:sldId id="3214" r:id="rId86"/>
    <p:sldId id="3215" r:id="rId87"/>
    <p:sldId id="3200" r:id="rId88"/>
    <p:sldId id="3233" r:id="rId89"/>
    <p:sldId id="261" r:id="rId90"/>
    <p:sldId id="3108" r:id="rId91"/>
    <p:sldId id="3107" r:id="rId92"/>
    <p:sldId id="269" r:id="rId93"/>
    <p:sldId id="270" r:id="rId94"/>
    <p:sldId id="3111" r:id="rId95"/>
    <p:sldId id="3112" r:id="rId96"/>
    <p:sldId id="3203" r:id="rId97"/>
    <p:sldId id="267" r:id="rId98"/>
    <p:sldId id="3205" r:id="rId99"/>
    <p:sldId id="3204" r:id="rId100"/>
    <p:sldId id="3206" r:id="rId101"/>
    <p:sldId id="3207" r:id="rId102"/>
    <p:sldId id="272" r:id="rId103"/>
    <p:sldId id="3208" r:id="rId10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30"/>
    <a:srgbClr val="F2F2F2"/>
    <a:srgbClr val="F8F8F8"/>
    <a:srgbClr val="006C57"/>
    <a:srgbClr val="00715C"/>
    <a:srgbClr val="9C0073"/>
    <a:srgbClr val="B59CD8"/>
    <a:srgbClr val="D89207"/>
    <a:srgbClr val="75000A"/>
    <a:srgbClr val="014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903DC-8685-4B9B-9855-DB0A0D84B9D1}" v="2" dt="2025-10-08T14:06:46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5238" autoAdjust="0"/>
  </p:normalViewPr>
  <p:slideViewPr>
    <p:cSldViewPr snapToObjects="1">
      <p:cViewPr varScale="1">
        <p:scale>
          <a:sx n="127" d="100"/>
          <a:sy n="127" d="100"/>
        </p:scale>
        <p:origin x="84" y="300"/>
      </p:cViewPr>
      <p:guideLst>
        <p:guide pos="340"/>
        <p:guide orient="horz" pos="985"/>
      </p:guideLst>
    </p:cSldViewPr>
  </p:slideViewPr>
  <p:outlineViewPr>
    <p:cViewPr>
      <p:scale>
        <a:sx n="33" d="100"/>
        <a:sy n="33" d="100"/>
      </p:scale>
      <p:origin x="0" y="-4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Zazzi" userId="2d14a76cb0d9c205" providerId="LiveId" clId="{EF16F73A-B37D-425D-B117-955F4A7086F6}"/>
    <pc:docChg chg="undo custSel addSld modSld sldOrd">
      <pc:chgData name="Leandro Zazzi" userId="2d14a76cb0d9c205" providerId="LiveId" clId="{EF16F73A-B37D-425D-B117-955F4A7086F6}" dt="2025-10-08T14:09:26.549" v="447" actId="20577"/>
      <pc:docMkLst>
        <pc:docMk/>
      </pc:docMkLst>
      <pc:sldChg chg="modSp mod">
        <pc:chgData name="Leandro Zazzi" userId="2d14a76cb0d9c205" providerId="LiveId" clId="{EF16F73A-B37D-425D-B117-955F4A7086F6}" dt="2025-10-08T11:58:38.430" v="204" actId="20577"/>
        <pc:sldMkLst>
          <pc:docMk/>
          <pc:sldMk cId="0" sldId="276"/>
        </pc:sldMkLst>
        <pc:spChg chg="mod">
          <ac:chgData name="Leandro Zazzi" userId="2d14a76cb0d9c205" providerId="LiveId" clId="{EF16F73A-B37D-425D-B117-955F4A7086F6}" dt="2025-10-08T11:58:38.430" v="204" actId="20577"/>
          <ac:spMkLst>
            <pc:docMk/>
            <pc:sldMk cId="0" sldId="276"/>
            <ac:spMk id="325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0-08T10:52:23.850" v="15" actId="113"/>
        <pc:sldMkLst>
          <pc:docMk/>
          <pc:sldMk cId="287579524" sldId="802"/>
        </pc:sldMkLst>
        <pc:spChg chg="mod">
          <ac:chgData name="Leandro Zazzi" userId="2d14a76cb0d9c205" providerId="LiveId" clId="{EF16F73A-B37D-425D-B117-955F4A7086F6}" dt="2025-10-08T10:52:23.850" v="15" actId="113"/>
          <ac:spMkLst>
            <pc:docMk/>
            <pc:sldMk cId="287579524" sldId="802"/>
            <ac:spMk id="8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0-08T10:52:36.868" v="53" actId="20577"/>
        <pc:sldMkLst>
          <pc:docMk/>
          <pc:sldMk cId="2289200213" sldId="2580"/>
        </pc:sldMkLst>
        <pc:spChg chg="mod">
          <ac:chgData name="Leandro Zazzi" userId="2d14a76cb0d9c205" providerId="LiveId" clId="{EF16F73A-B37D-425D-B117-955F4A7086F6}" dt="2025-10-08T10:52:36.868" v="53" actId="20577"/>
          <ac:spMkLst>
            <pc:docMk/>
            <pc:sldMk cId="2289200213" sldId="2580"/>
            <ac:spMk id="3" creationId="{00000000-0000-0000-0000-000000000000}"/>
          </ac:spMkLst>
        </pc:spChg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1968377330" sldId="3209"/>
        </pc:sldMkLst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2482672151" sldId="3210"/>
        </pc:sldMkLst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1812757515" sldId="3211"/>
        </pc:sldMkLst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3435929821" sldId="3212"/>
        </pc:sldMkLst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116818163" sldId="3213"/>
        </pc:sldMkLst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3491877778" sldId="3214"/>
        </pc:sldMkLst>
      </pc:sldChg>
      <pc:sldChg chg="mod modShow">
        <pc:chgData name="Leandro Zazzi" userId="2d14a76cb0d9c205" providerId="LiveId" clId="{EF16F73A-B37D-425D-B117-955F4A7086F6}" dt="2025-10-08T14:05:48.071" v="375" actId="729"/>
        <pc:sldMkLst>
          <pc:docMk/>
          <pc:sldMk cId="3488960470" sldId="3215"/>
        </pc:sldMkLst>
      </pc:sldChg>
      <pc:sldChg chg="modSp new mod">
        <pc:chgData name="Leandro Zazzi" userId="2d14a76cb0d9c205" providerId="LiveId" clId="{EF16F73A-B37D-425D-B117-955F4A7086F6}" dt="2025-10-08T12:01:42.344" v="231" actId="5793"/>
        <pc:sldMkLst>
          <pc:docMk/>
          <pc:sldMk cId="3599847147" sldId="3250"/>
        </pc:sldMkLst>
        <pc:spChg chg="mod">
          <ac:chgData name="Leandro Zazzi" userId="2d14a76cb0d9c205" providerId="LiveId" clId="{EF16F73A-B37D-425D-B117-955F4A7086F6}" dt="2025-10-08T10:52:47.811" v="70" actId="20577"/>
          <ac:spMkLst>
            <pc:docMk/>
            <pc:sldMk cId="3599847147" sldId="3250"/>
            <ac:spMk id="2" creationId="{975C71A0-4479-249F-12E5-A721A3C855F1}"/>
          </ac:spMkLst>
        </pc:spChg>
        <pc:spChg chg="mod">
          <ac:chgData name="Leandro Zazzi" userId="2d14a76cb0d9c205" providerId="LiveId" clId="{EF16F73A-B37D-425D-B117-955F4A7086F6}" dt="2025-10-08T12:01:42.344" v="231" actId="5793"/>
          <ac:spMkLst>
            <pc:docMk/>
            <pc:sldMk cId="3599847147" sldId="3250"/>
            <ac:spMk id="3" creationId="{458FFD58-1FA9-9123-297D-663E3AC30650}"/>
          </ac:spMkLst>
        </pc:spChg>
      </pc:sldChg>
      <pc:sldChg chg="addSp delSp modSp new mod ord">
        <pc:chgData name="Leandro Zazzi" userId="2d14a76cb0d9c205" providerId="LiveId" clId="{EF16F73A-B37D-425D-B117-955F4A7086F6}" dt="2025-10-08T13:26:46.152" v="374"/>
        <pc:sldMkLst>
          <pc:docMk/>
          <pc:sldMk cId="2687040802" sldId="3251"/>
        </pc:sldMkLst>
        <pc:spChg chg="mod">
          <ac:chgData name="Leandro Zazzi" userId="2d14a76cb0d9c205" providerId="LiveId" clId="{EF16F73A-B37D-425D-B117-955F4A7086F6}" dt="2025-10-08T13:26:29.952" v="372" actId="20577"/>
          <ac:spMkLst>
            <pc:docMk/>
            <pc:sldMk cId="2687040802" sldId="3251"/>
            <ac:spMk id="2" creationId="{33EC8BD0-3FC4-8035-F369-1F93A812BB8F}"/>
          </ac:spMkLst>
        </pc:spChg>
        <pc:spChg chg="del mod">
          <ac:chgData name="Leandro Zazzi" userId="2d14a76cb0d9c205" providerId="LiveId" clId="{EF16F73A-B37D-425D-B117-955F4A7086F6}" dt="2025-10-08T13:22:50.092" v="327" actId="22"/>
          <ac:spMkLst>
            <pc:docMk/>
            <pc:sldMk cId="2687040802" sldId="3251"/>
            <ac:spMk id="3" creationId="{0CA5B229-F6D8-0977-ECCE-3A91941256E7}"/>
          </ac:spMkLst>
        </pc:spChg>
        <pc:spChg chg="add mod">
          <ac:chgData name="Leandro Zazzi" userId="2d14a76cb0d9c205" providerId="LiveId" clId="{EF16F73A-B37D-425D-B117-955F4A7086F6}" dt="2025-10-08T13:25:25.712" v="348" actId="1076"/>
          <ac:spMkLst>
            <pc:docMk/>
            <pc:sldMk cId="2687040802" sldId="3251"/>
            <ac:spMk id="8" creationId="{E7C28FE3-F6CB-303A-6476-523CB6967274}"/>
          </ac:spMkLst>
        </pc:spChg>
        <pc:spChg chg="add del">
          <ac:chgData name="Leandro Zazzi" userId="2d14a76cb0d9c205" providerId="LiveId" clId="{EF16F73A-B37D-425D-B117-955F4A7086F6}" dt="2025-10-08T13:24:14.765" v="335" actId="22"/>
          <ac:spMkLst>
            <pc:docMk/>
            <pc:sldMk cId="2687040802" sldId="3251"/>
            <ac:spMk id="10" creationId="{1303F65F-877D-7738-DBCE-B556EC596AA3}"/>
          </ac:spMkLst>
        </pc:spChg>
        <pc:spChg chg="add del">
          <ac:chgData name="Leandro Zazzi" userId="2d14a76cb0d9c205" providerId="LiveId" clId="{EF16F73A-B37D-425D-B117-955F4A7086F6}" dt="2025-10-08T13:24:20.889" v="337" actId="22"/>
          <ac:spMkLst>
            <pc:docMk/>
            <pc:sldMk cId="2687040802" sldId="3251"/>
            <ac:spMk id="12" creationId="{E23A8F09-4834-D38B-B278-1B2F3A9A2B7A}"/>
          </ac:spMkLst>
        </pc:spChg>
        <pc:spChg chg="add mod">
          <ac:chgData name="Leandro Zazzi" userId="2d14a76cb0d9c205" providerId="LiveId" clId="{EF16F73A-B37D-425D-B117-955F4A7086F6}" dt="2025-10-08T13:25:41.318" v="351" actId="1076"/>
          <ac:spMkLst>
            <pc:docMk/>
            <pc:sldMk cId="2687040802" sldId="3251"/>
            <ac:spMk id="14" creationId="{A2F706CB-CCF1-830C-7639-F0E61150C0EC}"/>
          </ac:spMkLst>
        </pc:spChg>
        <pc:spChg chg="add mod">
          <ac:chgData name="Leandro Zazzi" userId="2d14a76cb0d9c205" providerId="LiveId" clId="{EF16F73A-B37D-425D-B117-955F4A7086F6}" dt="2025-10-08T13:25:36.840" v="350" actId="207"/>
          <ac:spMkLst>
            <pc:docMk/>
            <pc:sldMk cId="2687040802" sldId="3251"/>
            <ac:spMk id="16" creationId="{C8299808-2329-EABD-3545-E9D4CE2736AA}"/>
          </ac:spMkLst>
        </pc:spChg>
        <pc:picChg chg="add mod ord">
          <ac:chgData name="Leandro Zazzi" userId="2d14a76cb0d9c205" providerId="LiveId" clId="{EF16F73A-B37D-425D-B117-955F4A7086F6}" dt="2025-10-08T13:26:16.393" v="352" actId="1076"/>
          <ac:picMkLst>
            <pc:docMk/>
            <pc:sldMk cId="2687040802" sldId="3251"/>
            <ac:picMk id="6" creationId="{62F0987D-00E1-0A7A-AF75-2B7D865B97E1}"/>
          </ac:picMkLst>
        </pc:picChg>
      </pc:sldChg>
      <pc:sldChg chg="addSp modSp new mod">
        <pc:chgData name="Leandro Zazzi" userId="2d14a76cb0d9c205" providerId="LiveId" clId="{EF16F73A-B37D-425D-B117-955F4A7086F6}" dt="2025-10-08T12:39:07.338" v="325" actId="20577"/>
        <pc:sldMkLst>
          <pc:docMk/>
          <pc:sldMk cId="938931369" sldId="3252"/>
        </pc:sldMkLst>
        <pc:spChg chg="mod">
          <ac:chgData name="Leandro Zazzi" userId="2d14a76cb0d9c205" providerId="LiveId" clId="{EF16F73A-B37D-425D-B117-955F4A7086F6}" dt="2025-10-08T12:39:07.338" v="325" actId="20577"/>
          <ac:spMkLst>
            <pc:docMk/>
            <pc:sldMk cId="938931369" sldId="3252"/>
            <ac:spMk id="2" creationId="{A8F4667F-6548-EC3D-79D2-647387179AF4}"/>
          </ac:spMkLst>
        </pc:spChg>
        <pc:picChg chg="add mod">
          <ac:chgData name="Leandro Zazzi" userId="2d14a76cb0d9c205" providerId="LiveId" clId="{EF16F73A-B37D-425D-B117-955F4A7086F6}" dt="2025-10-08T12:38:42.222" v="298" actId="14100"/>
          <ac:picMkLst>
            <pc:docMk/>
            <pc:sldMk cId="938931369" sldId="3252"/>
            <ac:picMk id="6" creationId="{5138FE9D-7AA8-F4CB-CAC1-E72BA6941E6A}"/>
          </ac:picMkLst>
        </pc:picChg>
      </pc:sldChg>
      <pc:sldChg chg="addSp modSp new mod">
        <pc:chgData name="Leandro Zazzi" userId="2d14a76cb0d9c205" providerId="LiveId" clId="{EF16F73A-B37D-425D-B117-955F4A7086F6}" dt="2025-10-08T14:09:26.549" v="447" actId="20577"/>
        <pc:sldMkLst>
          <pc:docMk/>
          <pc:sldMk cId="1598674947" sldId="3253"/>
        </pc:sldMkLst>
        <pc:spChg chg="mod">
          <ac:chgData name="Leandro Zazzi" userId="2d14a76cb0d9c205" providerId="LiveId" clId="{EF16F73A-B37D-425D-B117-955F4A7086F6}" dt="2025-10-08T14:09:26.549" v="447" actId="20577"/>
          <ac:spMkLst>
            <pc:docMk/>
            <pc:sldMk cId="1598674947" sldId="3253"/>
            <ac:spMk id="2" creationId="{18FF3D67-F4B6-A0D1-9024-BFAB25DCD79E}"/>
          </ac:spMkLst>
        </pc:spChg>
        <pc:spChg chg="mod">
          <ac:chgData name="Leandro Zazzi" userId="2d14a76cb0d9c205" providerId="LiveId" clId="{EF16F73A-B37D-425D-B117-955F4A7086F6}" dt="2025-10-08T14:06:46.565" v="435" actId="20577"/>
          <ac:spMkLst>
            <pc:docMk/>
            <pc:sldMk cId="1598674947" sldId="3253"/>
            <ac:spMk id="3" creationId="{4310490A-5F0C-30B0-19F4-177EE8BF815D}"/>
          </ac:spMkLst>
        </pc:spChg>
        <pc:picChg chg="add mod">
          <ac:chgData name="Leandro Zazzi" userId="2d14a76cb0d9c205" providerId="LiveId" clId="{EF16F73A-B37D-425D-B117-955F4A7086F6}" dt="2025-10-08T14:09:19.785" v="438" actId="1076"/>
          <ac:picMkLst>
            <pc:docMk/>
            <pc:sldMk cId="1598674947" sldId="3253"/>
            <ac:picMk id="6" creationId="{544C2A59-E9FC-7CAC-F6AD-84ABA58110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7BD1-6D46-4343-9202-5935085E7F88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608-4536-304F-AD95-260BA55C00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BB67-C61B-4DC3-ADB1-F7ADF98F077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65AF-4DC6-437D-9673-955242BDFC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ev. ein paar Iterationen der Schleife an der Tafel durchspielen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Lösung: </a:t>
            </a:r>
            <a:r>
              <a:rPr lang="en-GB"/>
              <a:t>0 1 1 2 3 5 8 13 21 34 55 89 144 233 377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6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05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86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61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1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93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298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0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1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98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42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0133-036F-7F5A-B6B3-087DB5E5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6A3E1-D777-BD83-FD0F-A16B6229C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7E3196-2869-25E2-28D7-D941E1488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5452-C9C2-4156-84D1-890EC0B24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98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C4732-F907-D488-AE2C-4C52A768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74B49-E7C1-6FE1-89C3-3142970A4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0329E-0C7F-1FE9-3360-364E2BB72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4DDDF-2AF7-A736-4A55-9352CE096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65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40A9D-9418-1E5D-4E21-402B1529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B41A9-5AB3-1465-F261-5AE9584C0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EF092-C250-36CA-E87D-C04D6239E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59AB8-8CB2-57A8-B404-E15AEE263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84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DE44-EFCA-F5A2-A1A1-A0D95A9D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7B47B-D727-6DB6-57D6-4A1CE21A3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0E5FE-5057-0B5E-0EAE-09DE9EADE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50F01-1598-ECEE-EEBA-43EB1BB57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09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0E76-692D-BC6C-F349-6F3DA7CDE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329E4-F23C-AE02-58E4-191B6D12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278E7F-882C-95B2-C778-59878187C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017B-EF71-674B-C281-19DC1241F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07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6D99-5ABC-33BF-11F6-30C42BF6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1864B-8BB7-DF4F-C21D-24CBE2E01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327AE-6A55-315E-670B-4E99C3896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EFB4A-345D-B899-2110-8372F0D45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6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4D827-D7C1-F9EB-E253-1778EF580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FA992-50D4-FEB3-15D0-CE05CC650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89C22-CE49-5F59-186F-1BD84F7C9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08ADB-3843-8F6B-26B6-35C42BE76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4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7FB2C-0CC8-3908-6C82-A07579EA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0327C-4003-ACD8-3E3B-3B06700B2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EF5243-0ED6-55E4-B156-66F5AC34E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A69A3-D72E-85DF-D3FF-6C25AF4CA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18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647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B8FE0BCB-32E9-C714-56CF-2FC7B94DE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>
            <a:extLst>
              <a:ext uri="{FF2B5EF4-FFF2-40B4-BE49-F238E27FC236}">
                <a16:creationId xmlns:a16="http://schemas.microsoft.com/office/drawing/2014/main" id="{1DCEBD7F-FAFA-8EF5-8FF3-477B4879D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>
            <a:extLst>
              <a:ext uri="{FF2B5EF4-FFF2-40B4-BE49-F238E27FC236}">
                <a16:creationId xmlns:a16="http://schemas.microsoft.com/office/drawing/2014/main" id="{454CF281-3076-8040-B990-527DA8627E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40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9F71A6F4-4A21-0471-66C3-73F8CB78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BE2AF4AB-C0A0-0E2E-05B9-B71938BCA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1859AF00-F49B-87A5-6F70-AABBADE0C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545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CB1CE638-B2E7-EAA9-FFFD-579CF3124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8A7B7F1D-98FC-94F2-2F3E-D2597AFFB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E1FB7417-4330-8305-E9E7-84D16342F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618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40637CBE-0A08-46E9-458A-C549F9C6F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24D9663F-3370-829D-174F-FF2D1E8DE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3BDF4841-D9EC-FA89-7CE5-E18F0A690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496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475216D8-69A1-8B27-508A-9D7164AB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>
            <a:extLst>
              <a:ext uri="{FF2B5EF4-FFF2-40B4-BE49-F238E27FC236}">
                <a16:creationId xmlns:a16="http://schemas.microsoft.com/office/drawing/2014/main" id="{73DC915E-D0EB-9D2D-C5A0-6D2BA6287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>
            <a:extLst>
              <a:ext uri="{FF2B5EF4-FFF2-40B4-BE49-F238E27FC236}">
                <a16:creationId xmlns:a16="http://schemas.microsoft.com/office/drawing/2014/main" id="{28D6835C-792D-A0DF-E0F2-CB49FC598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32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51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04FA999C-5059-36D1-C8C8-3A24BE22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F4F19D6F-467A-1312-DE18-D55EDC8CB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8F4AB09E-71A2-E92F-5F99-B025BCC3AC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50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2C99F9A8-1BBA-9FDD-2D46-3E062B57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66F9D5D3-A57F-058F-0038-9F1DB6BB87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1E3D880A-4F31-048E-FA28-757FF6136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199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0D7A3BFA-32B4-B013-60D9-A64F5B76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B495E494-172C-85D1-6EB7-C527E1B7E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590A8AC0-7C8A-3787-738C-02DC39591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254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9C1C2642-1A2E-98BE-BD29-CC933C31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15E45FB2-3E85-178B-4A20-997713E3D7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4FEA7443-8EE5-BBAC-E938-403BCFD06E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315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911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9BF35-2934-FC5F-3DAE-9D01C2AF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59324-F7AE-92C8-F611-AF979C362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1ACAD-0F4D-C10D-E805-05425CD64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56A2-6327-DC95-A3C0-EC585F117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08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E880-A317-45E5-CA55-4384823FE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43092-5FA6-A7F2-E997-B92936E2B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50CD8-14C0-2118-2F50-5E1455D01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3B907-EB2D-DBAD-B8AC-1099809B5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907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024E-4832-80AE-1E46-59C0A999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404C1-70C3-B0CD-A495-079008249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923E7-1DF1-EF39-5984-8658824E4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5BF14-D66C-70BF-C7C6-DEA49F4FF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357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5415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29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3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77932f1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77932f1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Erkläre anhand ähnlichem Beispiel auf der nächsten Slide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77932f1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377932f1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https://</a:t>
            </a:r>
            <a:r>
              <a:rPr lang="en-GB" b="1" dirty="0" err="1"/>
              <a:t>gitlab.inf.ethz.ch</a:t>
            </a:r>
            <a:r>
              <a:rPr lang="en-GB" b="1" dirty="0"/>
              <a:t>/course-eprog2025/material/exercise-</a:t>
            </a:r>
            <a:r>
              <a:rPr lang="en-GB" b="1" dirty="0" err="1"/>
              <a:t>additionals</a:t>
            </a:r>
            <a:r>
              <a:rPr lang="en-GB" b="1" dirty="0"/>
              <a:t>/-/blob/main/u04/</a:t>
            </a:r>
            <a:r>
              <a:rPr lang="en-GB" b="1" dirty="0" err="1"/>
              <a:t>Potenzieren.java</a:t>
            </a:r>
            <a:r>
              <a:rPr lang="en-GB" b="1" dirty="0"/>
              <a:t> &lt;- </a:t>
            </a:r>
            <a:r>
              <a:rPr lang="en-GB" b="1" dirty="0" err="1"/>
              <a:t>hier</a:t>
            </a:r>
            <a:r>
              <a:rPr lang="en-GB" b="1" dirty="0"/>
              <a:t> </a:t>
            </a:r>
            <a:r>
              <a:rPr lang="en-GB" b="1" dirty="0" err="1"/>
              <a:t>findet</a:t>
            </a:r>
            <a:r>
              <a:rPr lang="en-GB" b="1" dirty="0"/>
              <a:t> </a:t>
            </a:r>
            <a:r>
              <a:rPr lang="en-GB" b="1" dirty="0" err="1"/>
              <a:t>ihr</a:t>
            </a:r>
            <a:r>
              <a:rPr lang="en-GB" b="1" dirty="0"/>
              <a:t> die </a:t>
            </a:r>
            <a:r>
              <a:rPr lang="en-GB" b="1" dirty="0" err="1"/>
              <a:t>Lösung</a:t>
            </a:r>
            <a:r>
              <a:rPr lang="en-GB" b="1" dirty="0"/>
              <a:t> </a:t>
            </a:r>
            <a:r>
              <a:rPr lang="en-GB" b="1" dirty="0" err="1"/>
              <a:t>als</a:t>
            </a:r>
            <a:r>
              <a:rPr lang="en-GB" b="1" dirty="0"/>
              <a:t> Java </a:t>
            </a:r>
            <a:r>
              <a:rPr lang="en-GB" b="1" dirty="0" err="1"/>
              <a:t>Datei</a:t>
            </a:r>
            <a:endParaRPr b="1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9332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908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671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307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827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73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266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1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ACD47-A745-0842-AF64-CA02C32F756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75810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F92255D7-F7E6-C946-9A4A-EEAA44B03D9D}" type="slidenum">
              <a:rPr lang="en-US" altLang="en-US" sz="1200">
                <a:latin typeface="Times New Roman" charset="0"/>
                <a:ea typeface="Times New Roman" charset="0"/>
                <a:cs typeface="Times New Roman" charset="0"/>
              </a:rPr>
              <a:pPr algn="r" eaLnBrk="0" hangingPunct="0"/>
              <a:t>8</a:t>
            </a:fld>
            <a:endParaRPr lang="en-US" altLang="en-US" sz="1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 altLang="en-US" dirty="0"/>
              <a:t>We're basically going to manipulate letters and numbers.</a:t>
            </a:r>
          </a:p>
          <a:p>
            <a:endParaRPr lang="en-US" alt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Why does Java distinguish integers vs. real numbers?</a:t>
            </a:r>
          </a:p>
          <a:p>
            <a:endParaRPr lang="en-US" altLang="en-US" dirty="0"/>
          </a:p>
          <a:p>
            <a:r>
              <a:rPr lang="en-US" altLang="en-US" dirty="0"/>
              <a:t>We make the integer / real number distinction in English as well.  We don't ask, "How many do you weigh?" or, "How much sisters do you have?"</a:t>
            </a:r>
          </a:p>
          <a:p>
            <a:r>
              <a:rPr lang="en-US" altLang="en-US" dirty="0"/>
              <a:t>Part of the int/double split is related to how a computer processor crunches numbers.  A CPU does integer computations and a Floating Point Unit (FPU) does real number computations.</a:t>
            </a:r>
          </a:p>
          <a:p>
            <a:endParaRPr lang="en-US" altLang="en-US" dirty="0"/>
          </a:p>
          <a:p>
            <a:r>
              <a:rPr lang="en-US" altLang="en-US" dirty="0"/>
              <a:t>Why does Java separate int and double?  Why not use one combined type called number?</a:t>
            </a:r>
          </a:p>
        </p:txBody>
      </p:sp>
    </p:spTree>
    <p:extLst>
      <p:ext uri="{BB962C8B-B14F-4D97-AF65-F5344CB8AC3E}">
        <p14:creationId xmlns:p14="http://schemas.microsoft.com/office/powerpoint/2010/main" val="20997979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359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126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859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69841-FAE6-7A8B-7D72-81C1A05B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4CAC5-F928-76F8-12F3-16D2F17CB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EFD0A-2580-B564-1CC9-6EA716AB1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8503E-458B-DCA8-4723-4AEC9B640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604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099BA-0C08-EB38-B2A8-F5202AFFC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01533-B1E7-7A7A-3DC4-974A3CA8D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9B6D3-E459-6448-81EE-12A76884D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D727F-AC08-7141-33B6-5E9BC92DF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14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BDAF-8F1E-E706-7B43-E571C0D9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296A1-0D5C-8209-19C7-EF1B5B207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22076-8D5E-C974-E5B4-481C7ACFB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2582-13C2-9C04-1EF8-AD79E38A8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087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0FDC3-DE9B-6F39-08F8-FC3A6468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65FF7-1613-4A93-664D-EAF3E1EF7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FA57C-2E37-6983-B703-B4021C51D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46072-E5F5-77B3-6EEC-E0DECE4BF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256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E1A3-D676-7BB2-06A3-F2EC00BC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6C37F-44C0-262A-2847-0852B9C9B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6D58A-836F-76AD-B025-A9F2D69F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9504C-FA5B-4824-0C2E-75F57ADB1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138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AB62-7DB2-ADA2-5D1B-D297D7AE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C98BA-CA2A-D6BE-8E12-8885F405C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3B549-F016-ABAA-DF79-3EE3FAAD6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46CBE-6532-27F9-095E-2840F0B3E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136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2E5FC-57AF-C28E-C6C1-AFE7FD9A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53AC0-47E5-AACF-A3F9-17D809F77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21C7A-A849-C073-22BD-B7EA8B85D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64E0-12D6-295A-85BA-AAF5EC40C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2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Font typeface="+mj-lt"/>
              <a:buNone/>
              <a:tabLst>
                <a:tab pos="2114550" algn="l"/>
                <a:tab pos="3427413" algn="l"/>
                <a:tab pos="4572000" algn="l"/>
              </a:tabLst>
            </a:pPr>
            <a:endParaRPr lang="de-CH" altLang="en-US" spc="-90" dirty="0">
              <a:solidFill>
                <a:srgbClr val="5A5434"/>
              </a:solidFill>
              <a:latin typeface="Ubuntu Mono" panose="020B0509030602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83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98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581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57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843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694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38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835B-AB89-5151-43AE-B487256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82DAF-6E01-A257-D5B1-091A893F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17839-1C18-14E4-91F5-86B76B0C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880B-7E94-197E-C36B-F802FCA79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036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1647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A6AC356C-07B0-4314-A6EC-8590FEA76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>
            <a:extLst>
              <a:ext uri="{FF2B5EF4-FFF2-40B4-BE49-F238E27FC236}">
                <a16:creationId xmlns:a16="http://schemas.microsoft.com/office/drawing/2014/main" id="{588CB900-DE75-2507-A168-A0AFF36F7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:notes">
            <a:extLst>
              <a:ext uri="{FF2B5EF4-FFF2-40B4-BE49-F238E27FC236}">
                <a16:creationId xmlns:a16="http://schemas.microsoft.com/office/drawing/2014/main" id="{6374A57C-4513-A7E8-AF60-2C037F5B5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Gross- und Kleinschreibung in Java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Semikolons am Ende einer Anweisung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Klammern immer schliessen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16384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Vermeidung von Redundanz mit Zeilen-Partitionierung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Andere Ideen für Methoden-Aufteilung?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4857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3806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4375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1887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3191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86695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Beispiele am Whiteboard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Beispiele am Whiteboard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150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9976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6272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76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7086600" cy="1314450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4A7-AFC5-4ADC-BA92-D1897BC71866}" type="datetime1">
              <a:rPr lang="de-CH" noProof="0" smtClean="0"/>
              <a:pPr/>
              <a:t>08.10.2025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6-DF65-4930-A689-040614F8EA4B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54DA-E650-41E6-816C-059E3AE44C42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21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</a:lstStyle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753-799D-4D17-BD29-C3F93DDA1C56}" type="datetime1">
              <a:rPr lang="de-CH" noProof="0" smtClean="0"/>
              <a:pPr/>
              <a:t>08.10.2025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BD-AC9D-4B17-B7ED-2FEF9FD44CBD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C4D5-97A3-4FE8-961A-91067F07586F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094-0BC7-4596-AC8D-4FA64050C201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8AA-3922-4186-A99E-2770D12C3180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D224-AD7A-48CF-953F-54CC74C22AEB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61C-149A-4855-8EA5-14CDEC5C2E75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3256-7FE7-408A-A1A1-0C31FFE74BA6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Click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72C-3E40-4D34-8BCC-9F294DACC404}" type="datetime1">
              <a:rPr lang="de-CH" smtClean="0"/>
              <a:pPr/>
              <a:t>08.10.2025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og.lzazz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ls/se22/html/jls-4.html#jls-4.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00" y="1127641"/>
            <a:ext cx="7992888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3200" b="1" dirty="0"/>
              <a:t>252-0027</a:t>
            </a:r>
          </a:p>
          <a:p>
            <a:r>
              <a:rPr lang="fi-FI" sz="3200" b="1" dirty="0"/>
              <a:t>Einführung in die Programmierung</a:t>
            </a:r>
          </a:p>
          <a:p>
            <a:r>
              <a:rPr lang="fi-FI" sz="2800" b="1" dirty="0"/>
              <a:t>Übungen</a:t>
            </a:r>
          </a:p>
          <a:p>
            <a:endParaRPr lang="fi-FI" sz="2000" b="1" dirty="0"/>
          </a:p>
          <a:p>
            <a:pPr>
              <a:lnSpc>
                <a:spcPct val="80000"/>
              </a:lnSpc>
            </a:pPr>
            <a:r>
              <a:rPr lang="fi-FI" sz="3200" b="1" dirty="0" err="1"/>
              <a:t>Woche</a:t>
            </a:r>
            <a:r>
              <a:rPr lang="fi-FI" sz="3200" b="1" dirty="0"/>
              <a:t> 4: </a:t>
            </a:r>
            <a:r>
              <a:rPr lang="de-DE" sz="3200" b="1" dirty="0"/>
              <a:t>Types, Schleifen, Methoden</a:t>
            </a:r>
            <a:endParaRPr lang="fi-FI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238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Leandro Zazzi</a:t>
            </a:r>
          </a:p>
          <a:p>
            <a:r>
              <a:rPr lang="en-US" sz="2000" b="1" dirty="0" err="1"/>
              <a:t>Departement</a:t>
            </a:r>
            <a:r>
              <a:rPr lang="en-US" sz="2000" b="1" dirty="0"/>
              <a:t> Informatik</a:t>
            </a:r>
          </a:p>
          <a:p>
            <a:r>
              <a:rPr lang="en-US" sz="2000" b="1" dirty="0"/>
              <a:t>ETH Zürich</a:t>
            </a:r>
          </a:p>
        </p:txBody>
      </p:sp>
    </p:spTree>
    <p:extLst>
      <p:ext uri="{BB962C8B-B14F-4D97-AF65-F5344CB8AC3E}">
        <p14:creationId xmlns:p14="http://schemas.microsoft.com/office/powerpoint/2010/main" val="28757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Schleifen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31608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4: Berechnungen</a:t>
            </a:r>
            <a:endParaRPr/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EBFE5E8-0EC4-4B2E-78A6-43E465F4A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6"/>
            <a:ext cx="9144000" cy="331415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63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4: Berechnungen</a:t>
            </a:r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5095AC-BA76-2C97-2D01-E1EF5AAD2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6"/>
            <a:ext cx="9144000" cy="312274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06F4962-FEA7-07DD-FC2A-8612226F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58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5: Scrabble</a:t>
            </a:r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FEADB42-094D-7222-1C8C-1EE04D75D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249996"/>
            <a:ext cx="8028384" cy="341575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9EA7393-B5A5-AE6A-E1CA-8913B674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5: Scrabble</a:t>
            </a:r>
            <a:endParaRPr/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623B6F0-3183-1439-405A-CEB4D3C7A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779662"/>
            <a:ext cx="8388424" cy="2329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F62D9-781E-7F7D-DE28-D40EC7183855}"/>
              </a:ext>
            </a:extLst>
          </p:cNvPr>
          <p:cNvSpPr/>
          <p:nvPr/>
        </p:nvSpPr>
        <p:spPr>
          <a:xfrm>
            <a:off x="467544" y="3651870"/>
            <a:ext cx="78488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FC74FB3-C39B-8E14-F90C-237DD0F0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2085C-6E16-DB45-8A85-11F4F56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21D29-84FD-56AD-F20D-80010331109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/>
              <a:t>for</a:t>
            </a:r>
            <a:r>
              <a:rPr lang="de-CH" dirty="0"/>
              <a:t>-Schleife («</a:t>
            </a:r>
            <a:r>
              <a:rPr lang="de-CH" dirty="0" err="1"/>
              <a:t>for</a:t>
            </a:r>
            <a:r>
              <a:rPr lang="de-CH" dirty="0"/>
              <a:t> loop»): Kontrollfluss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7080CA6A-CC7D-9E23-30D2-5BB96AED070D}"/>
              </a:ext>
            </a:extLst>
          </p:cNvPr>
          <p:cNvSpPr txBox="1">
            <a:spLocks noChangeArrowheads="1"/>
          </p:cNvSpPr>
          <p:nvPr/>
        </p:nvSpPr>
        <p:spPr>
          <a:xfrm>
            <a:off x="541562" y="1268189"/>
            <a:ext cx="3875414" cy="1364506"/>
          </a:xfrm>
          <a:prstGeom prst="rect">
            <a:avLst/>
          </a:prstGeom>
          <a:solidFill>
            <a:srgbClr val="C7C7C7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  <a:cs typeface="Consolas" panose="020B0609020204030204" pitchFamily="49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/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for (</a:t>
            </a:r>
            <a:r>
              <a:rPr lang="en-US" altLang="en-US" sz="1800" i="1" dirty="0">
                <a:latin typeface="+mj-lt"/>
                <a:cs typeface="Consolas" panose="020B0609020204030204" pitchFamily="49" charset="0"/>
              </a:rPr>
              <a:t>initialization</a:t>
            </a: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; </a:t>
            </a:r>
            <a:r>
              <a:rPr lang="en-US" altLang="en-US" sz="1800" i="1" dirty="0">
                <a:latin typeface="+mj-lt"/>
              </a:rPr>
              <a:t>test</a:t>
            </a: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; </a:t>
            </a:r>
            <a:r>
              <a:rPr lang="en-US" altLang="en-US" sz="1800" i="1" dirty="0">
                <a:latin typeface="+mj-lt"/>
              </a:rPr>
              <a:t>update</a:t>
            </a: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) {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tabLst>
                <a:tab pos="341313" algn="l"/>
              </a:tabLst>
            </a:pPr>
            <a:r>
              <a:rPr lang="en-US" altLang="en-US" sz="1800" i="1" dirty="0">
                <a:latin typeface="Ubuntu Mono" panose="020B0509030602030204" pitchFamily="49" charset="0"/>
                <a:cs typeface="Consolas" panose="020B0609020204030204" pitchFamily="49" charset="0"/>
              </a:rPr>
              <a:t>  	</a:t>
            </a:r>
            <a:r>
              <a:rPr lang="en-US" altLang="en-US" sz="1800" i="1" dirty="0">
                <a:latin typeface="+mj-lt"/>
                <a:cs typeface="Consolas" panose="020B0609020204030204" pitchFamily="49" charset="0"/>
              </a:rPr>
              <a:t>body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} </a:t>
            </a:r>
            <a:endParaRPr lang="en-US" altLang="en-US" sz="1800" dirty="0">
              <a:latin typeface="Ubuntu Mono" panose="020B0509030602030204" pitchFamily="49" charset="0"/>
            </a:endParaRP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i="1" dirty="0">
                <a:latin typeface="+mj-lt"/>
                <a:cs typeface="Consolas" panose="020B0609020204030204" pitchFamily="49" charset="0"/>
              </a:rPr>
              <a:t>statement;</a:t>
            </a:r>
            <a:endParaRPr lang="en-US" altLang="en-US" sz="1800" dirty="0">
              <a:latin typeface="Ubuntu Mono" panose="020B05090306020302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074317-F8CF-4A88-B89E-0E7B57AA91AF}"/>
              </a:ext>
            </a:extLst>
          </p:cNvPr>
          <p:cNvGrpSpPr/>
          <p:nvPr/>
        </p:nvGrpSpPr>
        <p:grpSpPr>
          <a:xfrm>
            <a:off x="6294858" y="2468339"/>
            <a:ext cx="1598215" cy="1310429"/>
            <a:chOff x="6294858" y="2468339"/>
            <a:chExt cx="1598215" cy="131042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301691-05C1-674F-6500-F2421FB289FE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7889498" y="3537610"/>
              <a:ext cx="3575" cy="241158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083DE8-FEAF-48A0-8222-40682097B9FD}"/>
                </a:ext>
              </a:extLst>
            </p:cNvPr>
            <p:cNvGrpSpPr/>
            <p:nvPr/>
          </p:nvGrpSpPr>
          <p:grpSpPr>
            <a:xfrm>
              <a:off x="6294858" y="2468339"/>
              <a:ext cx="1594640" cy="1308841"/>
              <a:chOff x="6294858" y="2468339"/>
              <a:chExt cx="1594640" cy="130884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35266F4-61B7-B109-2CF0-A915AA44201E}"/>
                  </a:ext>
                </a:extLst>
              </p:cNvPr>
              <p:cNvCxnSpPr/>
              <p:nvPr/>
            </p:nvCxnSpPr>
            <p:spPr>
              <a:xfrm rot="5400000">
                <a:off x="5642026" y="3121172"/>
                <a:ext cx="1307255" cy="1589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DC70C76-BA3B-116A-9FEA-355162B70324}"/>
                  </a:ext>
                </a:extLst>
              </p:cNvPr>
              <p:cNvCxnSpPr/>
              <p:nvPr/>
            </p:nvCxnSpPr>
            <p:spPr>
              <a:xfrm>
                <a:off x="6294858" y="3775592"/>
                <a:ext cx="1594640" cy="1588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D7B209-7E45-4F80-8557-9DCB5C008ACA}"/>
              </a:ext>
            </a:extLst>
          </p:cNvPr>
          <p:cNvGrpSpPr/>
          <p:nvPr/>
        </p:nvGrpSpPr>
        <p:grpSpPr>
          <a:xfrm>
            <a:off x="6902483" y="1939111"/>
            <a:ext cx="1677183" cy="1026195"/>
            <a:chOff x="6902483" y="1939111"/>
            <a:chExt cx="1677183" cy="102619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C7B11D6-DBE5-55E3-636D-3FA54FF10B45}"/>
                </a:ext>
              </a:extLst>
            </p:cNvPr>
            <p:cNvCxnSpPr/>
            <p:nvPr/>
          </p:nvCxnSpPr>
          <p:spPr>
            <a:xfrm rot="5400000">
              <a:off x="7683523" y="2411189"/>
              <a:ext cx="419894" cy="794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6F025F-7F27-4330-9E9C-E8C29D635866}"/>
                </a:ext>
              </a:extLst>
            </p:cNvPr>
            <p:cNvGrpSpPr/>
            <p:nvPr/>
          </p:nvGrpSpPr>
          <p:grpSpPr>
            <a:xfrm>
              <a:off x="6902483" y="1939111"/>
              <a:ext cx="1677183" cy="1026195"/>
              <a:chOff x="6902483" y="1939111"/>
              <a:chExt cx="1677183" cy="102619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C0C4870-89A8-4EE4-9C5E-F7CC812C4485}"/>
                  </a:ext>
                </a:extLst>
              </p:cNvPr>
              <p:cNvSpPr/>
              <p:nvPr/>
            </p:nvSpPr>
            <p:spPr>
              <a:xfrm>
                <a:off x="6902483" y="2662072"/>
                <a:ext cx="267913" cy="267913"/>
              </a:xfrm>
              <a:prstGeom prst="ellipse">
                <a:avLst/>
              </a:prstGeom>
              <a:solidFill>
                <a:srgbClr val="3D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3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593735-C211-B148-B51C-8E60CC80828C}"/>
                  </a:ext>
                </a:extLst>
              </p:cNvPr>
              <p:cNvSpPr txBox="1"/>
              <p:nvPr/>
            </p:nvSpPr>
            <p:spPr>
              <a:xfrm>
                <a:off x="7199329" y="2626752"/>
                <a:ext cx="1380337" cy="33855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/>
                  <a:t>body</a:t>
                </a:r>
                <a:endParaRPr lang="en-US" sz="1100" i="1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40E353-EB6F-A9C3-963A-89BD13BDBD51}"/>
                  </a:ext>
                </a:extLst>
              </p:cNvPr>
              <p:cNvCxnSpPr>
                <a:stCxn id="27" idx="3"/>
              </p:cNvCxnSpPr>
              <p:nvPr/>
            </p:nvCxnSpPr>
            <p:spPr>
              <a:xfrm>
                <a:off x="6988208" y="2201639"/>
                <a:ext cx="905660" cy="1588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B5E4BC-45BD-41B5-0025-90893D416E8E}"/>
                  </a:ext>
                </a:extLst>
              </p:cNvPr>
              <p:cNvSpPr txBox="1"/>
              <p:nvPr/>
            </p:nvSpPr>
            <p:spPr>
              <a:xfrm>
                <a:off x="6988208" y="1939111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1400" dirty="0">
                    <a:latin typeface="Ubuntu Mono" panose="020B0509030602030204" pitchFamily="49" charset="0"/>
                    <a:cs typeface="Consolas" panose="020B0609020204030204" pitchFamily="49" charset="0"/>
                  </a:rPr>
                  <a:t>true</a:t>
                </a:r>
                <a:endParaRPr lang="en-US" sz="1400" dirty="0"/>
              </a:p>
            </p:txBody>
          </p:sp>
        </p:grp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AA47CFB8-B927-4A68-B4FA-69A2F021A628}"/>
              </a:ext>
            </a:extLst>
          </p:cNvPr>
          <p:cNvSpPr txBox="1">
            <a:spLocks noChangeArrowheads="1"/>
          </p:cNvSpPr>
          <p:nvPr/>
        </p:nvSpPr>
        <p:spPr>
          <a:xfrm>
            <a:off x="559025" y="2971087"/>
            <a:ext cx="3857951" cy="896302"/>
          </a:xfrm>
          <a:prstGeom prst="rect">
            <a:avLst/>
          </a:prstGeom>
          <a:solidFill>
            <a:srgbClr val="C7C7C7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  <a:cs typeface="Consolas" panose="020B0609020204030204" pitchFamily="49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/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600" dirty="0">
                <a:solidFill>
                  <a:schemeClr val="tx2"/>
                </a:solidFill>
                <a:latin typeface="Ubuntu Mono" panose="020B0509030602030204" pitchFamily="49" charset="0"/>
              </a:rPr>
              <a:t>for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(</a:t>
            </a:r>
            <a:r>
              <a:rPr lang="en-US" altLang="en-US" sz="1600" dirty="0">
                <a:solidFill>
                  <a:srgbClr val="75000A"/>
                </a:solidFill>
                <a:latin typeface="Ubuntu Mono" panose="020B0509030602030204" pitchFamily="49" charset="0"/>
              </a:rPr>
              <a:t>int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latin typeface="Ubuntu Mono" panose="020B0509030602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600" dirty="0">
                <a:solidFill>
                  <a:srgbClr val="006C57"/>
                </a:solidFill>
                <a:latin typeface="Ubuntu Mono" panose="020B0509030602030204" pitchFamily="49" charset="0"/>
              </a:rPr>
              <a:t>1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; </a:t>
            </a:r>
            <a:r>
              <a:rPr lang="en-US" altLang="en-US" sz="1600" dirty="0" err="1">
                <a:latin typeface="Ubuntu Mono" panose="020B0509030602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&lt;= </a:t>
            </a:r>
            <a:r>
              <a:rPr lang="en-US" altLang="en-US" sz="1600" dirty="0">
                <a:solidFill>
                  <a:srgbClr val="006C57"/>
                </a:solidFill>
                <a:latin typeface="Ubuntu Mono" panose="020B0509030602030204" pitchFamily="49" charset="0"/>
              </a:rPr>
              <a:t>5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; </a:t>
            </a:r>
            <a:r>
              <a:rPr lang="en-US" altLang="en-US" sz="1600" dirty="0" err="1">
                <a:latin typeface="Ubuntu Mono" panose="020B0509030602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600" dirty="0" err="1">
                <a:latin typeface="Ubuntu Mono" panose="020B0509030602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+ </a:t>
            </a:r>
            <a:r>
              <a:rPr lang="en-US" altLang="en-US" sz="1600" dirty="0">
                <a:solidFill>
                  <a:srgbClr val="006C57"/>
                </a:solidFill>
                <a:latin typeface="Ubuntu Mono" panose="020B0509030602030204" pitchFamily="49" charset="0"/>
              </a:rPr>
              <a:t>1</a:t>
            </a: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) {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de-CH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 </a:t>
            </a:r>
            <a:r>
              <a:rPr lang="de-CH" altLang="en-US" sz="1600" dirty="0" err="1">
                <a:latin typeface="Ubuntu Mono" panose="020B0509030602030204" pitchFamily="49" charset="0"/>
                <a:cs typeface="Consolas" panose="020B0609020204030204" pitchFamily="49" charset="0"/>
              </a:rPr>
              <a:t>System.out.println</a:t>
            </a:r>
            <a:r>
              <a:rPr lang="de-CH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(i); </a:t>
            </a:r>
            <a:r>
              <a:rPr lang="de-CH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1 2 3 4 5</a:t>
            </a:r>
            <a:endParaRPr lang="en-US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Ubuntu Mono" panose="020B0509030602030204" pitchFamily="49" charset="0"/>
            </a:endParaRP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600" dirty="0">
                <a:latin typeface="Ubuntu Mono" panose="020B0509030602030204" pitchFamily="49" charset="0"/>
                <a:cs typeface="Consolas" panose="020B0609020204030204" pitchFamily="49" charset="0"/>
              </a:rPr>
              <a:t>} </a:t>
            </a:r>
            <a:endParaRPr lang="en-US" altLang="en-US" sz="1600" dirty="0">
              <a:latin typeface="Ubuntu Mono" panose="020B05090306020302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352FE88-D3B0-4A35-886B-2D46A7FE0747}"/>
              </a:ext>
            </a:extLst>
          </p:cNvPr>
          <p:cNvSpPr/>
          <p:nvPr/>
        </p:nvSpPr>
        <p:spPr>
          <a:xfrm>
            <a:off x="1606773" y="1114532"/>
            <a:ext cx="267913" cy="267913"/>
          </a:xfrm>
          <a:prstGeom prst="ellipse">
            <a:avLst/>
          </a:prstGeom>
          <a:solidFill>
            <a:srgbClr val="FF8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265BE32-55E8-43B4-B5E3-DC06DDD34193}"/>
              </a:ext>
            </a:extLst>
          </p:cNvPr>
          <p:cNvSpPr/>
          <p:nvPr/>
        </p:nvSpPr>
        <p:spPr>
          <a:xfrm>
            <a:off x="2603747" y="1114532"/>
            <a:ext cx="267913" cy="267913"/>
          </a:xfrm>
          <a:prstGeom prst="ellipse">
            <a:avLst/>
          </a:prstGeom>
          <a:solidFill>
            <a:srgbClr val="FF8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41482DD-D7DC-4C97-A575-1310024D06D4}"/>
              </a:ext>
            </a:extLst>
          </p:cNvPr>
          <p:cNvSpPr/>
          <p:nvPr/>
        </p:nvSpPr>
        <p:spPr>
          <a:xfrm>
            <a:off x="3351541" y="1114532"/>
            <a:ext cx="267913" cy="267913"/>
          </a:xfrm>
          <a:prstGeom prst="ellipse">
            <a:avLst/>
          </a:prstGeom>
          <a:solidFill>
            <a:srgbClr val="FF8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856EFF-5229-4B76-855F-83E174C9A380}"/>
              </a:ext>
            </a:extLst>
          </p:cNvPr>
          <p:cNvGrpSpPr/>
          <p:nvPr/>
        </p:nvGrpSpPr>
        <p:grpSpPr>
          <a:xfrm>
            <a:off x="5313544" y="1119364"/>
            <a:ext cx="1674659" cy="487379"/>
            <a:chOff x="5313544" y="1119364"/>
            <a:chExt cx="1674659" cy="487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0FEAA3-5C27-58B9-3383-B434715B3FD9}"/>
                </a:ext>
              </a:extLst>
            </p:cNvPr>
            <p:cNvSpPr txBox="1"/>
            <p:nvPr/>
          </p:nvSpPr>
          <p:spPr>
            <a:xfrm>
              <a:off x="5607867" y="1268189"/>
              <a:ext cx="1380336" cy="33855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i="1" dirty="0">
                  <a:latin typeface="+mj-lt"/>
                  <a:cs typeface="Consolas" panose="020B0609020204030204" pitchFamily="49" charset="0"/>
                </a:rPr>
                <a:t>initialization</a:t>
              </a:r>
              <a:endParaRPr lang="en-US" sz="16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250771-3208-9E65-C143-EBC4C628C42F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H="1">
              <a:off x="6298035" y="1119364"/>
              <a:ext cx="4" cy="148825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ADB20A9-AFCD-4FE3-9559-D73FE56F3540}"/>
                </a:ext>
              </a:extLst>
            </p:cNvPr>
            <p:cNvSpPr/>
            <p:nvPr/>
          </p:nvSpPr>
          <p:spPr>
            <a:xfrm>
              <a:off x="5313544" y="1312412"/>
              <a:ext cx="267913" cy="267913"/>
            </a:xfrm>
            <a:prstGeom prst="ellipse">
              <a:avLst/>
            </a:prstGeom>
            <a:solidFill>
              <a:srgbClr val="FF8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1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635E0F-F7D2-4F82-9801-229BE591D786}"/>
              </a:ext>
            </a:extLst>
          </p:cNvPr>
          <p:cNvGrpSpPr/>
          <p:nvPr/>
        </p:nvGrpSpPr>
        <p:grpSpPr>
          <a:xfrm>
            <a:off x="5607871" y="1606743"/>
            <a:ext cx="1875632" cy="861596"/>
            <a:chOff x="5607871" y="1606743"/>
            <a:chExt cx="1875632" cy="8615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EF9BF8-B460-48AE-F99E-F2554E3A9025}"/>
                </a:ext>
              </a:extLst>
            </p:cNvPr>
            <p:cNvSpPr txBox="1"/>
            <p:nvPr/>
          </p:nvSpPr>
          <p:spPr>
            <a:xfrm>
              <a:off x="6063304" y="2128014"/>
              <a:ext cx="14201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600" i="1" dirty="0">
                  <a:latin typeface="+mj-lt"/>
                </a:rPr>
                <a:t>test</a:t>
              </a:r>
              <a:endParaRPr lang="en-US" sz="16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D33C1A-CFAE-4C2A-9EE2-7AB1F1F848FF}"/>
                </a:ext>
              </a:extLst>
            </p:cNvPr>
            <p:cNvGrpSpPr/>
            <p:nvPr/>
          </p:nvGrpSpPr>
          <p:grpSpPr>
            <a:xfrm>
              <a:off x="5607871" y="1606743"/>
              <a:ext cx="1380337" cy="861596"/>
              <a:chOff x="5607871" y="1606743"/>
              <a:chExt cx="1380337" cy="861596"/>
            </a:xfrm>
          </p:grpSpPr>
          <p:sp>
            <p:nvSpPr>
              <p:cNvPr id="27" name="Decision 24">
                <a:extLst>
                  <a:ext uri="{FF2B5EF4-FFF2-40B4-BE49-F238E27FC236}">
                    <a16:creationId xmlns:a16="http://schemas.microsoft.com/office/drawing/2014/main" id="{8C938255-AB0E-518A-710D-19B6092D42CD}"/>
                  </a:ext>
                </a:extLst>
              </p:cNvPr>
              <p:cNvSpPr/>
              <p:nvPr/>
            </p:nvSpPr>
            <p:spPr>
              <a:xfrm>
                <a:off x="5607871" y="1934939"/>
                <a:ext cx="1380337" cy="533400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01D236-BCE7-E1A3-8F58-78CC971FE8FC}"/>
                  </a:ext>
                </a:extLst>
              </p:cNvPr>
              <p:cNvCxnSpPr>
                <a:cxnSpLocks/>
                <a:stCxn id="21" idx="2"/>
                <a:endCxn id="27" idx="0"/>
              </p:cNvCxnSpPr>
              <p:nvPr/>
            </p:nvCxnSpPr>
            <p:spPr>
              <a:xfrm>
                <a:off x="6298035" y="1606743"/>
                <a:ext cx="5" cy="3281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B2F2934-B3ED-42FA-9410-0370561BC9C6}"/>
                  </a:ext>
                </a:extLst>
              </p:cNvPr>
              <p:cNvSpPr/>
              <p:nvPr/>
            </p:nvSpPr>
            <p:spPr>
              <a:xfrm>
                <a:off x="6164913" y="1970548"/>
                <a:ext cx="267913" cy="267913"/>
              </a:xfrm>
              <a:prstGeom prst="ellipse">
                <a:avLst/>
              </a:prstGeom>
              <a:solidFill>
                <a:srgbClr val="FF89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2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98C154-1A39-4AEE-A372-9FE38AA3D67D}"/>
              </a:ext>
            </a:extLst>
          </p:cNvPr>
          <p:cNvGrpSpPr/>
          <p:nvPr/>
        </p:nvGrpSpPr>
        <p:grpSpPr>
          <a:xfrm>
            <a:off x="6902483" y="2965306"/>
            <a:ext cx="1677183" cy="572304"/>
            <a:chOff x="6902483" y="2965306"/>
            <a:chExt cx="1677183" cy="5723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011BFA-C6C1-141F-D57A-A066A8B31D01}"/>
                </a:ext>
              </a:extLst>
            </p:cNvPr>
            <p:cNvSpPr txBox="1"/>
            <p:nvPr/>
          </p:nvSpPr>
          <p:spPr>
            <a:xfrm>
              <a:off x="7199329" y="3199056"/>
              <a:ext cx="1380337" cy="33855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i="1" dirty="0">
                  <a:latin typeface="+mj-lt"/>
                </a:rPr>
                <a:t>update</a:t>
              </a:r>
              <a:endParaRPr lang="en-US" sz="1100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768E8-70B7-D6C8-B67A-ECE6C77C4FF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7889498" y="2965306"/>
              <a:ext cx="4369" cy="241158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FAE681-8AF1-4152-933B-363A6260795D}"/>
                </a:ext>
              </a:extLst>
            </p:cNvPr>
            <p:cNvSpPr/>
            <p:nvPr/>
          </p:nvSpPr>
          <p:spPr>
            <a:xfrm>
              <a:off x="6902483" y="3237552"/>
              <a:ext cx="267913" cy="267913"/>
            </a:xfrm>
            <a:prstGeom prst="ellipse">
              <a:avLst/>
            </a:prstGeom>
            <a:solidFill>
              <a:srgbClr val="FF8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4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246F7E4F-E7ED-4E53-860C-A59B97CA1B1D}"/>
              </a:ext>
            </a:extLst>
          </p:cNvPr>
          <p:cNvSpPr/>
          <p:nvPr/>
        </p:nvSpPr>
        <p:spPr>
          <a:xfrm>
            <a:off x="1493589" y="1628033"/>
            <a:ext cx="267913" cy="267913"/>
          </a:xfrm>
          <a:prstGeom prst="ellipse">
            <a:avLst/>
          </a:prstGeom>
          <a:solidFill>
            <a:srgbClr val="3D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7ED90B6-7CD8-44FC-A0FE-D5C4C88815AE}"/>
              </a:ext>
            </a:extLst>
          </p:cNvPr>
          <p:cNvSpPr/>
          <p:nvPr/>
        </p:nvSpPr>
        <p:spPr>
          <a:xfrm>
            <a:off x="1691680" y="2234338"/>
            <a:ext cx="267913" cy="267913"/>
          </a:xfrm>
          <a:prstGeom prst="ellipse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5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C185A6-1B69-4FF3-BF22-9771C7BAA155}"/>
              </a:ext>
            </a:extLst>
          </p:cNvPr>
          <p:cNvGrpSpPr/>
          <p:nvPr/>
        </p:nvGrpSpPr>
        <p:grpSpPr>
          <a:xfrm>
            <a:off x="4864224" y="1943480"/>
            <a:ext cx="2123979" cy="2338870"/>
            <a:chOff x="4864224" y="1943480"/>
            <a:chExt cx="2123979" cy="233887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2678E-D901-EE45-40CA-C96B744D0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640" y="2200845"/>
              <a:ext cx="658227" cy="2382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3F137C8-4759-7E94-2464-49D953242EF3}"/>
                </a:ext>
              </a:extLst>
            </p:cNvPr>
            <p:cNvCxnSpPr>
              <a:cxnSpLocks/>
            </p:cNvCxnSpPr>
            <p:nvPr/>
          </p:nvCxnSpPr>
          <p:spPr>
            <a:xfrm>
              <a:off x="4951230" y="3979640"/>
              <a:ext cx="658230" cy="0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C349C8-68F5-9E3C-4E36-6BE529E6AD43}"/>
                </a:ext>
              </a:extLst>
            </p:cNvPr>
            <p:cNvSpPr txBox="1"/>
            <p:nvPr/>
          </p:nvSpPr>
          <p:spPr>
            <a:xfrm>
              <a:off x="5607866" y="3942452"/>
              <a:ext cx="1380337" cy="33855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i="1" dirty="0">
                  <a:latin typeface="+mj-lt"/>
                  <a:cs typeface="Consolas" panose="020B0609020204030204" pitchFamily="49" charset="0"/>
                </a:rPr>
                <a:t>statement</a:t>
              </a:r>
              <a:endParaRPr lang="en-US" sz="16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87FCAB-AAFE-094A-5C2D-293491B28654}"/>
                </a:ext>
              </a:extLst>
            </p:cNvPr>
            <p:cNvCxnSpPr/>
            <p:nvPr/>
          </p:nvCxnSpPr>
          <p:spPr>
            <a:xfrm rot="5400000">
              <a:off x="4063023" y="3085461"/>
              <a:ext cx="1774825" cy="1588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10408F-E0C6-9BEC-829E-67AED5DC177F}"/>
                </a:ext>
              </a:extLst>
            </p:cNvPr>
            <p:cNvSpPr txBox="1"/>
            <p:nvPr/>
          </p:nvSpPr>
          <p:spPr>
            <a:xfrm>
              <a:off x="4864224" y="1943480"/>
              <a:ext cx="781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en-US" sz="1400" dirty="0">
                  <a:latin typeface="Ubuntu Mono" panose="020B0509030602030204" pitchFamily="49" charset="0"/>
                  <a:cs typeface="Consolas" panose="020B0609020204030204" pitchFamily="49" charset="0"/>
                </a:rPr>
                <a:t>false</a:t>
              </a:r>
              <a:endParaRPr lang="en-US" sz="14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9E151CD-923A-4669-936C-A8CE80752A5F}"/>
                </a:ext>
              </a:extLst>
            </p:cNvPr>
            <p:cNvSpPr/>
            <p:nvPr/>
          </p:nvSpPr>
          <p:spPr>
            <a:xfrm>
              <a:off x="5316751" y="4014437"/>
              <a:ext cx="267913" cy="267913"/>
            </a:xfrm>
            <a:prstGeom prst="ellipse">
              <a:avLst/>
            </a:prstGeom>
            <a:solidFill>
              <a:srgbClr val="A56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5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9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  <p:bldP spid="56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2085C-6E16-DB45-8A85-11F4F56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21D29-84FD-56AD-F20D-80010331109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/>
              <a:t>while</a:t>
            </a:r>
            <a:r>
              <a:rPr lang="de-CH" dirty="0"/>
              <a:t>-Schleife («</a:t>
            </a:r>
            <a:r>
              <a:rPr lang="de-CH" dirty="0" err="1"/>
              <a:t>while</a:t>
            </a:r>
            <a:r>
              <a:rPr lang="de-CH" dirty="0"/>
              <a:t> loop»)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7080CA6A-CC7D-9E23-30D2-5BB96AED070D}"/>
              </a:ext>
            </a:extLst>
          </p:cNvPr>
          <p:cNvSpPr txBox="1">
            <a:spLocks noChangeArrowheads="1"/>
          </p:cNvSpPr>
          <p:nvPr/>
        </p:nvSpPr>
        <p:spPr>
          <a:xfrm>
            <a:off x="1646393" y="1677192"/>
            <a:ext cx="1729078" cy="1343534"/>
          </a:xfrm>
          <a:prstGeom prst="rect">
            <a:avLst/>
          </a:prstGeom>
          <a:solidFill>
            <a:srgbClr val="C7C7C7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  <a:cs typeface="Consolas" panose="020B0609020204030204" pitchFamily="49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/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while (</a:t>
            </a:r>
            <a:r>
              <a:rPr lang="en-US" altLang="en-US" sz="1800" i="1" dirty="0">
                <a:latin typeface="+mj-lt"/>
              </a:rPr>
              <a:t>test</a:t>
            </a: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) {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tabLst>
                <a:tab pos="341313" algn="l"/>
              </a:tabLst>
            </a:pPr>
            <a:r>
              <a:rPr lang="en-US" altLang="en-US" sz="1800" i="1" dirty="0">
                <a:latin typeface="Ubuntu Mono" panose="020B0509030602030204" pitchFamily="49" charset="0"/>
                <a:cs typeface="Consolas" panose="020B0609020204030204" pitchFamily="49" charset="0"/>
              </a:rPr>
              <a:t>  	</a:t>
            </a:r>
            <a:r>
              <a:rPr lang="en-US" altLang="en-US" sz="1800" i="1" dirty="0">
                <a:latin typeface="+mj-lt"/>
                <a:cs typeface="Consolas" panose="020B0609020204030204" pitchFamily="49" charset="0"/>
              </a:rPr>
              <a:t>body</a:t>
            </a:r>
            <a:endParaRPr lang="en-US" altLang="en-US" sz="1800" dirty="0">
              <a:latin typeface="Ubuntu Mono" panose="020B0509030602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dirty="0">
                <a:latin typeface="Ubuntu Mono" panose="020B0509030602030204" pitchFamily="49" charset="0"/>
                <a:cs typeface="Consolas" panose="020B0609020204030204" pitchFamily="49" charset="0"/>
              </a:rPr>
              <a:t>} </a:t>
            </a:r>
            <a:endParaRPr lang="en-US" altLang="en-US" sz="1800" dirty="0">
              <a:latin typeface="Ubuntu Mono" panose="020B0509030602030204" pitchFamily="49" charset="0"/>
            </a:endParaRP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i="1" dirty="0">
                <a:latin typeface="+mj-lt"/>
                <a:cs typeface="Consolas" panose="020B0609020204030204" pitchFamily="49" charset="0"/>
              </a:rPr>
              <a:t>statement;</a:t>
            </a:r>
            <a:endParaRPr lang="en-US" altLang="en-US" sz="1800" dirty="0">
              <a:latin typeface="Ubuntu Mono" panose="020B0509030602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C5C532-AFC1-4FBD-9664-FCA89DB74F8D}"/>
              </a:ext>
            </a:extLst>
          </p:cNvPr>
          <p:cNvGrpSpPr/>
          <p:nvPr/>
        </p:nvGrpSpPr>
        <p:grpSpPr>
          <a:xfrm>
            <a:off x="5713356" y="2068536"/>
            <a:ext cx="1602585" cy="1308841"/>
            <a:chOff x="5713356" y="2068536"/>
            <a:chExt cx="1602585" cy="1308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35266F4-61B7-B109-2CF0-A915AA44201E}"/>
                </a:ext>
              </a:extLst>
            </p:cNvPr>
            <p:cNvCxnSpPr/>
            <p:nvPr/>
          </p:nvCxnSpPr>
          <p:spPr>
            <a:xfrm rot="5400000">
              <a:off x="5060524" y="2721369"/>
              <a:ext cx="1307255" cy="1589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301691-05C1-674F-6500-F2421FB289FE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7312366" y="2773932"/>
              <a:ext cx="3575" cy="601857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DC70C76-BA3B-116A-9FEA-355162B70324}"/>
                </a:ext>
              </a:extLst>
            </p:cNvPr>
            <p:cNvCxnSpPr/>
            <p:nvPr/>
          </p:nvCxnSpPr>
          <p:spPr>
            <a:xfrm>
              <a:off x="5713356" y="3375789"/>
              <a:ext cx="1594640" cy="1588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BB5169-7D79-4B9C-0E0F-8BCF60363D6D}"/>
              </a:ext>
            </a:extLst>
          </p:cNvPr>
          <p:cNvSpPr txBox="1"/>
          <p:nvPr/>
        </p:nvSpPr>
        <p:spPr>
          <a:xfrm>
            <a:off x="468640" y="4077058"/>
            <a:ext cx="803557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788" indent="-204788">
              <a:spcBef>
                <a:spcPts val="100"/>
              </a:spcBef>
              <a:spcAft>
                <a:spcPts val="100"/>
              </a:spcAft>
            </a:pPr>
            <a:r>
              <a:rPr lang="en-US" altLang="en-US" dirty="0"/>
              <a:t>while-</a:t>
            </a:r>
            <a:r>
              <a:rPr lang="en-US" altLang="en-US" dirty="0" err="1"/>
              <a:t>Schleife</a:t>
            </a:r>
            <a:r>
              <a:rPr lang="en-US" altLang="en-US" dirty="0"/>
              <a:t> </a:t>
            </a:r>
            <a:r>
              <a:rPr lang="en-US" altLang="en-US" dirty="0" err="1"/>
              <a:t>führt</a:t>
            </a:r>
            <a:r>
              <a:rPr lang="en-US" altLang="en-US" dirty="0"/>
              <a:t> </a:t>
            </a:r>
            <a:r>
              <a:rPr lang="en-US" altLang="en-US" dirty="0" err="1"/>
              <a:t>Rumpf</a:t>
            </a:r>
            <a:r>
              <a:rPr lang="en-US" altLang="en-US" dirty="0"/>
              <a:t> so </a:t>
            </a:r>
            <a:r>
              <a:rPr lang="en-US" altLang="en-US" dirty="0" err="1"/>
              <a:t>lange</a:t>
            </a:r>
            <a:r>
              <a:rPr lang="en-US" altLang="en-US" dirty="0"/>
              <a:t> </a:t>
            </a:r>
            <a:r>
              <a:rPr lang="en-US" altLang="en-US" dirty="0" err="1"/>
              <a:t>aus</a:t>
            </a:r>
            <a:r>
              <a:rPr lang="en-US" altLang="en-US" dirty="0"/>
              <a:t>, </a:t>
            </a:r>
            <a:r>
              <a:rPr lang="en-US" altLang="en-US" dirty="0" err="1"/>
              <a:t>wie</a:t>
            </a:r>
            <a:r>
              <a:rPr lang="en-US" altLang="en-US" dirty="0"/>
              <a:t> </a:t>
            </a:r>
            <a:r>
              <a:rPr lang="en-US" altLang="en-US" i="1" dirty="0">
                <a:latin typeface="+mj-lt"/>
              </a:rPr>
              <a:t>test</a:t>
            </a:r>
            <a:r>
              <a:rPr lang="en-US" altLang="en-US" dirty="0"/>
              <a:t> den Wert </a:t>
            </a:r>
            <a:r>
              <a:rPr lang="en-US" altLang="en-US" dirty="0">
                <a:latin typeface="Ubuntu Mono" panose="020B0509030602030204" pitchFamily="49" charset="0"/>
              </a:rPr>
              <a:t>true</a:t>
            </a:r>
            <a:r>
              <a:rPr lang="en-US" altLang="en-US" dirty="0"/>
              <a:t> </a:t>
            </a:r>
            <a:r>
              <a:rPr lang="en-US" altLang="en-US" dirty="0" err="1"/>
              <a:t>ergibt</a:t>
            </a:r>
            <a:r>
              <a:rPr lang="en-US" altLang="en-US" dirty="0"/>
              <a:t>.</a:t>
            </a:r>
          </a:p>
          <a:p>
            <a:pPr marL="204788" indent="-204788">
              <a:spcBef>
                <a:spcPts val="100"/>
              </a:spcBef>
              <a:spcAft>
                <a:spcPts val="100"/>
              </a:spcAft>
            </a:pPr>
            <a:r>
              <a:rPr lang="en-US" altLang="en-US" dirty="0"/>
              <a:t>In </a:t>
            </a:r>
            <a:r>
              <a:rPr lang="en-US" altLang="en-US" dirty="0" err="1"/>
              <a:t>anderen</a:t>
            </a:r>
            <a:r>
              <a:rPr lang="en-US" altLang="en-US" dirty="0"/>
              <a:t> </a:t>
            </a:r>
            <a:r>
              <a:rPr lang="en-US" altLang="en-US" dirty="0" err="1"/>
              <a:t>Worten</a:t>
            </a:r>
            <a:r>
              <a:rPr lang="en-US" altLang="en-US" dirty="0"/>
              <a:t>: die while-</a:t>
            </a:r>
            <a:r>
              <a:rPr lang="en-US" altLang="en-US" dirty="0" err="1"/>
              <a:t>Schleife</a:t>
            </a:r>
            <a:r>
              <a:rPr lang="en-US" altLang="en-US" dirty="0"/>
              <a:t> </a:t>
            </a:r>
            <a:r>
              <a:rPr lang="en-US" altLang="en-US" dirty="0" err="1"/>
              <a:t>bricht</a:t>
            </a:r>
            <a:r>
              <a:rPr lang="en-US" altLang="en-US" dirty="0"/>
              <a:t> ab, </a:t>
            </a:r>
            <a:r>
              <a:rPr lang="en-US" altLang="en-US" dirty="0" err="1"/>
              <a:t>sobald</a:t>
            </a:r>
            <a:r>
              <a:rPr lang="en-US" altLang="en-US" dirty="0"/>
              <a:t> </a:t>
            </a:r>
            <a:r>
              <a:rPr lang="en-US" altLang="en-US" i="1" dirty="0">
                <a:latin typeface="+mj-lt"/>
              </a:rPr>
              <a:t>test</a:t>
            </a:r>
            <a:r>
              <a:rPr lang="en-US" altLang="en-US" dirty="0"/>
              <a:t> den Wert </a:t>
            </a:r>
            <a:r>
              <a:rPr lang="en-US" altLang="en-US" dirty="0">
                <a:latin typeface="Ubuntu Mono" panose="020B0509030602030204" pitchFamily="49" charset="0"/>
              </a:rPr>
              <a:t>false</a:t>
            </a:r>
            <a:r>
              <a:rPr lang="en-US" altLang="en-US" dirty="0"/>
              <a:t> </a:t>
            </a:r>
            <a:r>
              <a:rPr lang="en-US" altLang="en-US" dirty="0" err="1"/>
              <a:t>ergibt</a:t>
            </a:r>
            <a:r>
              <a:rPr lang="en-US" altLang="en-US" dirty="0"/>
              <a:t>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78E99E-ADBA-4F2F-AFD1-1A07B9D3DE20}"/>
              </a:ext>
            </a:extLst>
          </p:cNvPr>
          <p:cNvSpPr/>
          <p:nvPr/>
        </p:nvSpPr>
        <p:spPr>
          <a:xfrm>
            <a:off x="2559017" y="1535358"/>
            <a:ext cx="267913" cy="267913"/>
          </a:xfrm>
          <a:prstGeom prst="ellipse">
            <a:avLst/>
          </a:prstGeom>
          <a:solidFill>
            <a:srgbClr val="FF8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FD6E3A-BE7F-47B4-B93D-23731A381241}"/>
              </a:ext>
            </a:extLst>
          </p:cNvPr>
          <p:cNvSpPr/>
          <p:nvPr/>
        </p:nvSpPr>
        <p:spPr>
          <a:xfrm>
            <a:off x="2605813" y="2067072"/>
            <a:ext cx="267913" cy="267913"/>
          </a:xfrm>
          <a:prstGeom prst="ellipse">
            <a:avLst/>
          </a:prstGeom>
          <a:solidFill>
            <a:srgbClr val="3D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E677A6-B921-448E-8169-6560ABDA5381}"/>
              </a:ext>
            </a:extLst>
          </p:cNvPr>
          <p:cNvSpPr/>
          <p:nvPr/>
        </p:nvSpPr>
        <p:spPr>
          <a:xfrm>
            <a:off x="2816693" y="2666983"/>
            <a:ext cx="267913" cy="267913"/>
          </a:xfrm>
          <a:prstGeom prst="ellipse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6DCEA7-8C7E-4187-BBBE-F045E53CA861}"/>
              </a:ext>
            </a:extLst>
          </p:cNvPr>
          <p:cNvGrpSpPr/>
          <p:nvPr/>
        </p:nvGrpSpPr>
        <p:grpSpPr>
          <a:xfrm>
            <a:off x="5026369" y="1206940"/>
            <a:ext cx="1875632" cy="861596"/>
            <a:chOff x="5026369" y="1206940"/>
            <a:chExt cx="1875632" cy="861596"/>
          </a:xfrm>
        </p:grpSpPr>
        <p:sp>
          <p:nvSpPr>
            <p:cNvPr id="27" name="Decision 24">
              <a:extLst>
                <a:ext uri="{FF2B5EF4-FFF2-40B4-BE49-F238E27FC236}">
                  <a16:creationId xmlns:a16="http://schemas.microsoft.com/office/drawing/2014/main" id="{8C938255-AB0E-518A-710D-19B6092D42CD}"/>
                </a:ext>
              </a:extLst>
            </p:cNvPr>
            <p:cNvSpPr/>
            <p:nvPr/>
          </p:nvSpPr>
          <p:spPr>
            <a:xfrm>
              <a:off x="5026369" y="1535136"/>
              <a:ext cx="1380337" cy="533400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701D236-BCE7-E1A3-8F58-78CC971FE8FC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5716533" y="1206940"/>
              <a:ext cx="5" cy="328196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EF9BF8-B460-48AE-F99E-F2554E3A9025}"/>
                </a:ext>
              </a:extLst>
            </p:cNvPr>
            <p:cNvSpPr txBox="1"/>
            <p:nvPr/>
          </p:nvSpPr>
          <p:spPr>
            <a:xfrm>
              <a:off x="5481802" y="1728211"/>
              <a:ext cx="14201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600" i="1" dirty="0">
                  <a:latin typeface="+mj-lt"/>
                </a:rPr>
                <a:t>test</a:t>
              </a:r>
              <a:endParaRPr lang="en-US" sz="16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B14F03-9CCC-4849-9D03-FF29033B2757}"/>
                </a:ext>
              </a:extLst>
            </p:cNvPr>
            <p:cNvSpPr/>
            <p:nvPr/>
          </p:nvSpPr>
          <p:spPr>
            <a:xfrm>
              <a:off x="5586243" y="1578372"/>
              <a:ext cx="267913" cy="267913"/>
            </a:xfrm>
            <a:prstGeom prst="ellipse">
              <a:avLst/>
            </a:prstGeom>
            <a:solidFill>
              <a:srgbClr val="FF8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1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68EE-177C-4A3B-AEA9-6B6155BE0D60}"/>
              </a:ext>
            </a:extLst>
          </p:cNvPr>
          <p:cNvGrpSpPr/>
          <p:nvPr/>
        </p:nvGrpSpPr>
        <p:grpSpPr>
          <a:xfrm>
            <a:off x="6304451" y="1539308"/>
            <a:ext cx="1698083" cy="1234624"/>
            <a:chOff x="6304451" y="1539308"/>
            <a:chExt cx="1698083" cy="12346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593735-C211-B148-B51C-8E60CC80828C}"/>
                </a:ext>
              </a:extLst>
            </p:cNvPr>
            <p:cNvSpPr txBox="1"/>
            <p:nvPr/>
          </p:nvSpPr>
          <p:spPr>
            <a:xfrm>
              <a:off x="6622197" y="2435378"/>
              <a:ext cx="1380337" cy="33855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body</a:t>
              </a:r>
              <a:endParaRPr lang="en-US" sz="1100" i="1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C7B11D6-DBE5-55E3-636D-3FA54FF10B45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7312365" y="1801836"/>
              <a:ext cx="1" cy="633542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40E353-EB6F-A9C3-963A-89BD13BDBD51}"/>
                </a:ext>
              </a:extLst>
            </p:cNvPr>
            <p:cNvCxnSpPr>
              <a:stCxn id="27" idx="3"/>
            </p:cNvCxnSpPr>
            <p:nvPr/>
          </p:nvCxnSpPr>
          <p:spPr>
            <a:xfrm>
              <a:off x="6406706" y="1801836"/>
              <a:ext cx="905660" cy="1588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4B5E4BC-45BD-41B5-0025-90893D416E8E}"/>
                </a:ext>
              </a:extLst>
            </p:cNvPr>
            <p:cNvSpPr txBox="1"/>
            <p:nvPr/>
          </p:nvSpPr>
          <p:spPr>
            <a:xfrm>
              <a:off x="6406706" y="153930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400" dirty="0">
                  <a:latin typeface="Ubuntu Mono" panose="020B0509030602030204" pitchFamily="49" charset="0"/>
                  <a:cs typeface="Consolas" panose="020B0609020204030204" pitchFamily="49" charset="0"/>
                </a:rPr>
                <a:t>true</a:t>
              </a:r>
              <a:endParaRPr lang="en-US" sz="14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06B6D7-15FE-4236-AE0F-7784988A7B1F}"/>
                </a:ext>
              </a:extLst>
            </p:cNvPr>
            <p:cNvSpPr/>
            <p:nvPr/>
          </p:nvSpPr>
          <p:spPr>
            <a:xfrm>
              <a:off x="6304451" y="2468173"/>
              <a:ext cx="267913" cy="267913"/>
            </a:xfrm>
            <a:prstGeom prst="ellipse">
              <a:avLst/>
            </a:prstGeom>
            <a:solidFill>
              <a:srgbClr val="3D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22D648-456F-4B8D-B97D-75AE53CD0750}"/>
              </a:ext>
            </a:extLst>
          </p:cNvPr>
          <p:cNvGrpSpPr/>
          <p:nvPr/>
        </p:nvGrpSpPr>
        <p:grpSpPr>
          <a:xfrm>
            <a:off x="4282722" y="1543677"/>
            <a:ext cx="2123979" cy="2337526"/>
            <a:chOff x="4282722" y="1543677"/>
            <a:chExt cx="2123979" cy="23375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C349C8-68F5-9E3C-4E36-6BE529E6AD43}"/>
                </a:ext>
              </a:extLst>
            </p:cNvPr>
            <p:cNvSpPr txBox="1"/>
            <p:nvPr/>
          </p:nvSpPr>
          <p:spPr>
            <a:xfrm>
              <a:off x="5026364" y="3542649"/>
              <a:ext cx="1380337" cy="33855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i="1" dirty="0">
                  <a:latin typeface="+mj-lt"/>
                  <a:cs typeface="Consolas" panose="020B0609020204030204" pitchFamily="49" charset="0"/>
                </a:rPr>
                <a:t>statement</a:t>
              </a:r>
              <a:endParaRPr lang="en-US" sz="1600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2678E-D901-EE45-40CA-C96B744D0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138" y="1801042"/>
              <a:ext cx="658227" cy="2382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3F137C8-4759-7E94-2464-49D953242EF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728" y="3579837"/>
              <a:ext cx="658230" cy="0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87FCAB-AAFE-094A-5C2D-293491B28654}"/>
                </a:ext>
              </a:extLst>
            </p:cNvPr>
            <p:cNvCxnSpPr/>
            <p:nvPr/>
          </p:nvCxnSpPr>
          <p:spPr>
            <a:xfrm rot="5400000">
              <a:off x="3481521" y="2685658"/>
              <a:ext cx="1774825" cy="1588"/>
            </a:xfrm>
            <a:prstGeom prst="line">
              <a:avLst/>
            </a:prstGeom>
            <a:ln w="3175" cmpd="sng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10408F-E0C6-9BEC-829E-67AED5DC177F}"/>
                </a:ext>
              </a:extLst>
            </p:cNvPr>
            <p:cNvSpPr txBox="1"/>
            <p:nvPr/>
          </p:nvSpPr>
          <p:spPr>
            <a:xfrm>
              <a:off x="4282722" y="1543677"/>
              <a:ext cx="781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en-US" sz="1400" dirty="0">
                  <a:latin typeface="Ubuntu Mono" panose="020B0509030602030204" pitchFamily="49" charset="0"/>
                  <a:cs typeface="Consolas" panose="020B0609020204030204" pitchFamily="49" charset="0"/>
                </a:rPr>
                <a:t>false</a:t>
              </a:r>
              <a:endParaRPr lang="en-US" sz="1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7CBB4A0-8105-4C81-B918-AB206C680198}"/>
                </a:ext>
              </a:extLst>
            </p:cNvPr>
            <p:cNvSpPr/>
            <p:nvPr/>
          </p:nvSpPr>
          <p:spPr>
            <a:xfrm>
              <a:off x="4746738" y="3612290"/>
              <a:ext cx="267913" cy="267913"/>
            </a:xfrm>
            <a:prstGeom prst="ellipse">
              <a:avLst/>
            </a:prstGeom>
            <a:solidFill>
              <a:srgbClr val="A56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tx1"/>
                  </a:solidFill>
                </a:rPr>
                <a:t>3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6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Schleifen</a:t>
            </a:r>
            <a:endParaRPr/>
          </a:p>
        </p:txBody>
      </p:sp>
      <p:sp>
        <p:nvSpPr>
          <p:cNvPr id="365" name="Google Shape;365;p52"/>
          <p:cNvSpPr txBox="1"/>
          <p:nvPr/>
        </p:nvSpPr>
        <p:spPr>
          <a:xfrm>
            <a:off x="311700" y="1556400"/>
            <a:ext cx="4315200" cy="21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args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 b="1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System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 b="0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300" b="0" i="0" u="none" strike="noStrike" cap="none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f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g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System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 sz="1300" b="0" i="0" u="none" strike="noStrike" cap="none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 b="0" i="0" u="none" strike="noStrike" cap="none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 b="0" i="0" u="none" strike="noStrike" cap="none"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311700" y="1017725"/>
            <a:ext cx="85206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Was </a:t>
            </a:r>
            <a:r>
              <a:rPr lang="en-GB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gibt</a:t>
            </a:r>
            <a:r>
              <a:rPr lang="en-GB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diese</a:t>
            </a:r>
            <a:r>
              <a:rPr lang="en-GB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Methode</a:t>
            </a:r>
            <a:r>
              <a:rPr lang="en-GB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aus</a:t>
            </a:r>
            <a:r>
              <a:rPr lang="en-GB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7" name="Google Shape;367;p52"/>
          <p:cNvGraphicFramePr/>
          <p:nvPr/>
        </p:nvGraphicFramePr>
        <p:xfrm>
          <a:off x="5469025" y="1480200"/>
          <a:ext cx="1148550" cy="268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sz="10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</a:t>
                      </a:r>
                      <a:endParaRPr sz="10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</a:t>
                      </a:r>
                      <a:endParaRPr sz="10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68" name="Google Shape;368;p52"/>
          <p:cNvCxnSpPr/>
          <p:nvPr/>
        </p:nvCxnSpPr>
        <p:spPr>
          <a:xfrm rot="10800000">
            <a:off x="2925900" y="1973075"/>
            <a:ext cx="254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9" name="Google Shape;369;p52"/>
          <p:cNvSpPr/>
          <p:nvPr/>
        </p:nvSpPr>
        <p:spPr>
          <a:xfrm>
            <a:off x="1898325" y="2142145"/>
            <a:ext cx="3576075" cy="179975"/>
          </a:xfrm>
          <a:custGeom>
            <a:avLst/>
            <a:gdLst/>
            <a:ahLst/>
            <a:cxnLst/>
            <a:rect l="l" t="t" r="r" b="b"/>
            <a:pathLst>
              <a:path w="143043" h="7199" extrusionOk="0">
                <a:moveTo>
                  <a:pt x="143043" y="7199"/>
                </a:moveTo>
                <a:cubicBezTo>
                  <a:pt x="122144" y="5999"/>
                  <a:pt x="41490" y="39"/>
                  <a:pt x="17649" y="0"/>
                </a:cubicBezTo>
                <a:cubicBezTo>
                  <a:pt x="-6191" y="-39"/>
                  <a:pt x="2942" y="5806"/>
                  <a:pt x="0" y="696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0" name="Google Shape;370;p52"/>
          <p:cNvCxnSpPr/>
          <p:nvPr/>
        </p:nvCxnSpPr>
        <p:spPr>
          <a:xfrm rot="10800000">
            <a:off x="3796800" y="2560150"/>
            <a:ext cx="16776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1" name="Google Shape;371;p52"/>
          <p:cNvCxnSpPr/>
          <p:nvPr/>
        </p:nvCxnSpPr>
        <p:spPr>
          <a:xfrm rot="10800000">
            <a:off x="2194400" y="2856125"/>
            <a:ext cx="3274200" cy="12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2" name="Google Shape;372;p52"/>
          <p:cNvCxnSpPr/>
          <p:nvPr/>
        </p:nvCxnSpPr>
        <p:spPr>
          <a:xfrm rot="10800000">
            <a:off x="2177100" y="3047825"/>
            <a:ext cx="3297300" cy="26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3" name="Google Shape;373;p52"/>
          <p:cNvSpPr/>
          <p:nvPr/>
        </p:nvSpPr>
        <p:spPr>
          <a:xfrm>
            <a:off x="3413525" y="2061919"/>
            <a:ext cx="2060875" cy="1607025"/>
          </a:xfrm>
          <a:custGeom>
            <a:avLst/>
            <a:gdLst/>
            <a:ahLst/>
            <a:cxnLst/>
            <a:rect l="l" t="t" r="r" b="b"/>
            <a:pathLst>
              <a:path w="82435" h="64281" extrusionOk="0">
                <a:moveTo>
                  <a:pt x="82435" y="64281"/>
                </a:moveTo>
                <a:cubicBezTo>
                  <a:pt x="72256" y="54102"/>
                  <a:pt x="35102" y="12498"/>
                  <a:pt x="21363" y="3209"/>
                </a:cubicBezTo>
                <a:cubicBezTo>
                  <a:pt x="7624" y="-6079"/>
                  <a:pt x="3561" y="7660"/>
                  <a:pt x="0" y="855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2"/>
          <p:cNvSpPr txBox="1"/>
          <p:nvPr/>
        </p:nvSpPr>
        <p:spPr>
          <a:xfrm>
            <a:off x="311700" y="4389575"/>
            <a:ext cx="6012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0 1 1 2 3 5 8 13 21 34 55 89 144 233 377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While vs. For vs. Do-While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For-Loop: </a:t>
            </a:r>
            <a:r>
              <a:rPr lang="en-GB" b="0" dirty="0" err="1"/>
              <a:t>Benutzen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, </a:t>
            </a:r>
            <a:r>
              <a:rPr lang="en-GB" b="0" dirty="0" err="1"/>
              <a:t>wenn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die </a:t>
            </a:r>
            <a:r>
              <a:rPr lang="en-GB" b="0" dirty="0" err="1"/>
              <a:t>Anzahl</a:t>
            </a:r>
            <a:r>
              <a:rPr lang="en-GB" b="0" dirty="0"/>
              <a:t> </a:t>
            </a:r>
            <a:r>
              <a:rPr lang="en-GB" b="0" dirty="0" err="1"/>
              <a:t>Iterationen</a:t>
            </a:r>
            <a:r>
              <a:rPr lang="en-GB" b="0" dirty="0"/>
              <a:t> </a:t>
            </a:r>
            <a:r>
              <a:rPr lang="en-GB" b="0" dirty="0" err="1"/>
              <a:t>bereits</a:t>
            </a:r>
            <a:r>
              <a:rPr lang="en-GB" b="0" dirty="0"/>
              <a:t> for der </a:t>
            </a:r>
            <a:r>
              <a:rPr lang="en-GB" b="0" dirty="0" err="1"/>
              <a:t>Ausführung</a:t>
            </a:r>
            <a:r>
              <a:rPr lang="en-GB" b="0" dirty="0"/>
              <a:t> des Loops </a:t>
            </a:r>
            <a:r>
              <a:rPr lang="en-GB" b="0" dirty="0" err="1"/>
              <a:t>kennen</a:t>
            </a:r>
            <a:r>
              <a:rPr lang="en-GB" b="0" dirty="0"/>
              <a:t>.</a:t>
            </a:r>
          </a:p>
          <a:p>
            <a:r>
              <a:rPr lang="en-GB" dirty="0"/>
              <a:t>While: </a:t>
            </a:r>
            <a:r>
              <a:rPr lang="en-GB" b="0" dirty="0" err="1"/>
              <a:t>Benutzen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, </a:t>
            </a:r>
            <a:r>
              <a:rPr lang="en-GB" b="0" dirty="0" err="1"/>
              <a:t>wenn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die </a:t>
            </a:r>
            <a:r>
              <a:rPr lang="en-GB" b="0" dirty="0" err="1"/>
              <a:t>Anzahl</a:t>
            </a:r>
            <a:r>
              <a:rPr lang="en-GB" b="0" dirty="0"/>
              <a:t> </a:t>
            </a:r>
            <a:r>
              <a:rPr lang="en-GB" b="0" dirty="0" err="1"/>
              <a:t>Iterationen</a:t>
            </a:r>
            <a:r>
              <a:rPr lang="en-GB" b="0" dirty="0"/>
              <a:t> </a:t>
            </a:r>
            <a:r>
              <a:rPr lang="en-GB" b="0" dirty="0" err="1"/>
              <a:t>nicht</a:t>
            </a:r>
            <a:r>
              <a:rPr lang="en-GB" b="0" dirty="0"/>
              <a:t> </a:t>
            </a:r>
            <a:r>
              <a:rPr lang="en-GB" b="0" dirty="0" err="1"/>
              <a:t>kennen</a:t>
            </a:r>
            <a:r>
              <a:rPr lang="en-GB" b="0" dirty="0"/>
              <a:t> und </a:t>
            </a:r>
            <a:r>
              <a:rPr lang="en-GB" b="0" dirty="0" err="1"/>
              <a:t>diese</a:t>
            </a:r>
            <a:r>
              <a:rPr lang="en-GB" b="0" dirty="0"/>
              <a:t> </a:t>
            </a:r>
            <a:r>
              <a:rPr lang="en-GB" b="0" dirty="0" err="1"/>
              <a:t>Abhängig</a:t>
            </a:r>
            <a:r>
              <a:rPr lang="en-GB" b="0" dirty="0"/>
              <a:t> von </a:t>
            </a:r>
            <a:r>
              <a:rPr lang="en-GB" b="0" dirty="0" err="1"/>
              <a:t>einer</a:t>
            </a:r>
            <a:r>
              <a:rPr lang="en-GB" b="0" dirty="0"/>
              <a:t> </a:t>
            </a:r>
            <a:r>
              <a:rPr lang="en-GB" b="0" dirty="0" err="1"/>
              <a:t>Bedingung</a:t>
            </a:r>
            <a:r>
              <a:rPr lang="en-GB" b="0" dirty="0"/>
              <a:t> </a:t>
            </a:r>
            <a:r>
              <a:rPr lang="en-GB" b="0" dirty="0" err="1"/>
              <a:t>ist</a:t>
            </a:r>
            <a:r>
              <a:rPr lang="en-GB" b="0" dirty="0"/>
              <a:t>.</a:t>
            </a:r>
            <a:endParaRPr lang="en-GB" dirty="0"/>
          </a:p>
          <a:p>
            <a:r>
              <a:rPr lang="en-GB" dirty="0"/>
              <a:t>Do-While: </a:t>
            </a:r>
            <a:r>
              <a:rPr lang="en-GB" b="0" dirty="0" err="1"/>
              <a:t>Wird</a:t>
            </a:r>
            <a:r>
              <a:rPr lang="en-GB" b="0" dirty="0"/>
              <a:t> </a:t>
            </a:r>
            <a:r>
              <a:rPr lang="en-GB" b="0" dirty="0" err="1"/>
              <a:t>benutzt</a:t>
            </a:r>
            <a:r>
              <a:rPr lang="en-GB" b="0" dirty="0"/>
              <a:t>, </a:t>
            </a:r>
            <a:r>
              <a:rPr lang="en-GB" b="0" dirty="0" err="1"/>
              <a:t>wenn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</a:t>
            </a:r>
            <a:r>
              <a:rPr lang="en-GB" b="0" dirty="0" err="1"/>
              <a:t>zuerst</a:t>
            </a:r>
            <a:r>
              <a:rPr lang="en-GB" b="0" dirty="0"/>
              <a:t> den Code (</a:t>
            </a:r>
            <a:r>
              <a:rPr lang="en-GB" b="0" dirty="0" err="1"/>
              <a:t>im</a:t>
            </a:r>
            <a:r>
              <a:rPr lang="en-GB" b="0" dirty="0"/>
              <a:t> Loop Body) </a:t>
            </a:r>
            <a:r>
              <a:rPr lang="en-GB" b="0" dirty="0" err="1"/>
              <a:t>ausführen</a:t>
            </a:r>
            <a:r>
              <a:rPr lang="en-GB" b="0" dirty="0"/>
              <a:t> und </a:t>
            </a:r>
            <a:r>
              <a:rPr lang="en-GB" b="0" dirty="0" err="1"/>
              <a:t>dann</a:t>
            </a:r>
            <a:r>
              <a:rPr lang="en-GB" b="0" dirty="0"/>
              <a:t> erst die </a:t>
            </a:r>
            <a:r>
              <a:rPr lang="en-GB" b="0" dirty="0" err="1"/>
              <a:t>Bedingung</a:t>
            </a:r>
            <a:r>
              <a:rPr lang="en-GB" b="0" dirty="0"/>
              <a:t> </a:t>
            </a:r>
            <a:r>
              <a:rPr lang="en-GB" b="0" dirty="0" err="1"/>
              <a:t>prüfen</a:t>
            </a:r>
            <a:r>
              <a:rPr lang="en-GB" b="0" dirty="0"/>
              <a:t> </a:t>
            </a:r>
            <a:r>
              <a:rPr lang="en-GB" b="0" dirty="0" err="1"/>
              <a:t>wollen</a:t>
            </a:r>
            <a:r>
              <a:rPr lang="en-GB" b="0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05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For vs. While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While und Do-While </a:t>
            </a:r>
            <a:r>
              <a:rPr lang="en-GB" dirty="0" err="1"/>
              <a:t>können</a:t>
            </a:r>
            <a:r>
              <a:rPr lang="en-GB" dirty="0"/>
              <a:t> das </a:t>
            </a:r>
            <a:r>
              <a:rPr lang="en-GB" dirty="0" err="1"/>
              <a:t>gleiche</a:t>
            </a:r>
            <a:r>
              <a:rPr lang="en-GB" dirty="0"/>
              <a:t>.</a:t>
            </a:r>
          </a:p>
          <a:p>
            <a:r>
              <a:rPr lang="en-GB" dirty="0"/>
              <a:t>For und While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717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264D6-9AB9-8DE6-B757-32925D45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574" y="1200150"/>
            <a:ext cx="5995843" cy="339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For vs. While – Beispiel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0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For vs. While – Beispiel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141DC5A2-7604-C740-0307-92685E9DC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36" y="1200150"/>
            <a:ext cx="5031528" cy="3394075"/>
          </a:xfrm>
        </p:spPr>
      </p:pic>
    </p:spTree>
    <p:extLst>
      <p:ext uri="{BB962C8B-B14F-4D97-AF65-F5344CB8AC3E}">
        <p14:creationId xmlns:p14="http://schemas.microsoft.com/office/powerpoint/2010/main" val="358492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For vs. While – Beispiel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8692E2BC-4C56-3794-4B7C-078FDD81F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78" y="1200150"/>
            <a:ext cx="4612044" cy="3394075"/>
          </a:xfrm>
        </p:spPr>
      </p:pic>
    </p:spTree>
    <p:extLst>
      <p:ext uri="{BB962C8B-B14F-4D97-AF65-F5344CB8AC3E}">
        <p14:creationId xmlns:p14="http://schemas.microsoft.com/office/powerpoint/2010/main" val="365985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For vs. While – Beispiel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CFF828AA-52CA-5336-7B89-29F954E71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78" y="1200150"/>
            <a:ext cx="4612044" cy="3394075"/>
          </a:xfrm>
        </p:spPr>
      </p:pic>
    </p:spTree>
    <p:extLst>
      <p:ext uri="{BB962C8B-B14F-4D97-AF65-F5344CB8AC3E}">
        <p14:creationId xmlns:p14="http://schemas.microsoft.com/office/powerpoint/2010/main" val="85914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Organisatorisches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Mein Name: Leandro Zazzi</a:t>
            </a:r>
            <a:endParaRPr lang="de-CH" b="0" i="1" dirty="0">
              <a:solidFill>
                <a:srgbClr val="FF0000"/>
              </a:solidFill>
            </a:endParaRPr>
          </a:p>
          <a:p>
            <a:r>
              <a:rPr lang="de-CH" b="0" dirty="0"/>
              <a:t>Bei Fragen: lzazzi@ethz.ch</a:t>
            </a:r>
            <a:endParaRPr lang="de-CH" b="0" i="1" dirty="0">
              <a:solidFill>
                <a:srgbClr val="FF0000"/>
              </a:solidFill>
            </a:endParaRPr>
          </a:p>
          <a:p>
            <a:pPr lvl="1"/>
            <a:r>
              <a:rPr lang="de-CH" dirty="0"/>
              <a:t>Mails bitte mit «[EProg25]» im Betreff</a:t>
            </a:r>
            <a:endParaRPr lang="de-CH" b="0" dirty="0"/>
          </a:p>
          <a:p>
            <a:r>
              <a:rPr lang="de-CH" b="0" dirty="0"/>
              <a:t>Neue Aufgaben: </a:t>
            </a:r>
            <a:r>
              <a:rPr lang="de-CH" dirty="0"/>
              <a:t>Dienstag Abend </a:t>
            </a:r>
            <a:r>
              <a:rPr lang="de-CH" b="0" dirty="0"/>
              <a:t>(im Normalfall)</a:t>
            </a:r>
          </a:p>
          <a:p>
            <a:r>
              <a:rPr lang="de-CH" b="0" dirty="0"/>
              <a:t>Abgabe der Übungen bis </a:t>
            </a:r>
            <a:r>
              <a:rPr lang="de-CH" dirty="0"/>
              <a:t>Dienstag Abend (23:59) </a:t>
            </a:r>
            <a:r>
              <a:rPr lang="de-CH" b="0" dirty="0"/>
              <a:t>Folgewoche</a:t>
            </a:r>
            <a:endParaRPr lang="de-CH" dirty="0"/>
          </a:p>
          <a:p>
            <a:pPr lvl="1"/>
            <a:r>
              <a:rPr lang="de-CH" b="0" dirty="0"/>
              <a:t>Abgabe immer via Git</a:t>
            </a:r>
          </a:p>
          <a:p>
            <a:pPr lvl="1"/>
            <a:r>
              <a:rPr lang="de-CH" dirty="0"/>
              <a:t>Lösungen in separatem Projekt auf Git</a:t>
            </a:r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0801D-C4E1-5812-DF10-D8D0DC3894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398" y="1672296"/>
            <a:ext cx="5241201" cy="3202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Schleifen: Do-While?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Selten</a:t>
            </a:r>
            <a:r>
              <a:rPr lang="en-GB" dirty="0"/>
              <a:t> </a:t>
            </a:r>
            <a:r>
              <a:rPr lang="en-GB" dirty="0" err="1"/>
              <a:t>genutzt</a:t>
            </a:r>
            <a:r>
              <a:rPr lang="en-GB" dirty="0"/>
              <a:t>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nützlich</a:t>
            </a:r>
            <a:r>
              <a:rPr lang="en-GB" dirty="0"/>
              <a:t> sein!</a:t>
            </a:r>
          </a:p>
        </p:txBody>
      </p:sp>
    </p:spTree>
    <p:extLst>
      <p:ext uri="{BB962C8B-B14F-4D97-AF65-F5344CB8AC3E}">
        <p14:creationId xmlns:p14="http://schemas.microsoft.com/office/powerpoint/2010/main" val="328338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Inkrement</a:t>
            </a:r>
            <a:r>
              <a:rPr lang="en-GB" dirty="0"/>
              <a:t> und </a:t>
            </a:r>
            <a:r>
              <a:rPr lang="en-GB" dirty="0" err="1"/>
              <a:t>Dekrement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47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3A43-7F35-B9AC-AB93-0A6B6C3D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Inkrement und Dekrement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86E3-277B-606C-EE2A-1F2F9E39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228725"/>
            <a:ext cx="7200900" cy="2686050"/>
          </a:xfrm>
        </p:spPr>
        <p:txBody>
          <a:bodyPr>
            <a:normAutofit fontScale="92500" lnSpcReduction="10000"/>
          </a:bodyPr>
          <a:lstStyle/>
          <a:p>
            <a:r>
              <a:rPr lang="en-CH" b="1" dirty="0"/>
              <a:t>Präfix</a:t>
            </a:r>
            <a:r>
              <a:rPr lang="en-CH" dirty="0"/>
              <a:t>: ++i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r>
              <a:rPr lang="en-CH" b="1" dirty="0"/>
              <a:t>Postfix</a:t>
            </a:r>
            <a:r>
              <a:rPr lang="en-CH" dirty="0"/>
              <a:t> i++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950CE-6BF7-2D37-9281-83B583E9DEBB}"/>
              </a:ext>
            </a:extLst>
          </p:cNvPr>
          <p:cNvSpPr txBox="1"/>
          <p:nvPr/>
        </p:nvSpPr>
        <p:spPr>
          <a:xfrm>
            <a:off x="2904852" y="1525276"/>
            <a:ext cx="5648053" cy="7848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CC7832"/>
                </a:solidFill>
                <a:latin typeface="JetBrains Mono"/>
              </a:rPr>
              <a:t>int </a:t>
            </a:r>
            <a:r>
              <a:rPr lang="en-GB" sz="1500" dirty="0">
                <a:solidFill>
                  <a:srgbClr val="A9B7C6"/>
                </a:solidFill>
                <a:latin typeface="JetBrains Mono"/>
              </a:rPr>
              <a:t>a = </a:t>
            </a:r>
            <a:r>
              <a:rPr lang="en-GB" sz="1500" dirty="0">
                <a:solidFill>
                  <a:srgbClr val="6897BB"/>
                </a:solidFill>
                <a:latin typeface="JetBrains Mono"/>
              </a:rPr>
              <a:t>5</a:t>
            </a:r>
            <a:r>
              <a:rPr lang="en-GB" sz="1500" dirty="0">
                <a:solidFill>
                  <a:srgbClr val="CC7832"/>
                </a:solidFill>
                <a:latin typeface="JetBrains Mono"/>
              </a:rPr>
              <a:t>;</a:t>
            </a:r>
            <a:br>
              <a:rPr lang="en-GB" sz="1500" dirty="0">
                <a:solidFill>
                  <a:srgbClr val="CC7832"/>
                </a:solidFill>
                <a:latin typeface="JetBrains Mono"/>
              </a:rPr>
            </a:br>
            <a:r>
              <a:rPr lang="en-GB" sz="1500" dirty="0">
                <a:solidFill>
                  <a:srgbClr val="CC7832"/>
                </a:solidFill>
                <a:latin typeface="JetBrains Mono"/>
              </a:rPr>
              <a:t>int </a:t>
            </a:r>
            <a:r>
              <a:rPr lang="en-GB" sz="1500" dirty="0">
                <a:solidFill>
                  <a:srgbClr val="A9B7C6"/>
                </a:solidFill>
                <a:latin typeface="JetBrains Mono"/>
              </a:rPr>
              <a:t>b = ++a</a:t>
            </a:r>
            <a:r>
              <a:rPr lang="en-GB" sz="1500" dirty="0">
                <a:solidFill>
                  <a:srgbClr val="CC7832"/>
                </a:solidFill>
                <a:latin typeface="JetBrains Mono"/>
              </a:rPr>
              <a:t>;  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//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Zuerst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wird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a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inkrementiert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,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dann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wird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a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zugewiesen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.</a:t>
            </a:r>
            <a:br>
              <a:rPr lang="en-GB" sz="1500" dirty="0">
                <a:solidFill>
                  <a:srgbClr val="808080"/>
                </a:solidFill>
                <a:latin typeface="JetBrains Mono"/>
              </a:rPr>
            </a:br>
            <a:r>
              <a:rPr lang="en-GB" sz="1500" dirty="0">
                <a:solidFill>
                  <a:srgbClr val="808080"/>
                </a:solidFill>
                <a:latin typeface="JetBrains Mono"/>
              </a:rPr>
              <a:t>// a = 6, b = 6</a:t>
            </a:r>
            <a:endParaRPr lang="en-GB" sz="1500" dirty="0">
              <a:solidFill>
                <a:srgbClr val="A9B7C6"/>
              </a:solidFill>
              <a:latin typeface="JetBrains Mon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8A15-1DFD-93BC-EED0-F5CCFA849872}"/>
              </a:ext>
            </a:extLst>
          </p:cNvPr>
          <p:cNvSpPr txBox="1"/>
          <p:nvPr/>
        </p:nvSpPr>
        <p:spPr>
          <a:xfrm>
            <a:off x="2904852" y="3368054"/>
            <a:ext cx="5648053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CC7832"/>
                </a:solidFill>
                <a:latin typeface="JetBrains Mono"/>
              </a:rPr>
              <a:t>int </a:t>
            </a:r>
            <a:r>
              <a:rPr lang="en-GB" sz="1500" dirty="0">
                <a:solidFill>
                  <a:srgbClr val="A9B7C6"/>
                </a:solidFill>
                <a:latin typeface="JetBrains Mono"/>
              </a:rPr>
              <a:t>a = </a:t>
            </a:r>
            <a:r>
              <a:rPr lang="en-GB" sz="1500" dirty="0">
                <a:solidFill>
                  <a:srgbClr val="6897BB"/>
                </a:solidFill>
                <a:latin typeface="JetBrains Mono"/>
              </a:rPr>
              <a:t>5</a:t>
            </a:r>
            <a:r>
              <a:rPr lang="en-GB" sz="1500" dirty="0">
                <a:solidFill>
                  <a:srgbClr val="CC7832"/>
                </a:solidFill>
                <a:latin typeface="JetBrains Mono"/>
              </a:rPr>
              <a:t>;</a:t>
            </a:r>
            <a:br>
              <a:rPr lang="en-GB" sz="1500" dirty="0">
                <a:solidFill>
                  <a:srgbClr val="CC7832"/>
                </a:solidFill>
                <a:latin typeface="JetBrains Mono"/>
              </a:rPr>
            </a:br>
            <a:r>
              <a:rPr lang="en-GB" sz="1500" dirty="0">
                <a:solidFill>
                  <a:srgbClr val="CC7832"/>
                </a:solidFill>
                <a:latin typeface="JetBrains Mono"/>
              </a:rPr>
              <a:t>int </a:t>
            </a:r>
            <a:r>
              <a:rPr lang="en-GB" sz="1500" dirty="0">
                <a:solidFill>
                  <a:srgbClr val="A9B7C6"/>
                </a:solidFill>
                <a:latin typeface="JetBrains Mono"/>
              </a:rPr>
              <a:t>b = a++</a:t>
            </a:r>
            <a:r>
              <a:rPr lang="en-GB" sz="1500" dirty="0">
                <a:solidFill>
                  <a:srgbClr val="CC7832"/>
                </a:solidFill>
                <a:latin typeface="JetBrains Mono"/>
              </a:rPr>
              <a:t>;  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//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Zuerst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wird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a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zugewiesen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,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dann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wird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 a </a:t>
            </a:r>
            <a:r>
              <a:rPr lang="en-GB" sz="1500" dirty="0" err="1">
                <a:solidFill>
                  <a:srgbClr val="808080"/>
                </a:solidFill>
                <a:latin typeface="JetBrains Mono"/>
              </a:rPr>
              <a:t>inkrementiert</a:t>
            </a:r>
            <a:r>
              <a:rPr lang="en-GB" sz="1500" dirty="0">
                <a:solidFill>
                  <a:srgbClr val="808080"/>
                </a:solidFill>
                <a:latin typeface="JetBrains Mono"/>
              </a:rPr>
              <a:t>.</a:t>
            </a:r>
            <a:br>
              <a:rPr lang="en-GB" sz="1500" dirty="0">
                <a:solidFill>
                  <a:srgbClr val="808080"/>
                </a:solidFill>
                <a:latin typeface="JetBrains Mono"/>
              </a:rPr>
            </a:br>
            <a:r>
              <a:rPr lang="en-GB" sz="1500" dirty="0">
                <a:solidFill>
                  <a:srgbClr val="808080"/>
                </a:solidFill>
                <a:latin typeface="JetBrains Mono"/>
              </a:rPr>
              <a:t>// a = 6, b = 5</a:t>
            </a:r>
            <a:endParaRPr lang="en-GB" sz="1500" dirty="0">
              <a:solidFill>
                <a:srgbClr val="A9B7C6"/>
              </a:solidFill>
              <a:latin typeface="JetBrains Mon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4921F-C191-0537-6939-C0727944A50F}"/>
              </a:ext>
            </a:extLst>
          </p:cNvPr>
          <p:cNvSpPr txBox="1"/>
          <p:nvPr/>
        </p:nvSpPr>
        <p:spPr>
          <a:xfrm>
            <a:off x="627018" y="4458883"/>
            <a:ext cx="68873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Diese</a:t>
            </a:r>
            <a:r>
              <a:rPr lang="en-GB" sz="1350" dirty="0"/>
              <a:t> </a:t>
            </a:r>
            <a:r>
              <a:rPr lang="en-GB" sz="1350" dirty="0" err="1"/>
              <a:t>Operatoren</a:t>
            </a:r>
            <a:r>
              <a:rPr lang="en-GB" sz="1350" dirty="0"/>
              <a:t> </a:t>
            </a:r>
            <a:r>
              <a:rPr lang="en-GB" sz="1350" dirty="0" err="1"/>
              <a:t>sind</a:t>
            </a:r>
            <a:r>
              <a:rPr lang="en-GB" sz="1350" dirty="0"/>
              <a:t> </a:t>
            </a:r>
            <a:r>
              <a:rPr lang="en-GB" sz="1350" dirty="0" err="1"/>
              <a:t>besonders</a:t>
            </a:r>
            <a:r>
              <a:rPr lang="en-GB" sz="1350" dirty="0"/>
              <a:t> </a:t>
            </a:r>
            <a:r>
              <a:rPr lang="en-GB" sz="1350" dirty="0" err="1"/>
              <a:t>nützlich</a:t>
            </a:r>
            <a:r>
              <a:rPr lang="en-GB" sz="1350" dirty="0"/>
              <a:t> in </a:t>
            </a:r>
            <a:r>
              <a:rPr lang="en-GB" sz="1350" dirty="0" err="1"/>
              <a:t>Schleifen</a:t>
            </a:r>
            <a:r>
              <a:rPr lang="en-GB" sz="1350" dirty="0"/>
              <a:t>, um </a:t>
            </a:r>
            <a:r>
              <a:rPr lang="en-GB" sz="1350" dirty="0" err="1"/>
              <a:t>beispielsweise</a:t>
            </a:r>
            <a:r>
              <a:rPr lang="en-GB" sz="1350" dirty="0"/>
              <a:t> </a:t>
            </a:r>
            <a:r>
              <a:rPr lang="en-GB" sz="1350" dirty="0" err="1"/>
              <a:t>einen</a:t>
            </a:r>
            <a:r>
              <a:rPr lang="en-GB" sz="1350" dirty="0"/>
              <a:t> </a:t>
            </a:r>
            <a:r>
              <a:rPr lang="en-GB" sz="1350" dirty="0" err="1"/>
              <a:t>Zähler</a:t>
            </a:r>
            <a:r>
              <a:rPr lang="en-GB" sz="1350" dirty="0"/>
              <a:t> </a:t>
            </a:r>
            <a:r>
              <a:rPr lang="en-GB" sz="1350" dirty="0" err="1"/>
              <a:t>zu</a:t>
            </a:r>
            <a:r>
              <a:rPr lang="en-GB" sz="1350" dirty="0"/>
              <a:t> </a:t>
            </a:r>
            <a:r>
              <a:rPr lang="en-GB" sz="1350" dirty="0" err="1"/>
              <a:t>erhöhen</a:t>
            </a:r>
            <a:r>
              <a:rPr lang="en-GB" sz="1350" dirty="0"/>
              <a:t> </a:t>
            </a:r>
            <a:r>
              <a:rPr lang="en-GB" sz="1350" dirty="0" err="1"/>
              <a:t>oder</a:t>
            </a:r>
            <a:r>
              <a:rPr lang="en-GB" sz="1350" dirty="0"/>
              <a:t> </a:t>
            </a:r>
            <a:r>
              <a:rPr lang="en-GB" sz="1350" dirty="0" err="1"/>
              <a:t>zu</a:t>
            </a:r>
            <a:r>
              <a:rPr lang="en-GB" sz="1350" dirty="0"/>
              <a:t> </a:t>
            </a:r>
            <a:r>
              <a:rPr lang="en-GB" sz="1350" dirty="0" err="1"/>
              <a:t>verringern</a:t>
            </a:r>
            <a:r>
              <a:rPr lang="en-GB" sz="1350" dirty="0"/>
              <a:t>.</a:t>
            </a:r>
          </a:p>
          <a:p>
            <a:endParaRPr lang="en-CH" sz="135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2144EF-C718-0731-8594-836D1F60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15557-A5EC-A141-A254-E8EAA9AF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5D6B0-5002-CCF6-0630-34D0D6414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616" y="1131590"/>
                <a:ext cx="8435280" cy="4011910"/>
              </a:xfrm>
            </p:spPr>
            <p:txBody>
              <a:bodyPr>
                <a:noAutofit/>
              </a:bodyPr>
              <a:lstStyle/>
              <a:p>
                <a:pPr>
                  <a:tabLst>
                    <a:tab pos="3829050" algn="l"/>
                  </a:tabLst>
                </a:pPr>
                <a:r>
                  <a:rPr lang="de-CH" sz="1800" b="1" dirty="0">
                    <a:solidFill>
                      <a:srgbClr val="7030A0"/>
                    </a:solidFill>
                  </a:rPr>
                  <a:t>Prä-Inkrement </a:t>
                </a:r>
                <a:r>
                  <a:rPr lang="de-CH" sz="1800" dirty="0"/>
                  <a:t>(«</a:t>
                </a:r>
                <a:r>
                  <a:rPr lang="de-CH" sz="1800" b="1" dirty="0" err="1">
                    <a:solidFill>
                      <a:srgbClr val="7030A0"/>
                    </a:solidFill>
                  </a:rPr>
                  <a:t>pre-increment</a:t>
                </a:r>
                <a:r>
                  <a:rPr lang="de-CH" sz="1800" dirty="0"/>
                  <a:t>»)</a:t>
                </a:r>
                <a:r>
                  <a:rPr lang="de-CH" sz="1800" b="0" dirty="0"/>
                  <a:t> und </a:t>
                </a:r>
                <a:r>
                  <a:rPr lang="de-CH" sz="1800" b="1" dirty="0">
                    <a:solidFill>
                      <a:srgbClr val="7030A0"/>
                    </a:solidFill>
                  </a:rPr>
                  <a:t>Prä-Dekrement</a:t>
                </a:r>
                <a:r>
                  <a:rPr lang="de-CH" sz="1800" dirty="0"/>
                  <a:t> («</a:t>
                </a:r>
                <a:r>
                  <a:rPr lang="de-CH" sz="1800" b="1" dirty="0" err="1">
                    <a:solidFill>
                      <a:srgbClr val="7030A0"/>
                    </a:solidFill>
                  </a:rPr>
                  <a:t>pre-decrement</a:t>
                </a:r>
                <a:r>
                  <a:rPr lang="de-CH" sz="1800" dirty="0"/>
                  <a:t>»)</a:t>
                </a:r>
                <a:r>
                  <a:rPr lang="de-CH" sz="1800" b="0" dirty="0"/>
                  <a:t>:</a:t>
                </a:r>
                <a:br>
                  <a:rPr lang="de-CH" sz="1800" b="0" dirty="0"/>
                </a:br>
                <a:r>
                  <a:rPr lang="de-CH" sz="1800" b="0" u="sng" dirty="0"/>
                  <a:t>zuerst ändern</a:t>
                </a:r>
                <a:r>
                  <a:rPr lang="de-CH" sz="1800" b="0" dirty="0"/>
                  <a:t>, dann verwenden</a:t>
                </a: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nn-NO" sz="1400" dirty="0">
                    <a:latin typeface="Ubuntu Mono" panose="020B0509030602030204" pitchFamily="49" charset="0"/>
                  </a:rPr>
                  <a:t>++</a:t>
                </a:r>
                <a:r>
                  <a:rPr lang="de-CH" sz="1400" i="1" dirty="0"/>
                  <a:t>variable</a:t>
                </a:r>
                <a:r>
                  <a:rPr lang="de-CH" sz="1400" dirty="0"/>
                  <a:t>   	für  	</a:t>
                </a:r>
                <a:r>
                  <a:rPr lang="de-CH" sz="1400" i="1" dirty="0"/>
                  <a:t>variable</a:t>
                </a:r>
                <a:r>
                  <a:rPr lang="nn-NO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nn-NO" sz="1400" dirty="0">
                    <a:latin typeface="Ubuntu Mono" panose="020B0509030602030204" pitchFamily="49" charset="0"/>
                  </a:rPr>
                  <a:t> + 1</a:t>
                </a:r>
                <a:r>
                  <a:rPr lang="de-CH" sz="1400" dirty="0"/>
                  <a:t> </a:t>
                </a:r>
                <a:endParaRPr lang="nn-NO" sz="1400" dirty="0">
                  <a:latin typeface="Ubuntu Mono" panose="020B0509030602030204" pitchFamily="49" charset="0"/>
                </a:endParaRP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nn-NO" sz="1400" dirty="0">
                    <a:latin typeface="Ubuntu Mono" panose="020B0509030602030204" pitchFamily="49" charset="0"/>
                  </a:rPr>
                  <a:t>--</a:t>
                </a:r>
                <a:r>
                  <a:rPr lang="de-CH" sz="1400" i="1" dirty="0"/>
                  <a:t>variable  </a:t>
                </a:r>
                <a:r>
                  <a:rPr lang="de-CH" sz="1400" dirty="0"/>
                  <a:t> 	für   	</a:t>
                </a:r>
                <a:r>
                  <a:rPr lang="de-CH" sz="1400" i="1" dirty="0"/>
                  <a:t>variable</a:t>
                </a:r>
                <a:r>
                  <a:rPr lang="nn-NO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nn-NO" sz="1400" dirty="0">
                    <a:latin typeface="Ubuntu Mono" panose="020B0509030602030204" pitchFamily="49" charset="0"/>
                  </a:rPr>
                  <a:t> - 1</a:t>
                </a:r>
                <a:r>
                  <a:rPr lang="de-CH" sz="1400" dirty="0"/>
                  <a:t> </a:t>
                </a:r>
                <a:endParaRPr lang="nn-NO" sz="1400" dirty="0">
                  <a:latin typeface="Ubuntu Mono" panose="020B0509030602030204" pitchFamily="49" charset="0"/>
                </a:endParaRPr>
              </a:p>
              <a:p>
                <a:pPr>
                  <a:tabLst>
                    <a:tab pos="2457450" algn="l"/>
                    <a:tab pos="3143250" algn="l"/>
                  </a:tabLst>
                </a:pPr>
                <a:r>
                  <a:rPr lang="en-GB" sz="1600" b="0" dirty="0" err="1"/>
                  <a:t>Veränderung</a:t>
                </a:r>
                <a:r>
                  <a:rPr lang="en-GB" sz="1600" b="0" dirty="0"/>
                  <a:t> </a:t>
                </a:r>
                <a:r>
                  <a:rPr lang="en-GB" sz="1600" b="0" dirty="0" err="1"/>
                  <a:t>mit</a:t>
                </a:r>
                <a:r>
                  <a:rPr lang="en-GB" sz="1600" b="0" dirty="0"/>
                  <a:t> </a:t>
                </a:r>
                <a:r>
                  <a:rPr lang="en-GB" sz="1600" b="0" dirty="0" err="1"/>
                  <a:t>beliebigen</a:t>
                </a:r>
                <a:r>
                  <a:rPr lang="en-GB" sz="1600" b="0" dirty="0"/>
                  <a:t> Wert (</a:t>
                </a:r>
                <a:r>
                  <a:rPr lang="en-GB" sz="1600" b="0" dirty="0" err="1"/>
                  <a:t>statt</a:t>
                </a:r>
                <a:r>
                  <a:rPr lang="en-GB" sz="1600" b="0" dirty="0"/>
                  <a:t> </a:t>
                </a:r>
                <a:r>
                  <a:rPr lang="en-GB" sz="1600" b="0" dirty="0" err="1"/>
                  <a:t>nur</a:t>
                </a: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GB" sz="1600" b="0" dirty="0"/>
                  <a:t>)</a:t>
                </a: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+= </a:t>
                </a:r>
                <a:r>
                  <a:rPr lang="de-CH" sz="1400" i="1" dirty="0" err="1"/>
                  <a:t>value</a:t>
                </a:r>
                <a:r>
                  <a:rPr lang="de-CH" sz="1400" b="1" dirty="0"/>
                  <a:t>  	</a:t>
                </a:r>
                <a:r>
                  <a:rPr lang="de-CH" sz="1400" dirty="0"/>
                  <a:t>für   	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+ </a:t>
                </a:r>
                <a:r>
                  <a:rPr lang="de-CH" sz="1400" i="1" dirty="0" err="1"/>
                  <a:t>value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;</a:t>
                </a: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-= </a:t>
                </a:r>
                <a:r>
                  <a:rPr lang="de-CH" sz="1400" i="1" dirty="0" err="1"/>
                  <a:t>value</a:t>
                </a:r>
                <a:r>
                  <a:rPr lang="de-CH" sz="1400" b="1" dirty="0"/>
                  <a:t>  	</a:t>
                </a:r>
                <a:r>
                  <a:rPr lang="de-CH" sz="1400" dirty="0"/>
                  <a:t>für   	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- </a:t>
                </a:r>
                <a:r>
                  <a:rPr lang="de-CH" sz="1400" i="1" dirty="0" err="1"/>
                  <a:t>value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;</a:t>
                </a: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*= </a:t>
                </a:r>
                <a:r>
                  <a:rPr lang="de-CH" sz="1400" i="1" dirty="0" err="1"/>
                  <a:t>value</a:t>
                </a:r>
                <a:r>
                  <a:rPr lang="de-CH" sz="1400" i="1" dirty="0"/>
                  <a:t>  </a:t>
                </a:r>
                <a:r>
                  <a:rPr lang="de-CH" sz="1400" b="1" i="1" dirty="0"/>
                  <a:t>	</a:t>
                </a:r>
                <a:r>
                  <a:rPr lang="de-CH" sz="1400" dirty="0"/>
                  <a:t>für   	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* </a:t>
                </a:r>
                <a:r>
                  <a:rPr lang="de-CH" sz="1400" i="1" dirty="0" err="1"/>
                  <a:t>value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;</a:t>
                </a: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/= </a:t>
                </a:r>
                <a:r>
                  <a:rPr lang="de-CH" sz="1400" i="1" dirty="0" err="1"/>
                  <a:t>value</a:t>
                </a:r>
                <a:r>
                  <a:rPr lang="de-CH" sz="1400" i="1" dirty="0"/>
                  <a:t>  </a:t>
                </a:r>
                <a:r>
                  <a:rPr lang="de-CH" sz="1400" b="1" i="1" dirty="0"/>
                  <a:t>	</a:t>
                </a:r>
                <a:r>
                  <a:rPr lang="de-CH" sz="1400" dirty="0"/>
                  <a:t>für   	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/ </a:t>
                </a:r>
                <a:r>
                  <a:rPr lang="de-CH" sz="1400" i="1" dirty="0" err="1"/>
                  <a:t>value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;</a:t>
                </a:r>
              </a:p>
              <a:p>
                <a:pPr lvl="1">
                  <a:tabLst>
                    <a:tab pos="2457450" algn="l"/>
                    <a:tab pos="3143250" algn="l"/>
                  </a:tabLst>
                </a:pP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%= </a:t>
                </a:r>
                <a:r>
                  <a:rPr lang="de-CH" sz="1400" i="1" dirty="0" err="1"/>
                  <a:t>value</a:t>
                </a:r>
                <a:r>
                  <a:rPr lang="de-CH" sz="1400" i="1" dirty="0"/>
                  <a:t>  </a:t>
                </a:r>
                <a:r>
                  <a:rPr lang="de-CH" sz="1400" b="1" i="1" dirty="0"/>
                  <a:t>	</a:t>
                </a:r>
                <a:r>
                  <a:rPr lang="de-CH" sz="1400" dirty="0"/>
                  <a:t>für  	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= </a:t>
                </a:r>
                <a:r>
                  <a:rPr lang="de-CH" sz="1400" i="1" dirty="0"/>
                  <a:t>variable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 % </a:t>
                </a:r>
                <a:r>
                  <a:rPr lang="de-CH" sz="1400" i="1" dirty="0" err="1"/>
                  <a:t>value</a:t>
                </a:r>
                <a:r>
                  <a:rPr lang="en-US" altLang="en-US" sz="1400" dirty="0">
                    <a:latin typeface="Ubuntu Mono" panose="020B0509030602030204" pitchFamily="49" charset="0"/>
                  </a:rPr>
                  <a:t>;</a:t>
                </a:r>
                <a:endParaRPr lang="en-GB" sz="1200" b="0" dirty="0"/>
              </a:p>
              <a:p>
                <a:pPr marL="0" indent="0">
                  <a:buNone/>
                </a:pPr>
                <a:endParaRPr lang="en-CH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5D6B0-5002-CCF6-0630-34D0D6414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616" y="1131590"/>
                <a:ext cx="8435280" cy="4011910"/>
              </a:xfrm>
              <a:blipFill>
                <a:blip r:embed="rId2"/>
                <a:stretch>
                  <a:fillRect l="-506" t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7604585B-FD13-6BBB-38BC-AE2558D4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Kurzformen</a:t>
            </a:r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EC88260-9C1E-75AC-18C7-80E1424F6988}"/>
              </a:ext>
            </a:extLst>
          </p:cNvPr>
          <p:cNvSpPr/>
          <p:nvPr/>
        </p:nvSpPr>
        <p:spPr>
          <a:xfrm>
            <a:off x="6557218" y="1779662"/>
            <a:ext cx="1440160" cy="957673"/>
          </a:xfrm>
          <a:prstGeom prst="wedgeRoundRectCallout">
            <a:avLst>
              <a:gd name="adj1" fmla="val -94443"/>
              <a:gd name="adj2" fmla="val 6901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</a:rPr>
              <a:t>Achtung: 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Ubuntu Mono" panose="020B0509030602030204" pitchFamily="49" charset="0"/>
              </a:rPr>
              <a:t>x += 3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Ubuntu Mono" panose="020B0509030602030204" pitchFamily="49" charset="0"/>
              </a:rPr>
              <a:t>x =+ 3 </a:t>
            </a:r>
          </a:p>
        </p:txBody>
      </p:sp>
    </p:spTree>
    <p:extLst>
      <p:ext uri="{BB962C8B-B14F-4D97-AF65-F5344CB8AC3E}">
        <p14:creationId xmlns:p14="http://schemas.microsoft.com/office/powerpoint/2010/main" val="6623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JUnit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75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JUnit Test </a:t>
            </a:r>
            <a:r>
              <a:rPr lang="en-GB" dirty="0" err="1"/>
              <a:t>erlauben</a:t>
            </a:r>
            <a:r>
              <a:rPr lang="en-GB" dirty="0"/>
              <a:t> es Code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testen</a:t>
            </a:r>
            <a:r>
              <a:rPr lang="en-GB" dirty="0"/>
              <a:t>.</a:t>
            </a:r>
          </a:p>
          <a:p>
            <a:r>
              <a:rPr lang="en-GB" dirty="0" err="1"/>
              <a:t>Jetzt</a:t>
            </a:r>
            <a:r>
              <a:rPr lang="en-GB" dirty="0"/>
              <a:t>: Tests </a:t>
            </a:r>
            <a:r>
              <a:rPr lang="en-GB" dirty="0" err="1"/>
              <a:t>benutzen</a:t>
            </a:r>
            <a:r>
              <a:rPr lang="en-GB" dirty="0"/>
              <a:t> </a:t>
            </a:r>
          </a:p>
          <a:p>
            <a:r>
              <a:rPr lang="en-GB" dirty="0" err="1"/>
              <a:t>Später</a:t>
            </a:r>
            <a:r>
              <a:rPr lang="en-GB" dirty="0"/>
              <a:t>: Tests </a:t>
            </a:r>
            <a:r>
              <a:rPr lang="en-GB" dirty="0" err="1"/>
              <a:t>selbst</a:t>
            </a:r>
            <a:r>
              <a:rPr lang="en-GB" dirty="0"/>
              <a:t> </a:t>
            </a:r>
            <a:r>
              <a:rPr lang="en-GB" dirty="0" err="1"/>
              <a:t>schreiben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06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</a:t>
            </a:r>
            <a:r>
              <a:rPr lang="de-CH" dirty="0" err="1"/>
              <a:t>IntelliJ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JUnit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gefunden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 </a:t>
            </a:r>
          </a:p>
        </p:txBody>
      </p:sp>
      <p:pic>
        <p:nvPicPr>
          <p:cNvPr id="7" name="Picture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FD817F10-B042-D76E-24AC-D83A569B9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1" y="1671130"/>
            <a:ext cx="4689078" cy="32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</a:t>
            </a:r>
            <a:r>
              <a:rPr lang="de-CH" dirty="0" err="1"/>
              <a:t>IntelliJ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JUnit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gefunden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JUnit library muss </a:t>
            </a:r>
            <a:r>
              <a:rPr lang="en-GB" dirty="0" err="1"/>
              <a:t>importiert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!  </a:t>
            </a:r>
          </a:p>
          <a:p>
            <a:endParaRPr lang="en-GB" dirty="0"/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30ACDF-2DB1-AF15-31A8-3E95DD99F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63144"/>
            <a:ext cx="2058319" cy="1136784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C48DBC-C22A-0EE8-377C-7FB5E32DD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9822"/>
            <a:ext cx="2058319" cy="11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/>
          </a:bodyPr>
          <a:lstStyle/>
          <a:p>
            <a:r>
              <a:rPr lang="en-GB" dirty="0" err="1"/>
              <a:t>Rechtklick</a:t>
            </a:r>
            <a:r>
              <a:rPr lang="en-GB" dirty="0"/>
              <a:t> auf Project Folder, </a:t>
            </a:r>
            <a:r>
              <a:rPr lang="en-GB" dirty="0" err="1"/>
              <a:t>z.B.</a:t>
            </a:r>
            <a:r>
              <a:rPr lang="en-GB" dirty="0"/>
              <a:t> u03.</a:t>
            </a:r>
          </a:p>
          <a:p>
            <a:r>
              <a:rPr lang="en-GB" dirty="0"/>
              <a:t>1. Open Module Settings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85DDC48C-9E55-D21A-7349-DAAFA0CAD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3392"/>
            <a:ext cx="2530578" cy="39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5040-FD46-AECF-6603-2ADE17728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9917-08E6-8BF6-9063-E398A0B1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CA723-7150-BF12-B244-9DA8EA79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330824" cy="3394472"/>
          </a:xfrm>
        </p:spPr>
        <p:txBody>
          <a:bodyPr>
            <a:normAutofit/>
          </a:bodyPr>
          <a:lstStyle/>
          <a:p>
            <a:r>
              <a:rPr lang="en-GB" dirty="0" err="1"/>
              <a:t>Rechtklick</a:t>
            </a:r>
            <a:r>
              <a:rPr lang="en-GB" dirty="0"/>
              <a:t> auf Project Folder, </a:t>
            </a:r>
            <a:r>
              <a:rPr lang="en-GB" dirty="0" err="1"/>
              <a:t>z.B.</a:t>
            </a:r>
            <a:r>
              <a:rPr lang="en-GB" dirty="0"/>
              <a:t> u03.</a:t>
            </a:r>
          </a:p>
          <a:p>
            <a:r>
              <a:rPr lang="en-GB" dirty="0"/>
              <a:t>1. Open Module Settings</a:t>
            </a:r>
          </a:p>
          <a:p>
            <a:r>
              <a:rPr lang="en-GB" dirty="0"/>
              <a:t>2.  Click + in Project Structure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F779D-59C4-6F9B-7DA7-E9C4AA8D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F658B3F-6DDE-91B8-E0DA-308557725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63" y="935656"/>
            <a:ext cx="4735540" cy="40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F3D67-F4B6-A0D1-9024-BFAB25DC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(simple) Webseite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10490A-5F0C-30B0-19F4-177EE8BF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Slides</a:t>
            </a:r>
          </a:p>
          <a:p>
            <a:r>
              <a:rPr lang="de-CH" dirty="0"/>
              <a:t>Links </a:t>
            </a:r>
          </a:p>
          <a:p>
            <a:r>
              <a:rPr lang="de-CH" dirty="0" err="1"/>
              <a:t>Kahoots</a:t>
            </a:r>
            <a:endParaRPr lang="de-CH" dirty="0"/>
          </a:p>
          <a:p>
            <a:r>
              <a:rPr lang="de-CH" dirty="0" err="1"/>
              <a:t>Etc</a:t>
            </a:r>
            <a:endParaRPr lang="de-CH" dirty="0"/>
          </a:p>
          <a:p>
            <a:endParaRPr lang="de-CH" dirty="0"/>
          </a:p>
          <a:p>
            <a:r>
              <a:rPr lang="de-CH" dirty="0">
                <a:hlinkClick r:id="rId3"/>
              </a:rPr>
              <a:t>https://eprog.lzazzi.com/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7E6073-BEDA-5536-B8F6-481AFF05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</a:t>
            </a:fld>
            <a:endParaRPr lang="de-CH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4C2A59-E9FC-7CAC-F6AD-84ABA581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707654"/>
            <a:ext cx="2612853" cy="26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4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3E0B9-6C47-EBB3-EC4D-882FA6AC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99B0-A46A-0A06-E8E8-E9733078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C4D4B-AE66-42E4-BDB0-9B6D5F2A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 err="1"/>
              <a:t>Rechtklick</a:t>
            </a:r>
            <a:r>
              <a:rPr lang="en-GB" dirty="0"/>
              <a:t> auf Project Folder, </a:t>
            </a:r>
            <a:r>
              <a:rPr lang="en-GB" dirty="0" err="1"/>
              <a:t>z.B.</a:t>
            </a:r>
            <a:r>
              <a:rPr lang="en-GB" dirty="0"/>
              <a:t> u03.</a:t>
            </a:r>
          </a:p>
          <a:p>
            <a:r>
              <a:rPr lang="en-GB" dirty="0"/>
              <a:t>1. Open Module Settings</a:t>
            </a:r>
          </a:p>
          <a:p>
            <a:r>
              <a:rPr lang="en-GB" dirty="0"/>
              <a:t>2.  </a:t>
            </a:r>
            <a:r>
              <a:rPr lang="en-GB" dirty="0" err="1"/>
              <a:t>Wähle</a:t>
            </a:r>
            <a:r>
              <a:rPr lang="en-GB" dirty="0"/>
              <a:t> + in Project Structure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A8D88-DF86-A04B-5E62-6AD67CA2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6350339-792A-B041-9737-3AA2F3B2C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t="3753" r="5724" b="33270"/>
          <a:stretch>
            <a:fillRect/>
          </a:stretch>
        </p:blipFill>
        <p:spPr>
          <a:xfrm>
            <a:off x="4932040" y="915565"/>
            <a:ext cx="4104456" cy="3591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05A7CA-169B-164D-9FA5-36868E62B310}"/>
              </a:ext>
            </a:extLst>
          </p:cNvPr>
          <p:cNvSpPr/>
          <p:nvPr/>
        </p:nvSpPr>
        <p:spPr>
          <a:xfrm>
            <a:off x="5004048" y="1800786"/>
            <a:ext cx="216024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2948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9909-1099-0650-F8C5-0DA6B6A32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0CF1-186E-DA9A-6641-425508A6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8EA7D-9360-5233-62E0-CC1C9DB1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 err="1"/>
              <a:t>Rechtklick</a:t>
            </a:r>
            <a:r>
              <a:rPr lang="en-GB" dirty="0"/>
              <a:t> auf Project Folder, </a:t>
            </a:r>
            <a:r>
              <a:rPr lang="en-GB" dirty="0" err="1"/>
              <a:t>z.B.</a:t>
            </a:r>
            <a:r>
              <a:rPr lang="en-GB" dirty="0"/>
              <a:t> u03.</a:t>
            </a:r>
          </a:p>
          <a:p>
            <a:r>
              <a:rPr lang="en-GB" dirty="0"/>
              <a:t>1. Open Module Settings</a:t>
            </a:r>
          </a:p>
          <a:p>
            <a:r>
              <a:rPr lang="en-GB" dirty="0"/>
              <a:t>2.  </a:t>
            </a:r>
            <a:r>
              <a:rPr lang="en-GB" dirty="0" err="1"/>
              <a:t>Wähle</a:t>
            </a:r>
            <a:r>
              <a:rPr lang="en-GB" dirty="0"/>
              <a:t> + in Project Structure</a:t>
            </a:r>
          </a:p>
          <a:p>
            <a:r>
              <a:rPr lang="en-GB" dirty="0"/>
              <a:t>3. Library… -&gt; New Library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72F45-7E6E-2986-7EFC-CEBE31AD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402A90-0841-3837-F7AD-C0F05BA1F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720850"/>
            <a:ext cx="3187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7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CCBCC-F9AA-1394-2CA5-00251147E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6108-3A2B-6B53-2F0C-1D42E4F0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675ED-EE57-E4ED-4ABC-4CE54148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 err="1"/>
              <a:t>Rechtklick</a:t>
            </a:r>
            <a:r>
              <a:rPr lang="en-GB" dirty="0"/>
              <a:t> auf Project Folder, </a:t>
            </a:r>
            <a:r>
              <a:rPr lang="en-GB" dirty="0" err="1"/>
              <a:t>z.B.</a:t>
            </a:r>
            <a:r>
              <a:rPr lang="en-GB" dirty="0"/>
              <a:t> u03.</a:t>
            </a:r>
          </a:p>
          <a:p>
            <a:r>
              <a:rPr lang="en-GB" dirty="0"/>
              <a:t>1. Open Module Settings</a:t>
            </a:r>
          </a:p>
          <a:p>
            <a:r>
              <a:rPr lang="en-GB" dirty="0"/>
              <a:t>2.  </a:t>
            </a:r>
            <a:r>
              <a:rPr lang="en-GB" dirty="0" err="1"/>
              <a:t>Wähle</a:t>
            </a:r>
            <a:r>
              <a:rPr lang="en-GB" dirty="0"/>
              <a:t> + in Project Structure</a:t>
            </a:r>
          </a:p>
          <a:p>
            <a:r>
              <a:rPr lang="en-GB" dirty="0"/>
              <a:t>3. Library… -&gt; New Library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EBAE3-57D0-98C8-96E4-CA86D54C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41BC34-6A9D-E841-2763-A5B917C8B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6259"/>
            <a:ext cx="4568706" cy="4302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743437-1C7E-8919-0451-E9590F8DCF9C}"/>
              </a:ext>
            </a:extLst>
          </p:cNvPr>
          <p:cNvSpPr/>
          <p:nvPr/>
        </p:nvSpPr>
        <p:spPr>
          <a:xfrm>
            <a:off x="6856353" y="4155926"/>
            <a:ext cx="956007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819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974F-35A0-7AB9-3F0C-F8CA9A2E2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1B45-7461-6913-AA42-F5F8ABFF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B47B9-6E90-3011-D3D4-5D546D50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 err="1"/>
              <a:t>Rechtklick</a:t>
            </a:r>
            <a:r>
              <a:rPr lang="en-GB" dirty="0"/>
              <a:t> auf Project Folder, </a:t>
            </a:r>
            <a:r>
              <a:rPr lang="en-GB" dirty="0" err="1"/>
              <a:t>z.B.</a:t>
            </a:r>
            <a:r>
              <a:rPr lang="en-GB" dirty="0"/>
              <a:t> u03.</a:t>
            </a:r>
          </a:p>
          <a:p>
            <a:r>
              <a:rPr lang="en-GB" dirty="0"/>
              <a:t>1. Open Module Settings</a:t>
            </a:r>
          </a:p>
          <a:p>
            <a:r>
              <a:rPr lang="en-GB" dirty="0"/>
              <a:t>2.  </a:t>
            </a:r>
            <a:r>
              <a:rPr lang="en-GB" dirty="0" err="1"/>
              <a:t>Wähle</a:t>
            </a:r>
            <a:r>
              <a:rPr lang="en-GB" dirty="0"/>
              <a:t> + in Project Structure</a:t>
            </a:r>
          </a:p>
          <a:p>
            <a:r>
              <a:rPr lang="en-GB" dirty="0"/>
              <a:t>3. Library… -&gt; New Library</a:t>
            </a:r>
          </a:p>
          <a:p>
            <a:r>
              <a:rPr lang="en-GB" dirty="0"/>
              <a:t>4. From Maven… -&gt; </a:t>
            </a:r>
            <a:r>
              <a:rPr lang="en-GB" dirty="0" err="1"/>
              <a:t>Suche</a:t>
            </a:r>
            <a:r>
              <a:rPr lang="en-GB" dirty="0"/>
              <a:t> </a:t>
            </a:r>
            <a:r>
              <a:rPr lang="en-GB" sz="1800"/>
              <a:t>org.junit</a:t>
            </a:r>
            <a:r>
              <a:rPr lang="en-GB" sz="1800" dirty="0"/>
              <a:t>.jupiter</a:t>
            </a:r>
            <a:r>
              <a:rPr lang="en-GB" sz="1800"/>
              <a:t>:junit-jupiter:5.9.3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C97B7-AA30-E809-77D4-68C7DE09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 descr="A screenshot of a black box&#10;&#10;AI-generated content may be incorrect.">
            <a:extLst>
              <a:ext uri="{FF2B5EF4-FFF2-40B4-BE49-F238E27FC236}">
                <a16:creationId xmlns:a16="http://schemas.microsoft.com/office/drawing/2014/main" id="{78206BA9-38AE-1CA6-F0FD-1B3620A6F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26058"/>
            <a:ext cx="2387600" cy="2095500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EC25C2-2A66-3918-9581-2F2865A23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2792881"/>
            <a:ext cx="4752528" cy="23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1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3180C-2031-D3CB-59F5-AD55EF092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0D2B-4336-02CA-81D0-470D1639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79DD3-B3A5-FDCA-0C9F-8A85EB7F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/>
              <a:t>Wir </a:t>
            </a:r>
            <a:r>
              <a:rPr lang="en-GB" dirty="0" err="1"/>
              <a:t>brauchen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junit-jupiter-api-5.9.3.jar</a:t>
            </a:r>
          </a:p>
          <a:p>
            <a:pPr lvl="1"/>
            <a:r>
              <a:rPr lang="en-GB" dirty="0"/>
              <a:t>junit-jupiter-engine.5.9.3.jar</a:t>
            </a:r>
          </a:p>
          <a:p>
            <a:pPr lvl="1"/>
            <a:r>
              <a:rPr lang="en-GB" dirty="0"/>
              <a:t>junit-jupiter-params.5.9.3.jar</a:t>
            </a:r>
          </a:p>
          <a:p>
            <a:r>
              <a:rPr lang="en-GB" dirty="0" err="1"/>
              <a:t>Wähle</a:t>
            </a:r>
            <a:r>
              <a:rPr lang="en-GB" dirty="0"/>
              <a:t> die jar-</a:t>
            </a:r>
            <a:r>
              <a:rPr lang="en-GB" dirty="0" err="1"/>
              <a:t>Dateien</a:t>
            </a:r>
            <a:r>
              <a:rPr lang="en-GB" dirty="0"/>
              <a:t> und </a:t>
            </a:r>
            <a:r>
              <a:rPr lang="en-GB" dirty="0" err="1"/>
              <a:t>klicke</a:t>
            </a:r>
            <a:r>
              <a:rPr lang="en-GB" dirty="0"/>
              <a:t> </a:t>
            </a:r>
            <a:r>
              <a:rPr lang="en-GB" i="1" dirty="0"/>
              <a:t>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DA13E-9B02-8070-1A72-86B5BA6A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055217-DA54-1BB9-84FB-0B643ECD5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771550"/>
            <a:ext cx="4474840" cy="44115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77C299-FF8C-B7E0-9BFB-1D26910AAF8A}"/>
              </a:ext>
            </a:extLst>
          </p:cNvPr>
          <p:cNvCxnSpPr/>
          <p:nvPr/>
        </p:nvCxnSpPr>
        <p:spPr>
          <a:xfrm>
            <a:off x="7452320" y="2283718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AA6A71-A5B6-DFE8-7DBF-803128D62F2C}"/>
              </a:ext>
            </a:extLst>
          </p:cNvPr>
          <p:cNvCxnSpPr/>
          <p:nvPr/>
        </p:nvCxnSpPr>
        <p:spPr>
          <a:xfrm>
            <a:off x="7596336" y="242773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BA0FD3-B048-48D4-6A84-2FAF737F5B42}"/>
              </a:ext>
            </a:extLst>
          </p:cNvPr>
          <p:cNvCxnSpPr/>
          <p:nvPr/>
        </p:nvCxnSpPr>
        <p:spPr>
          <a:xfrm>
            <a:off x="7668344" y="2571750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00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C6D65-E2F4-2AFE-8046-744289A1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009E-B38B-3104-1612-A7220476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4E5C6-256E-8C63-752E-32FB237C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/>
              <a:t>Wir </a:t>
            </a:r>
            <a:r>
              <a:rPr lang="en-GB" dirty="0" err="1"/>
              <a:t>brauchen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junit-jupiter-api-5.9.3.jar</a:t>
            </a:r>
          </a:p>
          <a:p>
            <a:pPr lvl="1"/>
            <a:r>
              <a:rPr lang="en-GB" dirty="0"/>
              <a:t>junit-jupiter-engine.5.9.3.jar</a:t>
            </a:r>
          </a:p>
          <a:p>
            <a:pPr lvl="1"/>
            <a:r>
              <a:rPr lang="en-GB" dirty="0"/>
              <a:t>junit-jupiter-params.5.9.3.jar</a:t>
            </a:r>
          </a:p>
          <a:p>
            <a:r>
              <a:rPr lang="en-GB" dirty="0" err="1"/>
              <a:t>Wähle</a:t>
            </a:r>
            <a:r>
              <a:rPr lang="en-GB" dirty="0"/>
              <a:t> </a:t>
            </a:r>
            <a:r>
              <a:rPr lang="en-GB" i="1" dirty="0"/>
              <a:t>Add Selected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748D-8DF5-1747-A7AE-90D72692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CAB078-8826-450D-08A2-AEF6C9D91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68" y="686525"/>
            <a:ext cx="4741132" cy="4465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28394C-3C84-EDE7-3A5E-A7BDD26D28FF}"/>
              </a:ext>
            </a:extLst>
          </p:cNvPr>
          <p:cNvSpPr/>
          <p:nvPr/>
        </p:nvSpPr>
        <p:spPr>
          <a:xfrm>
            <a:off x="5292080" y="1475489"/>
            <a:ext cx="936104" cy="160157"/>
          </a:xfrm>
          <a:prstGeom prst="rect">
            <a:avLst/>
          </a:prstGeom>
          <a:solidFill>
            <a:srgbClr val="2A2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2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7ADD-F8F8-0AAC-208F-E78CFC42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6CBA-DA42-8CAB-1C1A-907C60C0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JUnit Tests: JUnit Importieren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98E40-E68B-D4FA-A8C8-F4CBEFA1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/>
          </a:bodyPr>
          <a:lstStyle/>
          <a:p>
            <a:r>
              <a:rPr lang="en-GB" dirty="0"/>
              <a:t>Wir </a:t>
            </a:r>
            <a:r>
              <a:rPr lang="en-GB" dirty="0" err="1"/>
              <a:t>brauchen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junit-jupiter-api-5.9.3.jar</a:t>
            </a:r>
          </a:p>
          <a:p>
            <a:pPr lvl="1"/>
            <a:r>
              <a:rPr lang="en-GB" dirty="0"/>
              <a:t>junit-jupiter-engine.5.9.3.jar</a:t>
            </a:r>
          </a:p>
          <a:p>
            <a:pPr lvl="1"/>
            <a:r>
              <a:rPr lang="en-GB" dirty="0"/>
              <a:t>junit-jupiter-params.5.9.3.jar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8ABD5-77E7-AD70-AFA0-FAD3D8B0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9E77D51-B047-33B0-96E4-7D9122FC7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01893"/>
            <a:ext cx="4893827" cy="41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43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Git Merge Conflicts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63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9058-1BF7-B530-D043-0415B54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Git sagt “Push Rejected”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C209-1606-9DC9-EF83-95DA4B91D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5" name="Picture 4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D7282AE8-4DE1-A0AB-3475-6B130991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07575"/>
            <a:ext cx="6172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6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- Merge Conflicts</a:t>
            </a:r>
            <a:endParaRPr dirty="0"/>
          </a:p>
        </p:txBody>
      </p:sp>
      <p:sp>
        <p:nvSpPr>
          <p:cNvPr id="600" name="Google Shape;600;p79"/>
          <p:cNvSpPr txBox="1">
            <a:spLocks noGrp="1"/>
          </p:cNvSpPr>
          <p:nvPr>
            <p:ph type="body" idx="1"/>
          </p:nvPr>
        </p:nvSpPr>
        <p:spPr>
          <a:xfrm>
            <a:off x="623400" y="1152475"/>
            <a:ext cx="8520600" cy="75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dirty="0"/>
              <a:t>Student </a:t>
            </a:r>
            <a:r>
              <a:rPr lang="en-GB" dirty="0" err="1"/>
              <a:t>löst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</a:t>
            </a:r>
            <a:r>
              <a:rPr lang="en-GB" dirty="0" err="1"/>
              <a:t>gleichzeitig</a:t>
            </a:r>
            <a:r>
              <a:rPr lang="en-GB" dirty="0"/>
              <a:t> </a:t>
            </a:r>
            <a:r>
              <a:rPr lang="en-GB" dirty="0" err="1"/>
              <a:t>während</a:t>
            </a:r>
            <a:r>
              <a:rPr lang="en-GB" dirty="0"/>
              <a:t> TA </a:t>
            </a:r>
            <a:r>
              <a:rPr lang="en-GB" dirty="0" err="1"/>
              <a:t>korrigiert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→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Versuch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pushen</a:t>
            </a:r>
            <a:r>
              <a:rPr lang="en-GB" dirty="0"/>
              <a:t>, </a:t>
            </a:r>
            <a:r>
              <a:rPr lang="en-GB" dirty="0" err="1"/>
              <a:t>Konflikt</a:t>
            </a:r>
            <a:r>
              <a:rPr lang="en-GB" dirty="0"/>
              <a:t>!</a:t>
            </a:r>
            <a:endParaRPr dirty="0"/>
          </a:p>
        </p:txBody>
      </p:sp>
      <p:sp>
        <p:nvSpPr>
          <p:cNvPr id="601" name="Google Shape;601;p79"/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/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/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/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/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/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/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/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sp>
        <p:nvSpPr>
          <p:cNvPr id="609" name="Google Shape;609;p79"/>
          <p:cNvSpPr txBox="1"/>
          <p:nvPr/>
        </p:nvSpPr>
        <p:spPr>
          <a:xfrm>
            <a:off x="6444800" y="3347425"/>
            <a:ext cx="906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CC0000"/>
                </a:solidFill>
              </a:rPr>
              <a:t>push ⚡</a:t>
            </a:r>
            <a:endParaRPr b="1" dirty="0">
              <a:solidFill>
                <a:srgbClr val="CC0000"/>
              </a:solidFill>
            </a:endParaRPr>
          </a:p>
        </p:txBody>
      </p:sp>
      <p:cxnSp>
        <p:nvCxnSpPr>
          <p:cNvPr id="610" name="Google Shape;610;p79"/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79"/>
          <p:cNvCxnSpPr>
            <a:stCxn id="608" idx="3"/>
            <a:endCxn id="606" idx="1"/>
          </p:cNvCxnSpPr>
          <p:nvPr/>
        </p:nvCxnSpPr>
        <p:spPr>
          <a:xfrm rot="10800000" flipH="1">
            <a:off x="6042500" y="2571775"/>
            <a:ext cx="1067400" cy="11535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4667F-6548-EC3D-79D2-64738717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Someone</a:t>
            </a:r>
            <a:r>
              <a:rPr lang="de-CH" dirty="0"/>
              <a:t> </a:t>
            </a:r>
            <a:r>
              <a:rPr lang="de-CH" dirty="0" err="1"/>
              <a:t>fucked</a:t>
            </a:r>
            <a:r>
              <a:rPr lang="de-CH" dirty="0"/>
              <a:t> </a:t>
            </a:r>
            <a:r>
              <a:rPr lang="de-CH" dirty="0" err="1"/>
              <a:t>up</a:t>
            </a:r>
            <a:r>
              <a:rPr lang="de-CH" dirty="0"/>
              <a:t>….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D78227-5EA6-0B8A-5851-6E38F681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CA295D-5C5A-1C5D-34A5-E76C26C8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4</a:t>
            </a:fld>
            <a:endParaRPr lang="de-CH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38FE9D-7AA8-F4CB-CAC1-E72BA694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7" y="1131590"/>
            <a:ext cx="87801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03839-B811-D144-903C-79E314EE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33CF-79EC-8092-E659-1B1846E4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Optionen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B337-1990-D73D-8B9B-C5621532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548332" cy="3416400"/>
          </a:xfrm>
        </p:spPr>
        <p:txBody>
          <a:bodyPr/>
          <a:lstStyle/>
          <a:p>
            <a:r>
              <a:rPr lang="en-CH" dirty="0"/>
              <a:t>Merge: </a:t>
            </a:r>
            <a:r>
              <a:rPr lang="en-CH" b="0" dirty="0"/>
              <a:t>Kombiniert die zwei unterschiedlichen Versionen der Datei in eine kombinierte Datei.</a:t>
            </a:r>
          </a:p>
          <a:p>
            <a:r>
              <a:rPr lang="en-CH" dirty="0"/>
              <a:t>Rebase: </a:t>
            </a:r>
            <a:r>
              <a:rPr lang="en-CH" b="0" dirty="0"/>
              <a:t>Übernimmt die Änderungen auf dem Server und versucht deine Änderungen anzuwenden.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21B3-17D0-8EE1-769E-F447EAFE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5" name="Picture 4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E59DDE03-4D9F-E48F-66AB-BB5BC6179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43" y="1575495"/>
            <a:ext cx="4396807" cy="24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2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3D5CA356-B42E-A57E-96B3-4C4168A6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>
            <a:extLst>
              <a:ext uri="{FF2B5EF4-FFF2-40B4-BE49-F238E27FC236}">
                <a16:creationId xmlns:a16="http://schemas.microsoft.com/office/drawing/2014/main" id="{5571F59A-7A21-D384-34FF-A1AB3D92F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Git Merge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970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A2915BC7-E45D-6691-44BB-1999F497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E731AD44-3D0D-3198-4360-495BCD058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Merge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95BC9B6B-B5DB-1A13-0813-A543A29007A7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AB4E7C95-5E1C-2430-97B8-CBB396E942CF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477651EC-D4CB-87B7-6AF2-0CF311B02E7F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68FB1F2A-3F75-41DB-945F-76C9AE64A51B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8EC4B006-2E64-E956-9383-94AC5BD3D5C5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FEE849A5-0AE9-243A-2BBB-4543B1CE892D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7283ACD5-6527-6EF1-0D4D-D98AB7E47BCA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7634CBEF-1D7D-EB74-0065-657773CD1479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sp>
        <p:nvSpPr>
          <p:cNvPr id="609" name="Google Shape;609;p79">
            <a:extLst>
              <a:ext uri="{FF2B5EF4-FFF2-40B4-BE49-F238E27FC236}">
                <a16:creationId xmlns:a16="http://schemas.microsoft.com/office/drawing/2014/main" id="{F007EC28-A298-2E22-7782-B5021FC1FDF6}"/>
              </a:ext>
            </a:extLst>
          </p:cNvPr>
          <p:cNvSpPr txBox="1"/>
          <p:nvPr/>
        </p:nvSpPr>
        <p:spPr>
          <a:xfrm>
            <a:off x="6444800" y="3347425"/>
            <a:ext cx="906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CC0000"/>
                </a:solidFill>
              </a:rPr>
              <a:t>push ⚡</a:t>
            </a:r>
            <a:endParaRPr b="1" dirty="0">
              <a:solidFill>
                <a:srgbClr val="CC0000"/>
              </a:solidFill>
            </a:endParaRPr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BB8B7277-4176-E9FA-2670-BFF9BBC55DD6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79">
            <a:extLst>
              <a:ext uri="{FF2B5EF4-FFF2-40B4-BE49-F238E27FC236}">
                <a16:creationId xmlns:a16="http://schemas.microsoft.com/office/drawing/2014/main" id="{029D9A5C-5D6C-0741-8652-3DB80D04673F}"/>
              </a:ext>
            </a:extLst>
          </p:cNvPr>
          <p:cNvCxnSpPr>
            <a:stCxn id="608" idx="3"/>
            <a:endCxn id="606" idx="1"/>
          </p:cNvCxnSpPr>
          <p:nvPr/>
        </p:nvCxnSpPr>
        <p:spPr>
          <a:xfrm rot="10800000" flipH="1">
            <a:off x="6042500" y="2571775"/>
            <a:ext cx="1067400" cy="11535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84536313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EF665E0C-4724-7D34-E563-FF257407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8E1BD193-6C99-B974-4E9E-2464AA822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Merge (Accept Theirs)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E356E24E-522C-155A-EF32-9646515C494D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4E9BA2B0-838A-191E-E97D-F1C2C80B10B2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0BD601CA-6D13-8563-AB82-A8C9DE7F0DAE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E2E05524-DF71-FD21-E71D-10A8CAA4E116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D50A20E0-F0BD-9751-C631-3E16EDEA65D8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3DF0FF58-818E-EBC7-C4FD-AA27E75BA238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14839062-D8D8-B5F8-854A-D653C1CE1623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F286941D-E94B-DCEF-0712-150B237EEBD2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CF8A099A-4267-1777-F1BB-A70BC948A6E2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6657734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5CAC103A-C70A-4B26-26C2-39389B54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7A2A8BE0-7F7C-1083-D608-A4A7D5323E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Merge (Accept Yours) 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D49895F7-727A-6FEA-1125-FF4B9A795F63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A2E09210-297E-B631-AAA5-02E5469F7C1D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AC56F889-DA11-6FFB-27A2-F9831B4AD2C6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490CCE50-14BE-71BD-92C1-74381955E87D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19B464AE-30DC-0D30-F746-24A943E823D6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95690CB9-D8A4-505A-7913-85F9206A99C3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369F2EFD-77CA-A442-DEAC-CED5859BBD4D}"/>
              </a:ext>
            </a:extLst>
          </p:cNvPr>
          <p:cNvCxnSpPr>
            <a:cxnSpLocks/>
            <a:stCxn id="608" idx="3"/>
            <a:endCxn id="606" idx="1"/>
          </p:cNvCxnSpPr>
          <p:nvPr/>
        </p:nvCxnSpPr>
        <p:spPr>
          <a:xfrm flipV="1">
            <a:off x="6042500" y="2571750"/>
            <a:ext cx="1067275" cy="1153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2259ABF0-D192-E753-BD18-770BE0541DD7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C7A1203B-1507-B44F-836B-AE3328BEE4D1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5938243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AD7B71D3-DCCB-ECE0-A49A-684EEBF2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>
            <a:extLst>
              <a:ext uri="{FF2B5EF4-FFF2-40B4-BE49-F238E27FC236}">
                <a16:creationId xmlns:a16="http://schemas.microsoft.com/office/drawing/2014/main" id="{35CEBB59-A1FF-A14E-9A2D-29DC4312A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Git Rebase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88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B33D424E-4D0B-F682-B1BE-B382D114F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0BB0384D-AEB2-4433-CA84-6A910ECE2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71A0B197-F52B-3B56-8420-DDC6ACDC9B9E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08DFC479-7E37-0D78-AAC5-D1A023F0E50D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E5CD42A9-7B09-0640-6136-278E2A9FCEDB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8017FF53-3425-12D1-4AE9-F0E8B8D9A083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7B683A7E-7FB2-D956-E880-3C6B1D47F4A2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237D171A-9028-650B-AFA7-FEFA5C838566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6DB5BA1B-73E5-767F-8BC2-22CFBC8C7E14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ED59069B-174E-2A3A-4CF9-7CE4E55FD40F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sp>
        <p:nvSpPr>
          <p:cNvPr id="609" name="Google Shape;609;p79">
            <a:extLst>
              <a:ext uri="{FF2B5EF4-FFF2-40B4-BE49-F238E27FC236}">
                <a16:creationId xmlns:a16="http://schemas.microsoft.com/office/drawing/2014/main" id="{074B92F1-5185-55B2-FD96-AE443056D5E0}"/>
              </a:ext>
            </a:extLst>
          </p:cNvPr>
          <p:cNvSpPr txBox="1"/>
          <p:nvPr/>
        </p:nvSpPr>
        <p:spPr>
          <a:xfrm>
            <a:off x="6444800" y="3347425"/>
            <a:ext cx="906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CC0000"/>
                </a:solidFill>
              </a:rPr>
              <a:t>push ⚡</a:t>
            </a:r>
            <a:endParaRPr b="1" dirty="0">
              <a:solidFill>
                <a:srgbClr val="CC0000"/>
              </a:solidFill>
            </a:endParaRPr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0AF7FF2E-C757-07D7-BEED-3489AB14A514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79">
            <a:extLst>
              <a:ext uri="{FF2B5EF4-FFF2-40B4-BE49-F238E27FC236}">
                <a16:creationId xmlns:a16="http://schemas.microsoft.com/office/drawing/2014/main" id="{B4B558F6-F815-594E-EAAC-8B3C04F98AEC}"/>
              </a:ext>
            </a:extLst>
          </p:cNvPr>
          <p:cNvCxnSpPr>
            <a:stCxn id="608" idx="3"/>
            <a:endCxn id="606" idx="1"/>
          </p:cNvCxnSpPr>
          <p:nvPr/>
        </p:nvCxnSpPr>
        <p:spPr>
          <a:xfrm rot="10800000" flipH="1">
            <a:off x="6042500" y="2571775"/>
            <a:ext cx="1067400" cy="11535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66119211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611D929D-ACBD-48CE-FAA3-CFC87DE04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53066A08-5252-DD26-DA86-38D4211E4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6104202D-8C15-E9FF-5AD6-855FD88B2A36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05B5ACBF-5A88-843F-DF20-CFF6E4FC9482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1AA9AAC6-6B01-AF68-CCDE-6983853A9ACD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BDC7EF08-F99D-D00C-F02F-6571D5467B05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80144370-AD6D-BB1B-3EF3-C2D6951E6806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F789A151-F1D2-2A8A-84B0-FC4C0DA3233B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9F55BE03-6CDF-1132-DE72-686D4A244FFE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5ABB4CCE-6A03-AC35-3C1D-7B8C7EF82032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FF01C45D-6CD0-3BAE-DD47-427383D52165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3679988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7B5A5251-B8C6-9C8F-85AF-0B91FC87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34897D81-8DD1-74D4-0FE8-A8AAACAD6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FC6ADD9D-316D-C09E-9FDF-E92D5E0B43EB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DBE39AD4-9BC7-98C7-16BE-5570FE7F9339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819B3311-1D2C-329D-ACFA-8548091F14FF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A8BB8128-8C2B-84C4-E0D7-B078CA0C7033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6D90716A-A998-E083-5BFB-1D0C64E6C032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A515BF15-E5C0-7153-EF0F-2E6EE894F040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ABE360CA-F838-DA35-13CB-6B474D11EDF5}"/>
              </a:ext>
            </a:extLst>
          </p:cNvPr>
          <p:cNvCxnSpPr>
            <a:cxnSpLocks/>
            <a:stCxn id="603" idx="3"/>
            <a:endCxn id="608" idx="3"/>
          </p:cNvCxnSpPr>
          <p:nvPr/>
        </p:nvCxnSpPr>
        <p:spPr>
          <a:xfrm>
            <a:off x="6042500" y="2571750"/>
            <a:ext cx="12700" cy="1153525"/>
          </a:xfrm>
          <a:prstGeom prst="curvedConnector3">
            <a:avLst>
              <a:gd name="adj1" fmla="val 180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691ECEF5-45E2-4051-9209-BF91199A3C90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68184283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>
          <a:extLst>
            <a:ext uri="{FF2B5EF4-FFF2-40B4-BE49-F238E27FC236}">
              <a16:creationId xmlns:a16="http://schemas.microsoft.com/office/drawing/2014/main" id="{292B5E09-083C-2D40-C99E-B0614EF0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8855E7F6-0CFE-9386-5D8F-274A2262D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2F67BC17-3302-70CA-2C3E-DAC6DE7A97F9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E7570A88-EA1E-C21E-9AC9-3B385EFECFCE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B8478CC0-45E4-8FB8-C3F1-4E45906EDB32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50E8C234-7090-261A-3C6E-5C454DA1A1AB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E7B171EB-F8BA-2BE3-644B-A12242170E1F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DBBAA1B1-FA62-0BE4-4DC7-6C4FD71465E1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1E3A92BC-7A2E-BE36-6A1E-6533DD51231D}"/>
              </a:ext>
            </a:extLst>
          </p:cNvPr>
          <p:cNvCxnSpPr>
            <a:cxnSpLocks/>
            <a:stCxn id="603" idx="3"/>
            <a:endCxn id="608" idx="3"/>
          </p:cNvCxnSpPr>
          <p:nvPr/>
        </p:nvCxnSpPr>
        <p:spPr>
          <a:xfrm>
            <a:off x="6042500" y="2571750"/>
            <a:ext cx="12700" cy="1153525"/>
          </a:xfrm>
          <a:prstGeom prst="curvedConnector3">
            <a:avLst>
              <a:gd name="adj1" fmla="val 180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50E0A48D-628B-62DE-E1EC-05F10C6A678D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163104D6-E2E4-A6A0-2479-8A3CE0B736BF}"/>
              </a:ext>
            </a:extLst>
          </p:cNvPr>
          <p:cNvCxnSpPr>
            <a:cxnSpLocks/>
            <a:stCxn id="608" idx="2"/>
            <a:endCxn id="606" idx="1"/>
          </p:cNvCxnSpPr>
          <p:nvPr/>
        </p:nvCxnSpPr>
        <p:spPr>
          <a:xfrm rot="5400000" flipH="1" flipV="1">
            <a:off x="5484049" y="2477400"/>
            <a:ext cx="1531375" cy="1720075"/>
          </a:xfrm>
          <a:prstGeom prst="curvedConnector4">
            <a:avLst>
              <a:gd name="adj1" fmla="val -14928"/>
              <a:gd name="adj2" fmla="val 6897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8670197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C8BD0-3FC4-8035-F369-1F93A81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U02 Häufiger Fehler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F0987D-00E1-0A7A-AF75-2B7D865B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90992"/>
            <a:ext cx="8229600" cy="85973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87388D-6CFA-91FE-AD6D-5D27C47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5</a:t>
            </a:fld>
            <a:endParaRPr lang="de-CH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7C28FE3-F6CB-303A-6476-523CB6967274}"/>
              </a:ext>
            </a:extLst>
          </p:cNvPr>
          <p:cNvSpPr txBox="1"/>
          <p:nvPr/>
        </p:nvSpPr>
        <p:spPr>
          <a:xfrm>
            <a:off x="251520" y="3579862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&lt;x2ygemischt&gt; &lt;- [ &lt;x2ygemischt&gt; X &lt;x2ygemischt&gt; YY &lt;x2ygemischt&gt; | &lt;x2ygemischt&gt; YY &lt;x2ygemischt&gt; X &lt;x2ygemischt&gt; 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F706CB-CCF1-830C-7639-F0E61150C0EC}"/>
              </a:ext>
            </a:extLst>
          </p:cNvPr>
          <p:cNvSpPr txBox="1"/>
          <p:nvPr/>
        </p:nvSpPr>
        <p:spPr>
          <a:xfrm>
            <a:off x="374848" y="287963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/>
              <a:t>XXYYYYYYYYXX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299808-2329-EABD-3545-E9D4CE2736AA}"/>
              </a:ext>
            </a:extLst>
          </p:cNvPr>
          <p:cNvSpPr txBox="1"/>
          <p:nvPr/>
        </p:nvSpPr>
        <p:spPr>
          <a:xfrm>
            <a:off x="251520" y="2250729"/>
            <a:ext cx="8517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&lt;x2ygemisch&gt; &lt;- [ XYY | YYX | XYY&lt;x2ygemisch&gt; | YYX&lt;x2ygemisch&gt; | &lt;x2ygemisch&gt;XYY | &lt;x2ygemisch&gt;YYX | X&lt;x2ygemisch&gt;YY | YY&lt;x2ygemisch&gt;X ]</a:t>
            </a:r>
          </a:p>
        </p:txBody>
      </p:sp>
    </p:spTree>
    <p:extLst>
      <p:ext uri="{BB962C8B-B14F-4D97-AF65-F5344CB8AC3E}">
        <p14:creationId xmlns:p14="http://schemas.microsoft.com/office/powerpoint/2010/main" val="2687040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C2D-D465-956C-C40C-07EFEB84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77D3-D44A-7D4C-1BB1-3D9F691C0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nicht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🥳 </a:t>
            </a:r>
          </a:p>
          <a:p>
            <a:endParaRPr lang="en-GB" sz="2800" dirty="0"/>
          </a:p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😓</a:t>
            </a:r>
          </a:p>
          <a:p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57157-81F1-4180-DAD6-832D104FA7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6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277ED-B18F-61C4-ED18-213DEBC67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E284-D2F9-CCB3-B00C-8FC98DF1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C8351-0467-F70D-3D66-D32DD3FD3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nicht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🥳 </a:t>
            </a:r>
          </a:p>
          <a:p>
            <a:pPr lvl="1"/>
            <a:r>
              <a:rPr lang="en-GB" sz="2400" b="1" i="1" dirty="0"/>
              <a:t>Rebase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 err="1"/>
              <a:t>Änderungen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/>
              <a:t> </a:t>
            </a:r>
            <a:r>
              <a:rPr lang="en-GB" sz="2400" dirty="0" err="1"/>
              <a:t>gepushed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21FC-2B0A-AC3F-8056-5A6E2F570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51</a:t>
            </a:fld>
            <a:endParaRPr lang="en-GB"/>
          </a:p>
        </p:txBody>
      </p:sp>
      <p:pic>
        <p:nvPicPr>
          <p:cNvPr id="6" name="Picture 5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F88E4EBE-E2B4-574A-03DC-3CDBBFFF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4171080" cy="22915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30109C-4954-BF29-0B60-1252BF5C1FC5}"/>
              </a:ext>
            </a:extLst>
          </p:cNvPr>
          <p:cNvSpPr/>
          <p:nvPr/>
        </p:nvSpPr>
        <p:spPr>
          <a:xfrm>
            <a:off x="7161596" y="3363838"/>
            <a:ext cx="936104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7064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086E3-5515-512C-2C81-28E0133C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25F4-F1A9-8227-8BCE-FD879D26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76D0-654A-9B59-8660-67C44E87C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😓</a:t>
            </a:r>
          </a:p>
          <a:p>
            <a:pPr lvl="1"/>
            <a:r>
              <a:rPr lang="en-GB" sz="2400" b="1" i="1" dirty="0"/>
              <a:t>Merge</a:t>
            </a:r>
            <a:r>
              <a:rPr lang="en-GB" sz="2400" dirty="0"/>
              <a:t>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endParaRPr lang="en-GB" sz="2400" dirty="0"/>
          </a:p>
          <a:p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CE6E2-0110-8906-9CE9-0DAEA8AA3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52</a:t>
            </a:fld>
            <a:endParaRPr lang="en-GB"/>
          </a:p>
        </p:txBody>
      </p:sp>
      <p:pic>
        <p:nvPicPr>
          <p:cNvPr id="5" name="Picture 4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2CD52E99-B070-5A70-A4A7-44253930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4171080" cy="22915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C2FA31-E57D-FD1C-C16F-5E9C34C492EF}"/>
              </a:ext>
            </a:extLst>
          </p:cNvPr>
          <p:cNvSpPr/>
          <p:nvPr/>
        </p:nvSpPr>
        <p:spPr>
          <a:xfrm>
            <a:off x="8076414" y="3363838"/>
            <a:ext cx="888074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9551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78B81-9561-1902-8541-6CAD47BA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6B83-64D0-5915-C1B1-04B85B29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3504-395A-2C28-1A2F-047E87A8F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😓</a:t>
            </a:r>
          </a:p>
          <a:p>
            <a:pPr lvl="1"/>
            <a:r>
              <a:rPr lang="en-GB" sz="2400" b="1" i="1" dirty="0"/>
              <a:t>Merge</a:t>
            </a:r>
            <a:r>
              <a:rPr lang="en-GB" sz="2400" dirty="0"/>
              <a:t>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r>
              <a:rPr lang="en-GB" sz="2400" b="1" i="1" dirty="0"/>
              <a:t>Accept Yours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 err="1"/>
              <a:t>Änderungen</a:t>
            </a:r>
            <a:r>
              <a:rPr lang="en-GB" sz="2400" dirty="0"/>
              <a:t> </a:t>
            </a:r>
            <a:r>
              <a:rPr lang="en-GB" sz="2400" dirty="0" err="1"/>
              <a:t>gepushed</a:t>
            </a:r>
            <a:r>
              <a:rPr lang="en-GB" sz="2400" dirty="0"/>
              <a:t>.</a:t>
            </a:r>
          </a:p>
          <a:p>
            <a:pPr lvl="1"/>
            <a:endParaRPr lang="en-GB" sz="2400" dirty="0"/>
          </a:p>
          <a:p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7CCA4-FC41-1B81-501A-3603A4563D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53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CD7C30-5525-3189-7F10-35BC58D0B420}"/>
              </a:ext>
            </a:extLst>
          </p:cNvPr>
          <p:cNvGrpSpPr/>
          <p:nvPr/>
        </p:nvGrpSpPr>
        <p:grpSpPr>
          <a:xfrm>
            <a:off x="4067944" y="1589673"/>
            <a:ext cx="5211484" cy="3553827"/>
            <a:chOff x="3809674" y="1589673"/>
            <a:chExt cx="5211484" cy="3553827"/>
          </a:xfrm>
        </p:grpSpPr>
        <p:pic>
          <p:nvPicPr>
            <p:cNvPr id="7" name="Picture 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266E625-59E8-FB4C-5F43-543BD718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4" y="1589673"/>
              <a:ext cx="5211484" cy="35538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2A077-E0CE-7DF8-5464-73D62E993C68}"/>
                </a:ext>
              </a:extLst>
            </p:cNvPr>
            <p:cNvSpPr/>
            <p:nvPr/>
          </p:nvSpPr>
          <p:spPr>
            <a:xfrm>
              <a:off x="7884368" y="2211710"/>
              <a:ext cx="749001" cy="28803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594750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Methoden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517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Tut dies am </a:t>
            </a:r>
            <a:r>
              <a:rPr lang="en-GB" dirty="0" err="1"/>
              <a:t>besten</a:t>
            </a:r>
            <a:r>
              <a:rPr lang="en-GB" dirty="0"/>
              <a:t> </a:t>
            </a:r>
            <a:r>
              <a:rPr lang="en-GB" dirty="0" err="1"/>
              <a:t>Vorprogrammieren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582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553400" y="435228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Demo </a:t>
            </a:r>
            <a:r>
              <a:rPr lang="en-GB" dirty="0" err="1"/>
              <a:t>Methoden</a:t>
            </a:r>
            <a:r>
              <a:rPr lang="en-GB" dirty="0"/>
              <a:t>: </a:t>
            </a:r>
            <a:r>
              <a:rPr lang="en-GB" dirty="0" err="1"/>
              <a:t>Folgen</a:t>
            </a:r>
            <a:r>
              <a:rPr lang="en-GB" dirty="0"/>
              <a:t> und </a:t>
            </a:r>
            <a:r>
              <a:rPr lang="en-GB" dirty="0" err="1"/>
              <a:t>Reihen</a:t>
            </a:r>
            <a:endParaRPr dirty="0"/>
          </a:p>
        </p:txBody>
      </p:sp>
      <p:pic>
        <p:nvPicPr>
          <p:cNvPr id="326" name="Google Shape;326;p46"/>
          <p:cNvPicPr preferRelativeResize="0"/>
          <p:nvPr/>
        </p:nvPicPr>
        <p:blipFill rotWithShape="1">
          <a:blip r:embed="rId3">
            <a:alphaModFix/>
          </a:blip>
          <a:srcRect l="6117" t="13063" r="9150" b="60135"/>
          <a:stretch/>
        </p:blipFill>
        <p:spPr>
          <a:xfrm>
            <a:off x="553400" y="1635646"/>
            <a:ext cx="8037199" cy="1597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1E4A18-FBF0-9F24-BE3D-6EE23430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623400" y="46462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err="1"/>
              <a:t>Potenzieren</a:t>
            </a:r>
            <a:endParaRPr dirty="0"/>
          </a:p>
        </p:txBody>
      </p:sp>
      <p:sp>
        <p:nvSpPr>
          <p:cNvPr id="333" name="Google Shape;333;p47"/>
          <p:cNvSpPr txBox="1"/>
          <p:nvPr/>
        </p:nvSpPr>
        <p:spPr>
          <a:xfrm>
            <a:off x="1589588" y="1419622"/>
            <a:ext cx="5964824" cy="316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Scanner console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Scanner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200" dirty="0" err="1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 dirty="0" err="1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 dirty="0" err="1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Geben</a:t>
            </a:r>
            <a:r>
              <a:rPr lang="en-GB" sz="1200" dirty="0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 Sie </a:t>
            </a:r>
            <a:r>
              <a:rPr lang="en-GB" sz="1200" dirty="0" err="1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Zahl</a:t>
            </a:r>
            <a:r>
              <a:rPr lang="en-GB" sz="1200" dirty="0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 1 und 2 </a:t>
            </a:r>
            <a:r>
              <a:rPr lang="en-GB" sz="1200" dirty="0" err="1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ein</a:t>
            </a:r>
            <a:r>
              <a:rPr lang="en-GB" sz="1200" dirty="0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GB" sz="1200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n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-GB" sz="1200" dirty="0" err="1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nextInt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k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-GB" sz="1200" dirty="0" err="1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nextInt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pot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 b="1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pot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pot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200" dirty="0" err="1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 dirty="0" err="1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 dirty="0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 err="1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hoch</a:t>
            </a:r>
            <a:r>
              <a:rPr lang="en-GB" sz="1200" dirty="0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 dirty="0">
                <a:solidFill>
                  <a:srgbClr val="0000E6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200" dirty="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pot</a:t>
            </a:r>
            <a:r>
              <a:rPr lang="en-GB" sz="1200" dirty="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dirty="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 dirty="0">
              <a:solidFill>
                <a:srgbClr val="800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sz="12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0089289-4F95-F2D3-32A3-E813509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String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754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0D-4C05-E546-D29E-57D42AA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String-</a:t>
            </a:r>
            <a:r>
              <a:rPr lang="en-US" dirty="0" err="1"/>
              <a:t>Methoden</a:t>
            </a:r>
            <a:r>
              <a:rPr lang="en-US" dirty="0"/>
              <a:t>, die String </a:t>
            </a:r>
            <a:r>
              <a:rPr lang="en-US" dirty="0" err="1"/>
              <a:t>liefern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8684-466D-4B66-D91D-68E553C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B9538004-2950-B2AB-B9E2-DCA52FF855A7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132928"/>
          <a:ext cx="7717838" cy="3529076"/>
        </p:xfrm>
        <a:graphic>
          <a:graphicData uri="http://schemas.openxmlformats.org/drawingml/2006/table">
            <a:tbl>
              <a:tblPr/>
              <a:tblGrid>
                <a:gridCol w="242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Name der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Methode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Beschreibung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der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Methode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7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substring(i1, i2)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substring(i1)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Ein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neuer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String: 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Der Substring von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i1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inklusive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) bis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i2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kumimoji="0" lang="en-US" alt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exklusive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falls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kein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i2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übergeben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wird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: bis Ende des Strings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toLowerCase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Ein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neuer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String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mit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nur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Kleinbuchstaben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toUpperCase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Ein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neuer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String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mit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nur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Grossbuchstaben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stripLeading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 marL="88900" marR="38100" marT="101600" marB="38100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Ein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neuer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String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ohne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Leerzeichen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Anfang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3688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stripTrailing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 marL="127000" marR="121920" marT="101600" marB="38100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Ein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neuer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String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ohne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Leerzeichen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 Ende</a:t>
                      </a:r>
                    </a:p>
                  </a:txBody>
                  <a:tcPr marL="127000" marR="121920" marT="1016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80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1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C71A0-4479-249F-12E5-A721A3C8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Overview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FFD58-1FA9-9123-297D-663E3AC3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Theorie: </a:t>
            </a:r>
            <a:r>
              <a:rPr lang="de-CH" dirty="0" err="1"/>
              <a:t>Types</a:t>
            </a:r>
            <a:r>
              <a:rPr lang="de-CH" dirty="0"/>
              <a:t> </a:t>
            </a:r>
            <a:r>
              <a:rPr lang="de-CH" dirty="0" err="1"/>
              <a:t>recap</a:t>
            </a:r>
            <a:r>
              <a:rPr lang="de-CH" dirty="0"/>
              <a:t>, Schleifen, </a:t>
            </a:r>
            <a:r>
              <a:rPr lang="de-CH" dirty="0" err="1"/>
              <a:t>Increment</a:t>
            </a:r>
            <a:r>
              <a:rPr lang="de-CH" dirty="0"/>
              <a:t> </a:t>
            </a:r>
            <a:r>
              <a:rPr lang="de-CH" dirty="0" err="1"/>
              <a:t>etc</a:t>
            </a:r>
            <a:endParaRPr lang="de-CH" dirty="0"/>
          </a:p>
          <a:p>
            <a:r>
              <a:rPr lang="de-CH" dirty="0" err="1"/>
              <a:t>JUnit</a:t>
            </a:r>
            <a:r>
              <a:rPr lang="de-CH" dirty="0"/>
              <a:t> </a:t>
            </a:r>
            <a:r>
              <a:rPr lang="de-CH" dirty="0" err="1"/>
              <a:t>introduction</a:t>
            </a:r>
            <a:endParaRPr lang="de-CH" dirty="0"/>
          </a:p>
          <a:p>
            <a:r>
              <a:rPr lang="de-CH" dirty="0" err="1"/>
              <a:t>Git</a:t>
            </a:r>
            <a:r>
              <a:rPr lang="de-CH" dirty="0"/>
              <a:t> </a:t>
            </a:r>
            <a:r>
              <a:rPr lang="de-CH" dirty="0" err="1"/>
              <a:t>conflicts</a:t>
            </a:r>
            <a:endParaRPr lang="de-CH" dirty="0"/>
          </a:p>
          <a:p>
            <a:r>
              <a:rPr lang="de-CH" dirty="0"/>
              <a:t>Methoden Demo</a:t>
            </a:r>
          </a:p>
          <a:p>
            <a:r>
              <a:rPr lang="de-CH" dirty="0"/>
              <a:t>Strings</a:t>
            </a:r>
          </a:p>
          <a:p>
            <a:r>
              <a:rPr lang="de-CH" dirty="0" err="1"/>
              <a:t>Kahoot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5C477A-CF0B-D544-C1F5-5C4FDC94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6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5998471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0D-4C05-E546-D29E-57D42AA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8684-466D-4B66-D91D-68E553C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F0E3BD49-C447-8FA7-CD31-8A601419F89C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831306"/>
          <a:ext cx="6535742" cy="838200"/>
        </p:xfrm>
        <a:graphic>
          <a:graphicData uri="http://schemas.openxmlformats.org/drawingml/2006/table">
            <a:tbl>
              <a:tblPr/>
              <a:tblGrid>
                <a:gridCol w="125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985">
                  <a:extLst>
                    <a:ext uri="{9D8B030D-6E8A-4147-A177-3AD203B41FA5}">
                      <a16:colId xmlns:a16="http://schemas.microsoft.com/office/drawing/2014/main" val="2076847294"/>
                    </a:ext>
                  </a:extLst>
                </a:gridCol>
                <a:gridCol w="585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lang="en-US" sz="2000" b="0" dirty="0">
                          <a:latin typeface="Ubuntu Mono" panose="020B0509030602030204" pitchFamily="49" charset="0"/>
                        </a:rPr>
                        <a:t>name:</a:t>
                      </a:r>
                      <a:endParaRPr kumimoji="0" lang="en-US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87763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D8A420-644D-4B7C-2713-FF2749FF8275}"/>
              </a:ext>
            </a:extLst>
          </p:cNvPr>
          <p:cNvSpPr txBox="1">
            <a:spLocks/>
          </p:cNvSpPr>
          <p:nvPr/>
        </p:nvSpPr>
        <p:spPr>
          <a:xfrm>
            <a:off x="539552" y="1063229"/>
            <a:ext cx="7200800" cy="1628872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nn-NO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String</a:t>
            </a:r>
            <a:r>
              <a:rPr lang="en-US" sz="1800" b="0" dirty="0">
                <a:latin typeface="Ubuntu Mono" panose="020B0509030602030204" pitchFamily="49" charset="0"/>
              </a:rPr>
              <a:t> name = </a:t>
            </a:r>
            <a:r>
              <a:rPr lang="en-US" sz="1800" b="0" dirty="0">
                <a:solidFill>
                  <a:srgbClr val="006C57"/>
                </a:solidFill>
                <a:latin typeface="Ubuntu Mono" panose="020B0509030602030204" pitchFamily="49" charset="0"/>
              </a:rPr>
              <a:t>"Bob Dylan"</a:t>
            </a:r>
            <a:r>
              <a:rPr lang="nn-NO" sz="1800" b="0" dirty="0">
                <a:latin typeface="Ubuntu Mono" panose="020B0509030602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Font typeface="Wingdings" pitchFamily="2" charset="2"/>
              <a:buNone/>
            </a:pPr>
            <a:r>
              <a:rPr lang="en-US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String </a:t>
            </a:r>
            <a:r>
              <a:rPr lang="en-US" sz="1800" b="0" dirty="0" err="1">
                <a:latin typeface="Ubuntu Mono" panose="020B0509030602030204" pitchFamily="49" charset="0"/>
              </a:rPr>
              <a:t>firstName</a:t>
            </a:r>
            <a:r>
              <a:rPr lang="en-US" sz="1800" b="0" dirty="0">
                <a:latin typeface="Ubuntu Mono" panose="020B0509030602030204" pitchFamily="49" charset="0"/>
              </a:rPr>
              <a:t> = </a:t>
            </a:r>
            <a:r>
              <a:rPr lang="en-US" sz="1800" b="0" dirty="0" err="1">
                <a:latin typeface="Ubuntu Mono" panose="020B0509030602030204" pitchFamily="49" charset="0"/>
              </a:rPr>
              <a:t>name.substring</a:t>
            </a:r>
            <a:r>
              <a:rPr lang="en-US" sz="1800" b="0" dirty="0">
                <a:latin typeface="Ubuntu Mono" panose="020B0509030602030204" pitchFamily="49" charset="0"/>
              </a:rPr>
              <a:t>(0, 3);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</a:t>
            </a:r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"Bob"</a:t>
            </a:r>
            <a:endParaRPr lang="en-US" sz="1800" b="0" dirty="0">
              <a:latin typeface="Ubuntu Mono" panose="020B0509030602030204" pitchFamily="49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String </a:t>
            </a:r>
            <a:r>
              <a:rPr lang="en-US" sz="1800" b="0" dirty="0" err="1">
                <a:latin typeface="Ubuntu Mono" panose="020B0509030602030204" pitchFamily="49" charset="0"/>
              </a:rPr>
              <a:t>lastName</a:t>
            </a:r>
            <a:r>
              <a:rPr lang="en-US" sz="1800" b="0" dirty="0">
                <a:latin typeface="Ubuntu Mono" panose="020B0509030602030204" pitchFamily="49" charset="0"/>
              </a:rPr>
              <a:t> = </a:t>
            </a:r>
            <a:r>
              <a:rPr lang="en-US" sz="1800" b="0" dirty="0" err="1">
                <a:latin typeface="Ubuntu Mono" panose="020B0509030602030204" pitchFamily="49" charset="0"/>
              </a:rPr>
              <a:t>name.substring</a:t>
            </a:r>
            <a:r>
              <a:rPr lang="en-US" sz="1800" b="0" dirty="0">
                <a:latin typeface="Ubuntu Mono" panose="020B0509030602030204" pitchFamily="49" charset="0"/>
              </a:rPr>
              <a:t>(4);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</a:t>
            </a:r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"Dylan"</a:t>
            </a:r>
            <a:endParaRPr lang="nn-NO" sz="1800" b="0" dirty="0">
              <a:latin typeface="Ubuntu Mono" panose="020B0509030602030204" pitchFamily="49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String </a:t>
            </a:r>
            <a:r>
              <a:rPr lang="en-US" sz="1800" b="0" dirty="0" err="1">
                <a:latin typeface="Ubuntu Mono" panose="020B0509030602030204" pitchFamily="49" charset="0"/>
              </a:rPr>
              <a:t>firstCharacter</a:t>
            </a:r>
            <a:r>
              <a:rPr lang="en-US" sz="1800" b="0" dirty="0">
                <a:latin typeface="Ubuntu Mono" panose="020B0509030602030204" pitchFamily="49" charset="0"/>
              </a:rPr>
              <a:t> = </a:t>
            </a:r>
            <a:r>
              <a:rPr lang="en-US" sz="1800" b="0" dirty="0" err="1">
                <a:latin typeface="Ubuntu Mono" panose="020B0509030602030204" pitchFamily="49" charset="0"/>
              </a:rPr>
              <a:t>name.substring</a:t>
            </a:r>
            <a:r>
              <a:rPr lang="en-US" sz="1800" b="0" dirty="0">
                <a:latin typeface="Ubuntu Mono" panose="020B0509030602030204" pitchFamily="49" charset="0"/>
              </a:rPr>
              <a:t>(0, 1);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</a:t>
            </a:r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"B"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b="0" dirty="0">
                <a:latin typeface="Ubuntu Mono" panose="020B0509030602030204" pitchFamily="49" charset="0"/>
              </a:rPr>
              <a:t>name = </a:t>
            </a:r>
            <a:r>
              <a:rPr lang="en-US" sz="1800" b="0" dirty="0" err="1">
                <a:latin typeface="Ubuntu Mono" panose="020B0509030602030204" pitchFamily="49" charset="0"/>
              </a:rPr>
              <a:t>name.toLowerCase</a:t>
            </a:r>
            <a:r>
              <a:rPr lang="en-US" sz="1800" b="0" dirty="0">
                <a:latin typeface="Ubuntu Mono" panose="020B0509030602030204" pitchFamily="49" charset="0"/>
              </a:rPr>
              <a:t>();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</a:t>
            </a:r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"bob </a:t>
            </a:r>
            <a:r>
              <a:rPr lang="en-US" sz="18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dylan</a:t>
            </a:r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"</a:t>
            </a:r>
            <a:endParaRPr lang="nn-NO" sz="1800" b="0" dirty="0">
              <a:latin typeface="Ubuntu Mono" panose="020B0509030602030204" pitchFamily="49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0361E1-CB63-9697-5FF4-D6A3721FB6BC}"/>
              </a:ext>
            </a:extLst>
          </p:cNvPr>
          <p:cNvSpPr/>
          <p:nvPr/>
        </p:nvSpPr>
        <p:spPr>
          <a:xfrm>
            <a:off x="4283968" y="724573"/>
            <a:ext cx="1656184" cy="477861"/>
          </a:xfrm>
          <a:prstGeom prst="wedgeRoundRectCallout">
            <a:avLst>
              <a:gd name="adj1" fmla="val -23061"/>
              <a:gd name="adj2" fmla="val 114912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Indizes</a:t>
            </a:r>
            <a:r>
              <a:rPr lang="en-GB" sz="2000" dirty="0">
                <a:solidFill>
                  <a:schemeClr val="tx1"/>
                </a:solidFill>
              </a:rPr>
              <a:t> 0, 1, 2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6452D94-412C-A6AB-BD7B-81C7EEE09330}"/>
              </a:ext>
            </a:extLst>
          </p:cNvPr>
          <p:cNvSpPr/>
          <p:nvPr/>
        </p:nvSpPr>
        <p:spPr>
          <a:xfrm>
            <a:off x="6995512" y="1329434"/>
            <a:ext cx="1656184" cy="650248"/>
          </a:xfrm>
          <a:prstGeom prst="wedgeRoundRectCallout">
            <a:avLst>
              <a:gd name="adj1" fmla="val -105879"/>
              <a:gd name="adj2" fmla="val 4202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Von Index 4 bis Ende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100852-5D9A-CBA6-5B12-8E02199A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25924"/>
            <a:ext cx="8229600" cy="1682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dirty="0"/>
              <a:t>Achtung: </a:t>
            </a:r>
            <a:r>
              <a:rPr lang="en-US" sz="2000" b="0" dirty="0" err="1">
                <a:latin typeface="Ubuntu Mono" panose="020B0509030602030204" pitchFamily="49" charset="0"/>
              </a:rPr>
              <a:t>name.substring</a:t>
            </a:r>
            <a:r>
              <a:rPr lang="en-US" sz="2000" b="0" dirty="0">
                <a:latin typeface="Ubuntu Mono" panose="020B0509030602030204" pitchFamily="49" charset="0"/>
              </a:rPr>
              <a:t>(0, 1) </a:t>
            </a:r>
            <a:r>
              <a:rPr lang="en-US" sz="2000" b="0" dirty="0" err="1"/>
              <a:t>ist</a:t>
            </a:r>
            <a:r>
              <a:rPr lang="en-US" sz="2000" b="0" dirty="0"/>
              <a:t> </a:t>
            </a:r>
            <a:r>
              <a:rPr lang="en-US" sz="2000" b="0" dirty="0" err="1"/>
              <a:t>nicht</a:t>
            </a:r>
            <a:r>
              <a:rPr lang="en-US" sz="2000" b="0" dirty="0"/>
              <a:t> das </a:t>
            </a:r>
            <a:r>
              <a:rPr lang="en-US" sz="2000" b="0" dirty="0" err="1"/>
              <a:t>gleiche</a:t>
            </a:r>
            <a:r>
              <a:rPr lang="en-US" sz="2000" b="0" dirty="0"/>
              <a:t> </a:t>
            </a:r>
            <a:r>
              <a:rPr lang="en-US" sz="2000" b="0" dirty="0" err="1"/>
              <a:t>wie</a:t>
            </a:r>
            <a:r>
              <a:rPr lang="en-US" sz="2000" b="0" dirty="0"/>
              <a:t> </a:t>
            </a:r>
            <a:r>
              <a:rPr lang="en-US" sz="2000" b="0" dirty="0" err="1">
                <a:latin typeface="Ubuntu Mono" panose="020B0509030602030204" pitchFamily="49" charset="0"/>
              </a:rPr>
              <a:t>name.charAt</a:t>
            </a:r>
            <a:r>
              <a:rPr lang="en-US" sz="2000" b="0" dirty="0">
                <a:latin typeface="Ubuntu Mono" panose="020B0509030602030204" pitchFamily="49" charset="0"/>
              </a:rPr>
              <a:t>(0)</a:t>
            </a:r>
            <a:endParaRPr lang="en-US" sz="2000" b="0" dirty="0"/>
          </a:p>
          <a:p>
            <a:pPr lvl="1"/>
            <a:r>
              <a:rPr lang="en-US" sz="1800" b="0" dirty="0" err="1">
                <a:latin typeface="Ubuntu Mono" panose="020B0509030602030204" pitchFamily="49" charset="0"/>
              </a:rPr>
              <a:t>name.substring</a:t>
            </a:r>
            <a:r>
              <a:rPr lang="en-US" sz="1800" b="0" dirty="0">
                <a:latin typeface="Ubuntu Mono" panose="020B0509030602030204" pitchFamily="49" charset="0"/>
              </a:rPr>
              <a:t>(0, 1) </a:t>
            </a:r>
            <a:r>
              <a:rPr lang="en-US" sz="1800" b="0" dirty="0"/>
              <a:t>hat Wert</a:t>
            </a:r>
            <a:r>
              <a:rPr lang="en-US" sz="1800" b="0" dirty="0">
                <a:latin typeface="Ubuntu Mono" panose="020B0509030602030204" pitchFamily="49" charset="0"/>
              </a:rPr>
              <a:t> "B" und </a:t>
            </a:r>
            <a:r>
              <a:rPr lang="en-US" sz="1800" b="0" dirty="0" err="1">
                <a:latin typeface="Ubuntu Mono" panose="020B0509030602030204" pitchFamily="49" charset="0"/>
              </a:rPr>
              <a:t>ist</a:t>
            </a:r>
            <a:r>
              <a:rPr lang="en-US" sz="1800" b="0" dirty="0">
                <a:latin typeface="Ubuntu Mono" panose="020B0509030602030204" pitchFamily="49" charset="0"/>
              </a:rPr>
              <a:t> </a:t>
            </a:r>
            <a:r>
              <a:rPr lang="en-US" sz="1800" b="0" dirty="0" err="1"/>
              <a:t>vom</a:t>
            </a:r>
            <a:r>
              <a:rPr lang="en-US" sz="1800" b="0" dirty="0"/>
              <a:t> </a:t>
            </a:r>
            <a:r>
              <a:rPr lang="en-US" sz="1800" b="0" dirty="0" err="1"/>
              <a:t>Typ</a:t>
            </a:r>
            <a:r>
              <a:rPr lang="en-US" sz="1800" b="0" dirty="0">
                <a:latin typeface="Ubuntu Mono" panose="020B0509030602030204" pitchFamily="49" charset="0"/>
              </a:rPr>
              <a:t> String</a:t>
            </a:r>
            <a:endParaRPr lang="en-US" sz="1800" b="0" dirty="0"/>
          </a:p>
          <a:p>
            <a:pPr lvl="1"/>
            <a:r>
              <a:rPr lang="en-US" sz="1800" b="0" dirty="0" err="1">
                <a:latin typeface="Ubuntu Mono" panose="020B0509030602030204" pitchFamily="49" charset="0"/>
              </a:rPr>
              <a:t>name.charAt</a:t>
            </a:r>
            <a:r>
              <a:rPr lang="en-US" sz="1800" b="0" dirty="0">
                <a:latin typeface="Ubuntu Mono" panose="020B0509030602030204" pitchFamily="49" charset="0"/>
              </a:rPr>
              <a:t>(0) </a:t>
            </a:r>
            <a:r>
              <a:rPr lang="en-US" sz="1800" b="0" dirty="0"/>
              <a:t>hat Wert</a:t>
            </a:r>
            <a:r>
              <a:rPr lang="en-US" sz="1800" b="0" dirty="0">
                <a:latin typeface="Ubuntu Mono" panose="020B0509030602030204" pitchFamily="49" charset="0"/>
              </a:rPr>
              <a:t> 'B' und </a:t>
            </a:r>
            <a:r>
              <a:rPr lang="en-US" sz="1800" b="0" dirty="0" err="1">
                <a:latin typeface="Ubuntu Mono" panose="020B0509030602030204" pitchFamily="49" charset="0"/>
              </a:rPr>
              <a:t>ist</a:t>
            </a:r>
            <a:r>
              <a:rPr lang="en-US" sz="1800" b="0" dirty="0">
                <a:latin typeface="Ubuntu Mono" panose="020B0509030602030204" pitchFamily="49" charset="0"/>
              </a:rPr>
              <a:t> </a:t>
            </a:r>
            <a:r>
              <a:rPr lang="en-US" sz="1800" b="0" dirty="0" err="1"/>
              <a:t>vom</a:t>
            </a:r>
            <a:r>
              <a:rPr lang="en-US" sz="1800" b="0" dirty="0"/>
              <a:t> </a:t>
            </a:r>
            <a:r>
              <a:rPr lang="en-US" sz="1800" b="0" dirty="0" err="1"/>
              <a:t>Typ</a:t>
            </a:r>
            <a:r>
              <a:rPr lang="en-US" sz="1800" b="0" dirty="0">
                <a:latin typeface="Ubuntu Mono" panose="020B0509030602030204" pitchFamily="49" charset="0"/>
              </a:rPr>
              <a:t> char</a:t>
            </a:r>
          </a:p>
          <a:p>
            <a:endParaRPr lang="en-US" sz="2000" b="0" dirty="0">
              <a:latin typeface="Ubuntu Mono" panose="020B0509030602030204" pitchFamily="49" charset="0"/>
            </a:endParaRPr>
          </a:p>
          <a:p>
            <a:endParaRPr lang="en-US" sz="2000" b="0" dirty="0">
              <a:latin typeface="Ubuntu Mono" panose="020B0509030602030204" pitchFamily="49" charset="0"/>
            </a:endParaRPr>
          </a:p>
          <a:p>
            <a:endParaRPr lang="en-US" sz="2000" b="0" dirty="0">
              <a:latin typeface="Ubuntu Mono" panose="020B0509030602030204" pitchFamily="49" charset="0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163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0D-4C05-E546-D29E-57D42AA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String-</a:t>
            </a:r>
            <a:r>
              <a:rPr lang="en-US" dirty="0" err="1"/>
              <a:t>Methoden</a:t>
            </a:r>
            <a:r>
              <a:rPr lang="en-US" dirty="0"/>
              <a:t>, die </a:t>
            </a:r>
            <a:r>
              <a:rPr lang="en-US" dirty="0">
                <a:latin typeface="Ubuntu Mono" panose="020B0509030602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 err="1"/>
              <a:t>liefern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8684-466D-4B66-D91D-68E553C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3" name="Group 4">
            <a:extLst>
              <a:ext uri="{FF2B5EF4-FFF2-40B4-BE49-F238E27FC236}">
                <a16:creationId xmlns:a16="http://schemas.microsoft.com/office/drawing/2014/main" id="{E2EA4657-AFA1-8E3C-6789-B5465BBE25BA}"/>
              </a:ext>
            </a:extLst>
          </p:cNvPr>
          <p:cNvGraphicFramePr>
            <a:graphicFrameLocks noGrp="1"/>
          </p:cNvGraphicFramePr>
          <p:nvPr/>
        </p:nvGraphicFramePr>
        <p:xfrm>
          <a:off x="526272" y="1063229"/>
          <a:ext cx="7718136" cy="2499360"/>
        </p:xfrm>
        <a:graphic>
          <a:graphicData uri="http://schemas.openxmlformats.org/drawingml/2006/table">
            <a:tbl>
              <a:tblPr/>
              <a:tblGrid>
                <a:gridCol w="258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Name der </a:t>
                      </a:r>
                      <a:r>
                        <a:rPr kumimoji="0" lang="en-US" altLang="en-US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Methode</a:t>
                      </a:r>
                      <a:endParaRPr kumimoji="0" lang="en-US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Beschreibung</a:t>
                      </a: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der </a:t>
                      </a:r>
                      <a:r>
                        <a:rPr kumimoji="0" lang="en-US" altLang="en-US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Methode</a:t>
                      </a:r>
                      <a:endParaRPr kumimoji="0" lang="en-US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length()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Länge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des Strings 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Anzahl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Zeichen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1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lang="en-GB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indexOf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GB" sz="1800" b="0" dirty="0">
                          <a:effectLst/>
                          <a:latin typeface="Ubuntu Mono" panose="020B0509030602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en-GB" sz="1800" b="0" dirty="0"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GB" sz="1800" b="0" dirty="0" err="1">
                          <a:effectLst/>
                          <a:latin typeface="Ubuntu Mono" panose="020B0509030602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fromIndex</a:t>
                      </a:r>
                      <a:r>
                        <a:rPr lang="en-GB" sz="1800" b="0" dirty="0"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indexOf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(c,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fromIndex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indexOf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indexOf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Index wo 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 s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oder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Zeichen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 c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zum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ersten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Mal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nach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Index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fromIndex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im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String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auftaucht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(-1 falls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nicht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gefunden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);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falls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fromIndex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nicht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übergeben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wird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, von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Anfang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 charset="0"/>
                          <a:cs typeface="Times New Roman" charset="0"/>
                        </a:rPr>
                        <a:t> des Strings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6AE17-A944-D843-4F95-B69A3EC5D6CF}"/>
              </a:ext>
            </a:extLst>
          </p:cNvPr>
          <p:cNvSpPr txBox="1">
            <a:spLocks/>
          </p:cNvSpPr>
          <p:nvPr/>
        </p:nvSpPr>
        <p:spPr>
          <a:xfrm>
            <a:off x="526272" y="3700393"/>
            <a:ext cx="7718136" cy="1340714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nn-NO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String</a:t>
            </a:r>
            <a:r>
              <a:rPr lang="en-US" sz="1800" b="0" dirty="0">
                <a:latin typeface="Ubuntu Mono" panose="020B0509030602030204" pitchFamily="49" charset="0"/>
              </a:rPr>
              <a:t> s = </a:t>
            </a:r>
            <a:r>
              <a:rPr lang="en-US" sz="1800" b="0" dirty="0">
                <a:solidFill>
                  <a:srgbClr val="006C57"/>
                </a:solidFill>
                <a:latin typeface="Ubuntu Mono" panose="020B0509030602030204" pitchFamily="49" charset="0"/>
              </a:rPr>
              <a:t>"S. Beckett"</a:t>
            </a:r>
            <a:r>
              <a:rPr lang="nn-NO" sz="1800" b="0" dirty="0">
                <a:latin typeface="Ubuntu Mono" panose="020B0509030602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Font typeface="Wingdings" pitchFamily="2" charset="2"/>
              <a:buNone/>
            </a:pPr>
            <a:r>
              <a:rPr lang="nn-NO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int</a:t>
            </a:r>
            <a:r>
              <a:rPr lang="nn-NO" sz="1800" b="0" dirty="0">
                <a:latin typeface="Ubuntu Mono" panose="020B0509030602030204" pitchFamily="49" charset="0"/>
              </a:rPr>
              <a:t> indexBeck = s.indexOf(</a:t>
            </a:r>
            <a:r>
              <a:rPr lang="en-US" sz="1800" b="0" dirty="0">
                <a:solidFill>
                  <a:srgbClr val="006C57"/>
                </a:solidFill>
                <a:latin typeface="Ubuntu Mono" panose="020B0509030602030204" pitchFamily="49" charset="0"/>
              </a:rPr>
              <a:t>"Beck"</a:t>
            </a:r>
            <a:r>
              <a:rPr lang="nn-NO" sz="1800" b="0" dirty="0">
                <a:latin typeface="Ubuntu Mono" panose="020B0509030602030204" pitchFamily="49" charset="0"/>
              </a:rPr>
              <a:t>);        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3</a:t>
            </a:r>
            <a:endParaRPr lang="nn-NO" sz="1800" b="0" dirty="0">
              <a:latin typeface="Ubuntu Mono" panose="020B0509030602030204" pitchFamily="49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nn-NO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int</a:t>
            </a:r>
            <a:r>
              <a:rPr lang="nn-NO" sz="1800" b="0" dirty="0">
                <a:latin typeface="Ubuntu Mono" panose="020B0509030602030204" pitchFamily="49" charset="0"/>
              </a:rPr>
              <a:t> eFirstOccurrence = s.indexOf(</a:t>
            </a:r>
            <a:r>
              <a:rPr lang="en-US" sz="1800" b="0" dirty="0">
                <a:solidFill>
                  <a:srgbClr val="006C57"/>
                </a:solidFill>
                <a:latin typeface="Ubuntu Mono" panose="020B0509030602030204" pitchFamily="49" charset="0"/>
              </a:rPr>
              <a:t>'e'</a:t>
            </a:r>
            <a:r>
              <a:rPr lang="nn-NO" sz="1800" b="0" dirty="0">
                <a:latin typeface="Ubuntu Mono" panose="020B0509030602030204" pitchFamily="49" charset="0"/>
              </a:rPr>
              <a:t>);    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4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nn-NO" sz="1800" b="0" dirty="0">
                <a:solidFill>
                  <a:srgbClr val="75000A"/>
                </a:solidFill>
                <a:latin typeface="Ubuntu Mono" panose="020B0509030602030204" pitchFamily="49" charset="0"/>
              </a:rPr>
              <a:t>int</a:t>
            </a:r>
            <a:r>
              <a:rPr lang="nn-NO" sz="1800" b="0" dirty="0">
                <a:latin typeface="Ubuntu Mono" panose="020B0509030602030204" pitchFamily="49" charset="0"/>
              </a:rPr>
              <a:t> eSecondOccurrence = s.indexOf(</a:t>
            </a:r>
            <a:r>
              <a:rPr lang="en-US" sz="1800" b="0" dirty="0">
                <a:solidFill>
                  <a:srgbClr val="006C57"/>
                </a:solidFill>
                <a:latin typeface="Ubuntu Mono" panose="020B0509030602030204" pitchFamily="49" charset="0"/>
              </a:rPr>
              <a:t>'e'</a:t>
            </a:r>
            <a:r>
              <a:rPr lang="nn-NO" sz="1800" b="0" dirty="0">
                <a:latin typeface="Ubuntu Mono" panose="020B0509030602030204" pitchFamily="49" charset="0"/>
              </a:rPr>
              <a:t>, 5); </a:t>
            </a:r>
            <a:r>
              <a:rPr lang="de-CH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</a:rPr>
              <a:t>// 7</a:t>
            </a:r>
          </a:p>
        </p:txBody>
      </p:sp>
    </p:spTree>
    <p:extLst>
      <p:ext uri="{BB962C8B-B14F-4D97-AF65-F5344CB8AC3E}">
        <p14:creationId xmlns:p14="http://schemas.microsoft.com/office/powerpoint/2010/main" val="3750740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0D-4C05-E546-D29E-57D42AA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String-</a:t>
            </a:r>
            <a:r>
              <a:rPr lang="en-US" dirty="0" err="1"/>
              <a:t>Methoden</a:t>
            </a:r>
            <a:r>
              <a:rPr lang="en-US" dirty="0"/>
              <a:t>, die </a:t>
            </a:r>
            <a:r>
              <a:rPr lang="en-US" dirty="0" err="1">
                <a:latin typeface="Ubuntu Mono" panose="020B0509030602030204" pitchFamily="49" charset="0"/>
              </a:rPr>
              <a:t>boolean</a:t>
            </a:r>
            <a:r>
              <a:rPr lang="en-US" dirty="0"/>
              <a:t> </a:t>
            </a:r>
            <a:r>
              <a:rPr lang="en-US" dirty="0" err="1"/>
              <a:t>liefern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8684-466D-4B66-D91D-68E553C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7F4D9D95-1E60-6CF5-0EB1-991D393479E4}"/>
              </a:ext>
            </a:extLst>
          </p:cNvPr>
          <p:cNvGraphicFramePr>
            <a:graphicFrameLocks noGrp="1"/>
          </p:cNvGraphicFramePr>
          <p:nvPr/>
        </p:nvGraphicFramePr>
        <p:xfrm>
          <a:off x="477888" y="1249396"/>
          <a:ext cx="8208912" cy="2687711"/>
        </p:xfrm>
        <a:graphic>
          <a:graphicData uri="http://schemas.openxmlformats.org/drawingml/2006/table">
            <a:tbl>
              <a:tblPr/>
              <a:tblGrid>
                <a:gridCol w="25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Name der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Methode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Beschreibung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der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Methode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equals(s2)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ob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s1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und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die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gleichen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Buchstaben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enthalten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equalsIgnoreCase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(s2)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ob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s1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und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s2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die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gleichen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Buchstaben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enthalten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ohne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Berücksichtigung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von Gross- und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Kleinschreibung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startsWith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(s2)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ob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s1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mit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den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Buchstaben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von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s2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anfängt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endsWith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(s2)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ob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s1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mit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den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Buchstaben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von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s2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endet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contains(s2)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ob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s1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irgendwo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ea typeface="Times New Roman" charset="0"/>
                          <a:cs typeface="Times New Roman" charset="0"/>
                        </a:rPr>
                        <a:t>s2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enthält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F0C709-2A55-AA3A-5263-C3E260F4AAC8}"/>
              </a:ext>
            </a:extLst>
          </p:cNvPr>
          <p:cNvSpPr txBox="1"/>
          <p:nvPr/>
        </p:nvSpPr>
        <p:spPr>
          <a:xfrm>
            <a:off x="5652120" y="12493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  <a:cs typeface="Times New Roman" charset="0"/>
              </a:rPr>
              <a:t>bei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  <a:cs typeface="Times New Roman" charset="0"/>
              </a:rPr>
              <a:t>Aufruf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Ubuntu Mono" panose="020B0509030602030204" pitchFamily="49" charset="0"/>
                <a:ea typeface="Times New Roman" charset="0"/>
                <a:cs typeface="Times New Roman" charset="0"/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 Mono" panose="020B0509030602030204" pitchFamily="49" charset="0"/>
                <a:ea typeface="Times New Roman" charset="0"/>
                <a:cs typeface="Times New Roman" charset="0"/>
              </a:rPr>
              <a:t>1.method(s2)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5D18AC-2662-AE0B-9A5D-7FC54279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11910"/>
            <a:ext cx="8229600" cy="1682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dirty="0" err="1"/>
              <a:t>Hinweis</a:t>
            </a:r>
            <a:r>
              <a:rPr lang="en-US" sz="2000" b="0" dirty="0"/>
              <a:t> </a:t>
            </a:r>
            <a:r>
              <a:rPr lang="en-US" sz="2000" b="0" dirty="0" err="1"/>
              <a:t>zu</a:t>
            </a:r>
            <a:r>
              <a:rPr lang="en-US" sz="2000" b="0" dirty="0"/>
              <a:t> </a:t>
            </a:r>
            <a:r>
              <a:rPr lang="en-US" sz="2000" b="0" dirty="0">
                <a:latin typeface="Ubuntu Mono" panose="020B0509030602030204" pitchFamily="49" charset="0"/>
              </a:rPr>
              <a:t>==</a:t>
            </a:r>
            <a:r>
              <a:rPr lang="en-US" sz="2000" b="0" dirty="0"/>
              <a:t> und </a:t>
            </a:r>
            <a:r>
              <a:rPr lang="en-US" sz="2000" b="0" dirty="0">
                <a:latin typeface="Ubuntu Mono" panose="020B0509030602030204" pitchFamily="49" charset="0"/>
              </a:rPr>
              <a:t>equals</a:t>
            </a:r>
            <a:endParaRPr lang="en-US" sz="2000" b="0" dirty="0"/>
          </a:p>
          <a:p>
            <a:pPr lvl="1"/>
            <a:r>
              <a:rPr lang="en-US" sz="1800" b="0" dirty="0">
                <a:latin typeface="Ubuntu Mono" panose="020B0509030602030204" pitchFamily="49" charset="0"/>
              </a:rPr>
              <a:t>== </a:t>
            </a:r>
            <a:r>
              <a:rPr lang="en-US" sz="1800" b="0" dirty="0" err="1"/>
              <a:t>nur</a:t>
            </a:r>
            <a:r>
              <a:rPr lang="en-US" sz="1800" b="0" dirty="0"/>
              <a:t> für </a:t>
            </a:r>
            <a:r>
              <a:rPr lang="en-US" sz="1800" b="0" dirty="0" err="1"/>
              <a:t>Basistypen</a:t>
            </a:r>
            <a:r>
              <a:rPr lang="en-US" sz="1800" b="0" dirty="0"/>
              <a:t> (</a:t>
            </a:r>
            <a:r>
              <a:rPr lang="en-US" sz="1800" b="0" dirty="0" err="1"/>
              <a:t>z.B.</a:t>
            </a:r>
            <a:r>
              <a:rPr lang="en-US" sz="1800" b="0" dirty="0"/>
              <a:t> </a:t>
            </a:r>
            <a:r>
              <a:rPr lang="en-US" sz="1800" b="0" dirty="0">
                <a:latin typeface="Ubuntu Mono" panose="020B0509030602030204" pitchFamily="49" charset="0"/>
              </a:rPr>
              <a:t>int</a:t>
            </a:r>
            <a:r>
              <a:rPr lang="en-US" sz="1800" b="0" dirty="0"/>
              <a:t> </a:t>
            </a:r>
            <a:r>
              <a:rPr lang="en-US" sz="1800" b="0" dirty="0" err="1"/>
              <a:t>oder</a:t>
            </a:r>
            <a:r>
              <a:rPr lang="en-US" sz="1800" b="0" dirty="0"/>
              <a:t> </a:t>
            </a:r>
            <a:r>
              <a:rPr lang="en-US" sz="1800" b="0" dirty="0">
                <a:latin typeface="Ubuntu Mono" panose="020B0509030602030204" pitchFamily="49" charset="0"/>
              </a:rPr>
              <a:t>char</a:t>
            </a:r>
            <a:r>
              <a:rPr lang="en-US" sz="1800" b="0" dirty="0"/>
              <a:t>), </a:t>
            </a:r>
            <a:r>
              <a:rPr lang="en-US" sz="1800" b="0" dirty="0" err="1"/>
              <a:t>nicht</a:t>
            </a:r>
            <a:r>
              <a:rPr lang="en-US" sz="1800" b="0" dirty="0"/>
              <a:t> für Strings</a:t>
            </a:r>
          </a:p>
          <a:p>
            <a:pPr lvl="1"/>
            <a:r>
              <a:rPr lang="en-US" sz="1800" b="0" dirty="0">
                <a:latin typeface="Ubuntu Mono" panose="020B0509030602030204" pitchFamily="49" charset="0"/>
              </a:rPr>
              <a:t>== </a:t>
            </a:r>
            <a:r>
              <a:rPr lang="en-US" sz="1800" b="0" dirty="0"/>
              <a:t>für Strings </a:t>
            </a:r>
            <a:r>
              <a:rPr lang="en-US" sz="1800" b="0" dirty="0" err="1"/>
              <a:t>wir</a:t>
            </a:r>
            <a:r>
              <a:rPr lang="en-US" sz="1800" dirty="0" err="1"/>
              <a:t>d</a:t>
            </a:r>
            <a:r>
              <a:rPr lang="en-US" sz="1800" dirty="0"/>
              <a:t> </a:t>
            </a:r>
            <a:r>
              <a:rPr lang="en-US" sz="1800" dirty="0" err="1"/>
              <a:t>später</a:t>
            </a:r>
            <a:r>
              <a:rPr lang="en-US" sz="1800" dirty="0"/>
              <a:t> </a:t>
            </a:r>
            <a:r>
              <a:rPr lang="en-US" sz="1800" dirty="0" err="1"/>
              <a:t>erklärt</a:t>
            </a:r>
            <a:r>
              <a:rPr lang="en-US" sz="1800" dirty="0"/>
              <a:t>!</a:t>
            </a:r>
            <a:r>
              <a:rPr lang="en-US" sz="1800" b="0" dirty="0"/>
              <a:t> </a:t>
            </a:r>
            <a:endParaRPr lang="en-US" sz="1800" b="0" dirty="0">
              <a:latin typeface="Ubuntu Mono" panose="020B0509030602030204" pitchFamily="49" charset="0"/>
            </a:endParaRPr>
          </a:p>
          <a:p>
            <a:endParaRPr lang="en-US" sz="2000" b="0" dirty="0">
              <a:latin typeface="Ubuntu Mono" panose="020B0509030602030204" pitchFamily="49" charset="0"/>
            </a:endParaRPr>
          </a:p>
          <a:p>
            <a:endParaRPr lang="en-US" sz="2000" b="0" dirty="0">
              <a:latin typeface="Ubuntu Mono" panose="020B0509030602030204" pitchFamily="49" charset="0"/>
            </a:endParaRPr>
          </a:p>
          <a:p>
            <a:endParaRPr lang="en-US" sz="2000" b="0" dirty="0">
              <a:latin typeface="Ubuntu Mono" panose="020B0509030602030204" pitchFamily="49" charset="0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507405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Methoden in String Klasse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Ubuntu Mono" panose="020B0509030602030204" pitchFamily="49" charset="0"/>
              </a:rPr>
              <a:t>str.substring</a:t>
            </a:r>
            <a:r>
              <a:rPr lang="en-GB" dirty="0">
                <a:latin typeface="Ubuntu Mono" panose="020B0509030602030204" pitchFamily="49" charset="0"/>
              </a:rPr>
              <a:t>(begin, end): </a:t>
            </a:r>
            <a:r>
              <a:rPr lang="en-GB" dirty="0" err="1"/>
              <a:t>Gibt</a:t>
            </a:r>
            <a:r>
              <a:rPr lang="en-GB" dirty="0"/>
              <a:t> den </a:t>
            </a:r>
            <a:r>
              <a:rPr lang="en-GB" dirty="0" err="1"/>
              <a:t>Teilstring</a:t>
            </a:r>
            <a:r>
              <a:rPr lang="en-GB" dirty="0"/>
              <a:t> des Strings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 von Index </a:t>
            </a:r>
            <a:r>
              <a:rPr lang="en-GB" dirty="0">
                <a:latin typeface="Ubuntu Mono" panose="020B0509030602030204" pitchFamily="49" charset="0"/>
              </a:rPr>
              <a:t>begin</a:t>
            </a:r>
            <a:r>
              <a:rPr lang="en-GB" dirty="0"/>
              <a:t> (</a:t>
            </a:r>
            <a:r>
              <a:rPr lang="en-GB" dirty="0" err="1">
                <a:solidFill>
                  <a:srgbClr val="FF0000"/>
                </a:solidFill>
              </a:rPr>
              <a:t>inklusive</a:t>
            </a:r>
            <a:r>
              <a:rPr lang="en-GB" dirty="0"/>
              <a:t>) und bis Index </a:t>
            </a:r>
            <a:r>
              <a:rPr lang="en-GB" dirty="0">
                <a:latin typeface="Ubuntu Mono" panose="020B0509030602030204" pitchFamily="49" charset="0"/>
              </a:rPr>
              <a:t>end</a:t>
            </a:r>
            <a:r>
              <a:rPr lang="en-GB" dirty="0"/>
              <a:t> (</a:t>
            </a:r>
            <a:r>
              <a:rPr lang="en-GB" dirty="0" err="1">
                <a:solidFill>
                  <a:srgbClr val="FF0000"/>
                </a:solidFill>
              </a:rPr>
              <a:t>exklusive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>
                <a:latin typeface="Ubuntu Mono" panose="020B0509030602030204" pitchFamily="49" charset="0"/>
              </a:rPr>
              <a:t>str.charAt</a:t>
            </a:r>
            <a:r>
              <a:rPr lang="en-GB" dirty="0">
                <a:latin typeface="Ubuntu Mono" panose="020B0509030602030204" pitchFamily="49" charset="0"/>
              </a:rPr>
              <a:t>(index): </a:t>
            </a:r>
            <a:r>
              <a:rPr lang="en-GB" dirty="0" err="1"/>
              <a:t>Gibt</a:t>
            </a:r>
            <a:r>
              <a:rPr lang="en-GB" dirty="0"/>
              <a:t> das </a:t>
            </a:r>
            <a:r>
              <a:rPr lang="en-GB" dirty="0" err="1"/>
              <a:t>Zeichen</a:t>
            </a:r>
            <a:r>
              <a:rPr lang="en-GB" dirty="0"/>
              <a:t> am Index </a:t>
            </a:r>
            <a:r>
              <a:rPr lang="en-GB" dirty="0" err="1">
                <a:latin typeface="Ubuntu Mono" panose="020B0509030602030204" pitchFamily="49" charset="0"/>
              </a:rPr>
              <a:t>index</a:t>
            </a:r>
            <a:r>
              <a:rPr lang="en-GB" dirty="0">
                <a:latin typeface="Ubuntu Mono" panose="020B0509030602030204" pitchFamily="49" charset="0"/>
              </a:rPr>
              <a:t> </a:t>
            </a:r>
            <a:r>
              <a:rPr lang="en-GB" dirty="0"/>
              <a:t>des Strings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17567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Methoden in String Klasse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Ubuntu Mono" panose="020B0509030602030204" pitchFamily="49" charset="0"/>
              </a:rPr>
              <a:t>str.toLowerCase</a:t>
            </a:r>
            <a:r>
              <a:rPr lang="en-GB" dirty="0">
                <a:latin typeface="Ubuntu Mono" panose="020B0509030602030204" pitchFamily="49" charset="0"/>
              </a:rPr>
              <a:t>(): </a:t>
            </a:r>
            <a:r>
              <a:rPr lang="en-GB" dirty="0" err="1"/>
              <a:t>Konvertiert</a:t>
            </a:r>
            <a:r>
              <a:rPr lang="en-GB" dirty="0"/>
              <a:t> den String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in </a:t>
            </a:r>
            <a:r>
              <a:rPr lang="en-GB" dirty="0" err="1"/>
              <a:t>Kleinbuchstaben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>
                <a:latin typeface="Ubuntu Mono" panose="020B0509030602030204" pitchFamily="49" charset="0"/>
              </a:rPr>
              <a:t>str.toUpperCase</a:t>
            </a:r>
            <a:r>
              <a:rPr lang="en-GB" dirty="0">
                <a:latin typeface="Ubuntu Mono" panose="020B0509030602030204" pitchFamily="49" charset="0"/>
              </a:rPr>
              <a:t>(): </a:t>
            </a:r>
            <a:r>
              <a:rPr lang="en-GB" dirty="0" err="1"/>
              <a:t>Konvertiert</a:t>
            </a:r>
            <a:r>
              <a:rPr lang="en-GB" dirty="0"/>
              <a:t> den String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in </a:t>
            </a:r>
            <a:r>
              <a:rPr lang="en-GB" dirty="0" err="1"/>
              <a:t>Grossbuchstaben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>
                <a:latin typeface="Ubuntu Mono" panose="020B0509030602030204" pitchFamily="49" charset="0"/>
              </a:rPr>
              <a:t>str.length</a:t>
            </a:r>
            <a:r>
              <a:rPr lang="en-GB" dirty="0">
                <a:latin typeface="Ubuntu Mono" panose="020B0509030602030204" pitchFamily="49" charset="0"/>
              </a:rPr>
              <a:t>(): </a:t>
            </a:r>
            <a:r>
              <a:rPr lang="en-GB" dirty="0" err="1"/>
              <a:t>Gibt</a:t>
            </a:r>
            <a:r>
              <a:rPr lang="en-GB" dirty="0"/>
              <a:t> die </a:t>
            </a:r>
            <a:r>
              <a:rPr lang="en-GB" dirty="0" err="1"/>
              <a:t>Länge</a:t>
            </a:r>
            <a:r>
              <a:rPr lang="en-GB" dirty="0"/>
              <a:t> von </a:t>
            </a:r>
            <a:r>
              <a:rPr lang="en-GB" dirty="0" err="1"/>
              <a:t>dem</a:t>
            </a:r>
            <a:r>
              <a:rPr lang="en-GB" dirty="0"/>
              <a:t> String </a:t>
            </a:r>
            <a:r>
              <a:rPr lang="en-GB" dirty="0">
                <a:latin typeface="Ubuntu Mono" panose="020B0509030602030204" pitchFamily="49" charset="0"/>
              </a:rPr>
              <a:t>str </a:t>
            </a:r>
            <a:r>
              <a:rPr lang="en-GB" dirty="0" err="1"/>
              <a:t>zurück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0849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Methoden in String Klasse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Ubuntu Mono" panose="020B0509030602030204" pitchFamily="49" charset="0"/>
              </a:rPr>
              <a:t>str.replace</a:t>
            </a:r>
            <a:r>
              <a:rPr lang="en-GB" dirty="0">
                <a:latin typeface="Ubuntu Mono" panose="020B0509030602030204" pitchFamily="49" charset="0"/>
              </a:rPr>
              <a:t>(</a:t>
            </a:r>
            <a:r>
              <a:rPr lang="en-GB" dirty="0" err="1">
                <a:latin typeface="Ubuntu Mono" panose="020B0509030602030204" pitchFamily="49" charset="0"/>
              </a:rPr>
              <a:t>oldChar</a:t>
            </a:r>
            <a:r>
              <a:rPr lang="en-GB" dirty="0">
                <a:latin typeface="Ubuntu Mono" panose="020B0509030602030204" pitchFamily="49" charset="0"/>
              </a:rPr>
              <a:t>, </a:t>
            </a:r>
            <a:r>
              <a:rPr lang="en-GB" dirty="0" err="1">
                <a:latin typeface="Ubuntu Mono" panose="020B0509030602030204" pitchFamily="49" charset="0"/>
              </a:rPr>
              <a:t>newChar</a:t>
            </a:r>
            <a:r>
              <a:rPr lang="en-GB" dirty="0">
                <a:latin typeface="Ubuntu Mono" panose="020B0509030602030204" pitchFamily="49" charset="0"/>
              </a:rPr>
              <a:t>): </a:t>
            </a:r>
            <a:r>
              <a:rPr lang="en-GB" dirty="0" err="1"/>
              <a:t>Ersetzt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alle</a:t>
            </a:r>
            <a:r>
              <a:rPr lang="en-GB" dirty="0"/>
              <a:t> </a:t>
            </a:r>
            <a:r>
              <a:rPr lang="en-GB" dirty="0" err="1"/>
              <a:t>Vorkommen</a:t>
            </a:r>
            <a:r>
              <a:rPr lang="en-GB" dirty="0"/>
              <a:t> des </a:t>
            </a:r>
            <a:r>
              <a:rPr lang="en-GB" dirty="0" err="1"/>
              <a:t>Zeichens</a:t>
            </a:r>
            <a:r>
              <a:rPr lang="en-GB" dirty="0"/>
              <a:t> </a:t>
            </a:r>
            <a:r>
              <a:rPr lang="en-GB" dirty="0" err="1">
                <a:latin typeface="Ubuntu Mono" panose="020B0509030602030204" pitchFamily="49" charset="0"/>
              </a:rPr>
              <a:t>oldChar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String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Zeichen</a:t>
            </a:r>
            <a:r>
              <a:rPr lang="en-GB" dirty="0"/>
              <a:t> </a:t>
            </a:r>
            <a:r>
              <a:rPr lang="en-GB" dirty="0" err="1">
                <a:latin typeface="Ubuntu Mono" panose="020B0509030602030204" pitchFamily="49" charset="0"/>
              </a:rPr>
              <a:t>newChar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>
                <a:latin typeface="Ubuntu Mono" panose="020B0509030602030204" pitchFamily="49" charset="0"/>
              </a:rPr>
              <a:t>str.concat</a:t>
            </a:r>
            <a:r>
              <a:rPr lang="en-GB" dirty="0">
                <a:latin typeface="Ubuntu Mono" panose="020B0509030602030204" pitchFamily="49" charset="0"/>
              </a:rPr>
              <a:t>(str2): </a:t>
            </a:r>
            <a:r>
              <a:rPr lang="en-GB" dirty="0" err="1"/>
              <a:t>Äquivalent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 </a:t>
            </a:r>
            <a:r>
              <a:rPr lang="en-GB" dirty="0">
                <a:latin typeface="Ubuntu Mono" panose="020B0509030602030204" pitchFamily="49" charset="0"/>
              </a:rPr>
              <a:t>str + str2.</a:t>
            </a:r>
          </a:p>
          <a:p>
            <a:endParaRPr lang="en-GB" dirty="0">
              <a:latin typeface="Ubuntu Mono" panose="020B0509030602030204" pitchFamily="49" charset="0"/>
            </a:endParaRPr>
          </a:p>
          <a:p>
            <a:r>
              <a:rPr lang="en-GB" dirty="0" err="1">
                <a:latin typeface="Ubuntu Mono" panose="020B0509030602030204" pitchFamily="49" charset="0"/>
              </a:rPr>
              <a:t>str.contains</a:t>
            </a:r>
            <a:r>
              <a:rPr lang="en-GB" dirty="0">
                <a:latin typeface="Ubuntu Mono" panose="020B0509030602030204" pitchFamily="49" charset="0"/>
              </a:rPr>
              <a:t>(</a:t>
            </a:r>
            <a:r>
              <a:rPr lang="en-GB" dirty="0" err="1">
                <a:latin typeface="Ubuntu Mono" panose="020B0509030602030204" pitchFamily="49" charset="0"/>
              </a:rPr>
              <a:t>someChar</a:t>
            </a:r>
            <a:r>
              <a:rPr lang="en-GB" dirty="0">
                <a:latin typeface="Ubuntu Mono" panose="020B0509030602030204" pitchFamily="49" charset="0"/>
              </a:rPr>
              <a:t>):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, </a:t>
            </a:r>
            <a:r>
              <a:rPr lang="en-GB" dirty="0" err="1"/>
              <a:t>ob</a:t>
            </a:r>
            <a:r>
              <a:rPr lang="en-GB" dirty="0"/>
              <a:t>  </a:t>
            </a:r>
            <a:r>
              <a:rPr lang="en-GB" dirty="0" err="1">
                <a:latin typeface="Ubuntu Mono" panose="020B0509030602030204" pitchFamily="49" charset="0"/>
              </a:rPr>
              <a:t>someChar</a:t>
            </a:r>
            <a:r>
              <a:rPr lang="en-GB" dirty="0">
                <a:latin typeface="Ubuntu Mono" panose="020B0509030602030204" pitchFamily="49" charset="0"/>
              </a:rPr>
              <a:t> in str </a:t>
            </a:r>
            <a:r>
              <a:rPr lang="en-GB" dirty="0" err="1"/>
              <a:t>entalten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.</a:t>
            </a:r>
            <a:endParaRPr lang="en-GB" dirty="0">
              <a:latin typeface="Ubuntu Mono" panose="020B050903060203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96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Methoden in String Klasse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Ubuntu Mono" panose="020B0509030602030204" pitchFamily="49" charset="0"/>
              </a:rPr>
              <a:t>str.indexOf</a:t>
            </a:r>
            <a:r>
              <a:rPr lang="en-GB" dirty="0">
                <a:latin typeface="Ubuntu Mono" panose="020B0509030602030204" pitchFamily="49" charset="0"/>
              </a:rPr>
              <a:t>(</a:t>
            </a:r>
            <a:r>
              <a:rPr lang="en-GB" dirty="0" err="1">
                <a:latin typeface="Ubuntu Mono" panose="020B0509030602030204" pitchFamily="49" charset="0"/>
              </a:rPr>
              <a:t>someChar</a:t>
            </a:r>
            <a:r>
              <a:rPr lang="en-GB" dirty="0">
                <a:latin typeface="Ubuntu Mono" panose="020B0509030602030204" pitchFamily="49" charset="0"/>
              </a:rPr>
              <a:t>): </a:t>
            </a:r>
            <a:r>
              <a:rPr lang="en-GB" dirty="0" err="1"/>
              <a:t>Gibt</a:t>
            </a:r>
            <a:r>
              <a:rPr lang="en-GB" dirty="0"/>
              <a:t> den Index des </a:t>
            </a:r>
            <a:r>
              <a:rPr lang="en-GB" dirty="0" err="1">
                <a:solidFill>
                  <a:srgbClr val="FF0000"/>
                </a:solidFill>
              </a:rPr>
              <a:t>ersten</a:t>
            </a:r>
            <a:r>
              <a:rPr lang="en-GB" dirty="0"/>
              <a:t> </a:t>
            </a:r>
            <a:r>
              <a:rPr lang="en-GB" dirty="0" err="1"/>
              <a:t>Vorkommen</a:t>
            </a:r>
            <a:r>
              <a:rPr lang="en-GB" dirty="0"/>
              <a:t> des </a:t>
            </a:r>
            <a:r>
              <a:rPr lang="en-GB" dirty="0" err="1"/>
              <a:t>Zeichens</a:t>
            </a:r>
            <a:r>
              <a:rPr lang="en-GB" dirty="0"/>
              <a:t> </a:t>
            </a:r>
            <a:r>
              <a:rPr lang="en-GB" dirty="0" err="1">
                <a:latin typeface="Ubuntu Mono" panose="020B0509030602030204" pitchFamily="49" charset="0"/>
              </a:rPr>
              <a:t>someChar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String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>
                <a:latin typeface="Ubuntu Mono" panose="020B0509030602030204" pitchFamily="49" charset="0"/>
              </a:rPr>
              <a:t>str.lastIndexOf</a:t>
            </a:r>
            <a:r>
              <a:rPr lang="en-GB" dirty="0">
                <a:latin typeface="Ubuntu Mono" panose="020B0509030602030204" pitchFamily="49" charset="0"/>
              </a:rPr>
              <a:t>(</a:t>
            </a:r>
            <a:r>
              <a:rPr lang="en-GB" dirty="0" err="1">
                <a:latin typeface="Ubuntu Mono" panose="020B0509030602030204" pitchFamily="49" charset="0"/>
              </a:rPr>
              <a:t>someChar</a:t>
            </a:r>
            <a:r>
              <a:rPr lang="en-GB" dirty="0">
                <a:latin typeface="Ubuntu Mono" panose="020B0509030602030204" pitchFamily="49" charset="0"/>
              </a:rPr>
              <a:t>): </a:t>
            </a:r>
            <a:r>
              <a:rPr lang="en-GB" dirty="0" err="1"/>
              <a:t>Gibt</a:t>
            </a:r>
            <a:r>
              <a:rPr lang="en-GB" dirty="0"/>
              <a:t> den Index des </a:t>
            </a:r>
            <a:r>
              <a:rPr lang="en-GB" dirty="0" err="1">
                <a:solidFill>
                  <a:srgbClr val="FF0000"/>
                </a:solidFill>
              </a:rPr>
              <a:t>letzten</a:t>
            </a:r>
            <a:r>
              <a:rPr lang="en-GB" dirty="0"/>
              <a:t> </a:t>
            </a:r>
            <a:r>
              <a:rPr lang="en-GB" dirty="0" err="1"/>
              <a:t>Vorkommen</a:t>
            </a:r>
            <a:r>
              <a:rPr lang="en-GB" dirty="0"/>
              <a:t> des </a:t>
            </a:r>
            <a:r>
              <a:rPr lang="en-GB" dirty="0" err="1"/>
              <a:t>Zeichens</a:t>
            </a:r>
            <a:r>
              <a:rPr lang="en-GB" dirty="0"/>
              <a:t> </a:t>
            </a:r>
            <a:r>
              <a:rPr lang="en-GB" dirty="0" err="1">
                <a:latin typeface="Ubuntu Mono" panose="020B0509030602030204" pitchFamily="49" charset="0"/>
              </a:rPr>
              <a:t>someChar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String </a:t>
            </a:r>
            <a:r>
              <a:rPr lang="en-GB" dirty="0">
                <a:latin typeface="Ubuntu Mono" panose="020B0509030602030204" pitchFamily="49" charset="0"/>
              </a:rPr>
              <a:t>str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365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Wo findet man diese Informationen?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r>
              <a:rPr lang="en-GB" dirty="0"/>
              <a:t>In der Java Documentation 21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19B0A36-F9A3-DBE4-01A5-5160EBFD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28" y="987574"/>
            <a:ext cx="3394472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67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BDE88ED-C0F6-20F8-BCFA-6FEE18A42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7" y="1782531"/>
            <a:ext cx="4659818" cy="2812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49C251-838A-03FE-7576-A2EE26DE9358}"/>
              </a:ext>
            </a:extLst>
          </p:cNvPr>
          <p:cNvSpPr txBox="1"/>
          <p:nvPr/>
        </p:nvSpPr>
        <p:spPr>
          <a:xfrm>
            <a:off x="2262714" y="4685243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https://docs.oracle.com/en/java/javase/21/docs/api/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21223395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Wo findet man diese Informationen?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r>
              <a:rPr lang="en-GB" dirty="0"/>
              <a:t>In der Java Documentation 21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19B0A36-F9A3-DBE4-01A5-5160EBFD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28" y="987574"/>
            <a:ext cx="3394472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68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BDE88ED-C0F6-20F8-BCFA-6FEE18A42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7" y="1782531"/>
            <a:ext cx="4659818" cy="2812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0E37C0-B389-14D3-8236-3B4D24EB37CD}"/>
              </a:ext>
            </a:extLst>
          </p:cNvPr>
          <p:cNvSpPr/>
          <p:nvPr/>
        </p:nvSpPr>
        <p:spPr>
          <a:xfrm>
            <a:off x="3131840" y="1995686"/>
            <a:ext cx="20882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E6570-C6FD-000C-493C-A7FB3318C29D}"/>
              </a:ext>
            </a:extLst>
          </p:cNvPr>
          <p:cNvSpPr txBox="1"/>
          <p:nvPr/>
        </p:nvSpPr>
        <p:spPr>
          <a:xfrm>
            <a:off x="2262714" y="4685243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https://docs.oracle.com/en/java/javase/21/docs/api/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3844594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Wo findet man diese Informationen?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r>
              <a:rPr lang="en-GB" dirty="0"/>
              <a:t>In der Java Documentation 21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19B0A36-F9A3-DBE4-01A5-5160EBFD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28" y="987574"/>
            <a:ext cx="3394472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69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28F6BED-541F-FAF1-7EDD-2C006166E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0" y="1779662"/>
            <a:ext cx="4592780" cy="2372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72B8E-AE2C-FECB-A065-EA1464E50C7B}"/>
              </a:ext>
            </a:extLst>
          </p:cNvPr>
          <p:cNvSpPr txBox="1"/>
          <p:nvPr/>
        </p:nvSpPr>
        <p:spPr>
          <a:xfrm>
            <a:off x="2262714" y="4685243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https://docs.oracle.com/en/java/javase/21/docs/api/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275160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Types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0294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Wo findet man diese Informationen?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r>
              <a:rPr lang="en-GB" dirty="0"/>
              <a:t>In der Java Documentation 21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19B0A36-F9A3-DBE4-01A5-5160EBFD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46635"/>
            <a:ext cx="3394472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70</a:t>
            </a:fld>
            <a:endParaRPr lang="en-US"/>
          </a:p>
        </p:txBody>
      </p:sp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7F02C8FE-006E-9022-0090-6CF0E8961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03422"/>
            <a:ext cx="4344346" cy="4000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95ABBA-6644-1D68-3203-F1A3483DCA93}"/>
              </a:ext>
            </a:extLst>
          </p:cNvPr>
          <p:cNvSpPr/>
          <p:nvPr/>
        </p:nvSpPr>
        <p:spPr>
          <a:xfrm>
            <a:off x="4799956" y="1660672"/>
            <a:ext cx="4092523" cy="335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03684-FE0A-2927-DCEE-FF5149796124}"/>
              </a:ext>
            </a:extLst>
          </p:cNvPr>
          <p:cNvSpPr txBox="1"/>
          <p:nvPr/>
        </p:nvSpPr>
        <p:spPr>
          <a:xfrm>
            <a:off x="5424128" y="2434378"/>
            <a:ext cx="28441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Methodennamen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anklicken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CH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119396-19C7-CCA7-2B76-E69CC3707B5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796136" y="1851670"/>
            <a:ext cx="1050081" cy="582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E058F6-C2EE-BEC9-DCCD-39B7BD67716B}"/>
              </a:ext>
            </a:extLst>
          </p:cNvPr>
          <p:cNvSpPr txBox="1"/>
          <p:nvPr/>
        </p:nvSpPr>
        <p:spPr>
          <a:xfrm>
            <a:off x="2262714" y="4685243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https://docs.oracle.com/en/java/javase/21/docs/api/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11385370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Wo findet man diese Informationen?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r>
              <a:rPr lang="en-GB" dirty="0"/>
              <a:t>In der Java Documentation 21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19B0A36-F9A3-DBE4-01A5-5160EBFD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31590"/>
            <a:ext cx="3394472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71</a:t>
            </a:fld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EA3119B-CBFC-63CE-E7A4-32CC83917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7349"/>
            <a:ext cx="5652120" cy="3104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B60FAD-F68F-7BB2-8D76-25993165335D}"/>
              </a:ext>
            </a:extLst>
          </p:cNvPr>
          <p:cNvSpPr txBox="1"/>
          <p:nvPr/>
        </p:nvSpPr>
        <p:spPr>
          <a:xfrm>
            <a:off x="2262714" y="4685243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https://docs.oracle.com/en/java/javase/21/docs/api/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21755544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Escaping</a:t>
            </a:r>
            <a:r>
              <a:rPr lang="de-CH" dirty="0"/>
              <a:t> in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4A26D-82F4-FAA0-D60B-0E30B9CB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en-GB" dirty="0"/>
              <a:t>t</a:t>
            </a:r>
            <a:r>
              <a:rPr lang="en-DE" dirty="0"/>
              <a:t>rings in Java sind gekennzeichnet durch “” (reservierte Symbole)</a:t>
            </a:r>
          </a:p>
          <a:p>
            <a:r>
              <a:rPr lang="en-DE" dirty="0"/>
              <a:t>Was machen wir, wenn wir ein reserviertes Symbol im String verwenden wollen?</a:t>
            </a:r>
          </a:p>
          <a:p>
            <a:r>
              <a:rPr lang="en-DE" dirty="0"/>
              <a:t>Wir können es mit \ (</a:t>
            </a:r>
            <a:r>
              <a:rPr lang="en-GB" dirty="0" err="1"/>
              <a:t>ebenfalls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DE" dirty="0"/>
              <a:t>reserviertes Symbol) “escapen”</a:t>
            </a:r>
          </a:p>
        </p:txBody>
      </p:sp>
    </p:spTree>
    <p:extLst>
      <p:ext uri="{BB962C8B-B14F-4D97-AF65-F5344CB8AC3E}">
        <p14:creationId xmlns:p14="http://schemas.microsoft.com/office/powerpoint/2010/main" val="15671595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53CC8-86C0-DD44-D79D-76F215BED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6D5F-A624-2E53-821F-7DD0BC06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A1B2CC-A6CD-B56B-19BE-9ECFD6A2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/>
              <a:t>"\"\\\\\"\""</a:t>
            </a:r>
          </a:p>
        </p:txBody>
      </p:sp>
    </p:spTree>
    <p:extLst>
      <p:ext uri="{BB962C8B-B14F-4D97-AF65-F5344CB8AC3E}">
        <p14:creationId xmlns:p14="http://schemas.microsoft.com/office/powerpoint/2010/main" val="23502787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3C912-408D-FEA1-8228-69708B52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9107-AC9D-4CF9-4AE5-857D3400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1A52C6-E220-BF92-CF37-4DE9A28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>
                <a:solidFill>
                  <a:srgbClr val="7030A0"/>
                </a:solidFill>
              </a:rPr>
              <a:t>"</a:t>
            </a:r>
            <a:r>
              <a:rPr lang="en-DE" dirty="0"/>
              <a:t>\"\\\\\"\"</a:t>
            </a:r>
            <a:r>
              <a:rPr lang="en-DE" dirty="0">
                <a:solidFill>
                  <a:srgbClr val="7030A0"/>
                </a:solidFill>
              </a:rPr>
              <a:t>"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DE5D42B-2BA2-67BA-BFE4-84F34BA4D893}"/>
              </a:ext>
            </a:extLst>
          </p:cNvPr>
          <p:cNvSpPr txBox="1">
            <a:spLocks/>
          </p:cNvSpPr>
          <p:nvPr/>
        </p:nvSpPr>
        <p:spPr>
          <a:xfrm>
            <a:off x="107504" y="40469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Aussengrenzen</a:t>
            </a:r>
            <a:r>
              <a:rPr lang="de-D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Strings</a:t>
            </a:r>
          </a:p>
          <a:p>
            <a:r>
              <a:rPr lang="de-CH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Escape-Charakter</a:t>
            </a:r>
          </a:p>
          <a:p>
            <a:r>
              <a:rPr lang="de-CH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Resultat sichtbar</a:t>
            </a:r>
          </a:p>
        </p:txBody>
      </p:sp>
    </p:spTree>
    <p:extLst>
      <p:ext uri="{BB962C8B-B14F-4D97-AF65-F5344CB8AC3E}">
        <p14:creationId xmlns:p14="http://schemas.microsoft.com/office/powerpoint/2010/main" val="3742061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59F98-FA87-B7FA-4F92-38AED042D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E0158-26C7-0699-006F-84148FE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F7D556-7E38-D1C3-69B2-10FA0568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>
                <a:solidFill>
                  <a:srgbClr val="7030A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"</a:t>
            </a:r>
            <a:r>
              <a:rPr lang="en-DE" dirty="0"/>
              <a:t>\\\\\"\"</a:t>
            </a:r>
            <a:r>
              <a:rPr lang="en-DE" dirty="0">
                <a:solidFill>
                  <a:srgbClr val="7030A0"/>
                </a:solidFill>
              </a:rPr>
              <a:t>"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6BF26BE-1430-1012-43D4-A22A68E9A4D6}"/>
              </a:ext>
            </a:extLst>
          </p:cNvPr>
          <p:cNvSpPr txBox="1">
            <a:spLocks/>
          </p:cNvSpPr>
          <p:nvPr/>
        </p:nvSpPr>
        <p:spPr>
          <a:xfrm>
            <a:off x="107504" y="40469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Aussengrenzen</a:t>
            </a:r>
            <a:r>
              <a:rPr lang="de-D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Strings</a:t>
            </a:r>
          </a:p>
          <a:p>
            <a:r>
              <a:rPr lang="de-CH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Escape-Charakter</a:t>
            </a:r>
          </a:p>
          <a:p>
            <a:r>
              <a:rPr lang="de-CH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Resultat sichtbar</a:t>
            </a:r>
          </a:p>
        </p:txBody>
      </p:sp>
    </p:spTree>
    <p:extLst>
      <p:ext uri="{BB962C8B-B14F-4D97-AF65-F5344CB8AC3E}">
        <p14:creationId xmlns:p14="http://schemas.microsoft.com/office/powerpoint/2010/main" val="2025350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8AB61-99EF-91E6-0F25-657F851FF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FF067-E256-3A9D-F160-AAAFB222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A04D22-9BB1-3B87-FC36-862CC479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>
                <a:solidFill>
                  <a:srgbClr val="7030A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\</a:t>
            </a:r>
            <a:r>
              <a:rPr lang="en-DE" dirty="0"/>
              <a:t>\\\"\"</a:t>
            </a:r>
            <a:r>
              <a:rPr lang="en-DE" dirty="0">
                <a:solidFill>
                  <a:srgbClr val="7030A0"/>
                </a:solidFill>
              </a:rPr>
              <a:t>"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1AC4C42-3AA0-901B-9A74-5290CD95F375}"/>
              </a:ext>
            </a:extLst>
          </p:cNvPr>
          <p:cNvSpPr txBox="1">
            <a:spLocks/>
          </p:cNvSpPr>
          <p:nvPr/>
        </p:nvSpPr>
        <p:spPr>
          <a:xfrm>
            <a:off x="107504" y="40469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Aussengrenzen</a:t>
            </a:r>
            <a:r>
              <a:rPr lang="de-D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Strings</a:t>
            </a:r>
          </a:p>
          <a:p>
            <a:r>
              <a:rPr lang="de-CH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Escape-Charakter</a:t>
            </a:r>
          </a:p>
          <a:p>
            <a:r>
              <a:rPr lang="de-CH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Resultat sichtbar</a:t>
            </a:r>
          </a:p>
        </p:txBody>
      </p:sp>
    </p:spTree>
    <p:extLst>
      <p:ext uri="{BB962C8B-B14F-4D97-AF65-F5344CB8AC3E}">
        <p14:creationId xmlns:p14="http://schemas.microsoft.com/office/powerpoint/2010/main" val="17229096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BB423-B27F-51EA-F87C-217D1B9A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03232-707D-7062-C9A9-80EECB1B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FBA4FC-5C12-52DB-4DE0-612BA9E6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>
                <a:solidFill>
                  <a:srgbClr val="7030A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\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\</a:t>
            </a:r>
            <a:r>
              <a:rPr lang="en-DE" dirty="0"/>
              <a:t>\"\"</a:t>
            </a:r>
            <a:r>
              <a:rPr lang="en-DE" dirty="0">
                <a:solidFill>
                  <a:srgbClr val="7030A0"/>
                </a:solidFill>
              </a:rPr>
              <a:t>"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8A7EF98-3471-26A5-F527-5BBB397C160C}"/>
              </a:ext>
            </a:extLst>
          </p:cNvPr>
          <p:cNvSpPr txBox="1">
            <a:spLocks/>
          </p:cNvSpPr>
          <p:nvPr/>
        </p:nvSpPr>
        <p:spPr>
          <a:xfrm>
            <a:off x="107504" y="40469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Aussengrenzen</a:t>
            </a:r>
            <a:r>
              <a:rPr lang="de-D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Strings</a:t>
            </a:r>
          </a:p>
          <a:p>
            <a:r>
              <a:rPr lang="de-CH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Escape-Charakter</a:t>
            </a:r>
          </a:p>
          <a:p>
            <a:r>
              <a:rPr lang="de-CH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Resultat sichtbar</a:t>
            </a:r>
          </a:p>
        </p:txBody>
      </p:sp>
    </p:spTree>
    <p:extLst>
      <p:ext uri="{BB962C8B-B14F-4D97-AF65-F5344CB8AC3E}">
        <p14:creationId xmlns:p14="http://schemas.microsoft.com/office/powerpoint/2010/main" val="19994649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956CB-C7BE-C074-6F39-9E4B7F4D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E5E0-0EEE-AB45-3966-9DC36DC9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5C5E77-73A4-FF6F-8FAE-4F0CFE6A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>
                <a:solidFill>
                  <a:srgbClr val="7030A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\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\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"</a:t>
            </a:r>
            <a:r>
              <a:rPr lang="en-DE" dirty="0">
                <a:solidFill>
                  <a:srgbClr val="FF0000"/>
                </a:solidFill>
              </a:rPr>
              <a:t>\</a:t>
            </a:r>
            <a:r>
              <a:rPr lang="en-DE" dirty="0">
                <a:solidFill>
                  <a:srgbClr val="00B050"/>
                </a:solidFill>
              </a:rPr>
              <a:t>"</a:t>
            </a:r>
            <a:r>
              <a:rPr lang="en-DE" dirty="0">
                <a:solidFill>
                  <a:srgbClr val="7030A0"/>
                </a:solidFill>
              </a:rPr>
              <a:t>"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C084C3C-6EC0-232F-AB6B-CE72FB1A0E31}"/>
              </a:ext>
            </a:extLst>
          </p:cNvPr>
          <p:cNvSpPr txBox="1">
            <a:spLocks/>
          </p:cNvSpPr>
          <p:nvPr/>
        </p:nvSpPr>
        <p:spPr>
          <a:xfrm>
            <a:off x="107504" y="40469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Aussengrenzen</a:t>
            </a:r>
            <a:r>
              <a:rPr lang="de-D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Strings</a:t>
            </a:r>
          </a:p>
          <a:p>
            <a:r>
              <a:rPr lang="de-CH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Escape-Charakter</a:t>
            </a:r>
          </a:p>
          <a:p>
            <a:r>
              <a:rPr lang="de-CH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Resultat sichtbar</a:t>
            </a:r>
          </a:p>
        </p:txBody>
      </p:sp>
    </p:spTree>
    <p:extLst>
      <p:ext uri="{BB962C8B-B14F-4D97-AF65-F5344CB8AC3E}">
        <p14:creationId xmlns:p14="http://schemas.microsoft.com/office/powerpoint/2010/main" val="27137162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9347-EF99-ADFB-1C6F-39339B758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EF83A-D3DD-5268-BC72-9A37D10F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8702E8-EA09-5EE9-3FC4-8CFEB453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pPr algn="ctr"/>
            <a:r>
              <a:rPr lang="en-DE" dirty="0">
                <a:solidFill>
                  <a:srgbClr val="00B050"/>
                </a:solidFill>
              </a:rPr>
              <a:t>"\\""</a:t>
            </a:r>
            <a:endParaRPr lang="en-DE" dirty="0">
              <a:solidFill>
                <a:srgbClr val="7030A0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BBEA98E-3E9E-59A8-DF45-4E3A1020EF70}"/>
              </a:ext>
            </a:extLst>
          </p:cNvPr>
          <p:cNvSpPr txBox="1">
            <a:spLocks/>
          </p:cNvSpPr>
          <p:nvPr/>
        </p:nvSpPr>
        <p:spPr>
          <a:xfrm>
            <a:off x="107504" y="40469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Aussengrenzen</a:t>
            </a:r>
            <a:r>
              <a:rPr lang="de-D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Strings</a:t>
            </a:r>
          </a:p>
          <a:p>
            <a:r>
              <a:rPr lang="de-CH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Escape-Charakter</a:t>
            </a:r>
          </a:p>
          <a:p>
            <a:r>
              <a:rPr lang="de-CH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Resultat sichtbar</a:t>
            </a:r>
          </a:p>
        </p:txBody>
      </p:sp>
    </p:spTree>
    <p:extLst>
      <p:ext uri="{BB962C8B-B14F-4D97-AF65-F5344CB8AC3E}">
        <p14:creationId xmlns:p14="http://schemas.microsoft.com/office/powerpoint/2010/main" val="14085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003232" cy="37478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1714500" algn="l"/>
                <a:tab pos="3086100" algn="l"/>
                <a:tab pos="4375547" algn="l"/>
              </a:tabLst>
            </a:pPr>
            <a:r>
              <a:rPr lang="de-CH" altLang="en-US" dirty="0"/>
              <a:t>Acht </a:t>
            </a:r>
            <a:r>
              <a:rPr lang="de-CH" altLang="en-US" b="1" dirty="0">
                <a:solidFill>
                  <a:srgbClr val="7030A0"/>
                </a:solidFill>
              </a:rPr>
              <a:t>primitive Typen</a:t>
            </a:r>
            <a:r>
              <a:rPr lang="de-CH" altLang="en-US" dirty="0"/>
              <a:t> («</a:t>
            </a:r>
            <a:r>
              <a:rPr lang="de-CH" altLang="en-US" b="1" dirty="0">
                <a:solidFill>
                  <a:srgbClr val="7030A0"/>
                </a:solidFill>
              </a:rPr>
              <a:t>primitive</a:t>
            </a:r>
            <a:r>
              <a:rPr lang="de-CH" altLang="en-US" dirty="0"/>
              <a:t> </a:t>
            </a:r>
            <a:r>
              <a:rPr lang="de-CH" altLang="en-US" b="1" dirty="0" err="1">
                <a:solidFill>
                  <a:srgbClr val="7030A0"/>
                </a:solidFill>
              </a:rPr>
              <a:t>types</a:t>
            </a:r>
            <a:r>
              <a:rPr lang="de-CH" altLang="en-US" dirty="0"/>
              <a:t>»): für Zahlen, Buchstaben und Wahrheitswerte. Beispiele:</a:t>
            </a:r>
          </a:p>
          <a:p>
            <a:pPr marL="557213" lvl="1" indent="-214313">
              <a:lnSpc>
                <a:spcPct val="120000"/>
              </a:lnSpc>
              <a:buNone/>
              <a:tabLst>
                <a:tab pos="1714500" algn="l"/>
                <a:tab pos="3086100" algn="l"/>
                <a:tab pos="4375547" algn="l"/>
              </a:tabLst>
            </a:pPr>
            <a:r>
              <a:rPr lang="de-CH" altLang="en-US" sz="1500" b="1" dirty="0"/>
              <a:t>	</a:t>
            </a:r>
            <a:r>
              <a:rPr lang="de-CH" altLang="en-US" b="1" u="sng" dirty="0"/>
              <a:t>Name	Beschreibung              Beispiele</a:t>
            </a:r>
          </a:p>
          <a:p>
            <a:pPr marL="557213" lvl="1" indent="-214313">
              <a:buClr>
                <a:schemeClr val="bg1"/>
              </a:buClr>
              <a:tabLst>
                <a:tab pos="1714500" algn="l"/>
                <a:tab pos="3086100" algn="l"/>
                <a:tab pos="4000500" algn="l"/>
              </a:tabLst>
            </a:pPr>
            <a:r>
              <a:rPr lang="de-CH" altLang="en-US" sz="1800" dirty="0" err="1">
                <a:solidFill>
                  <a:srgbClr val="5A5434"/>
                </a:solidFill>
                <a:latin typeface="Ubuntu Mono" panose="020B0509030602030204" pitchFamily="49" charset="0"/>
              </a:rPr>
              <a:t>int</a:t>
            </a:r>
            <a:r>
              <a:rPr lang="de-CH" altLang="en-US" sz="1800" dirty="0"/>
              <a:t>	ganze Zahlen                 	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-2147483648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-3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0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42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2147483647</a:t>
            </a:r>
          </a:p>
          <a:p>
            <a:pPr marL="557213" lvl="1" indent="-214313">
              <a:buClr>
                <a:schemeClr val="bg1"/>
              </a:buClr>
              <a:tabLst>
                <a:tab pos="1714500" algn="l"/>
                <a:tab pos="3086100" algn="l"/>
                <a:tab pos="4000500" algn="l"/>
              </a:tabLst>
            </a:pPr>
            <a:r>
              <a:rPr lang="de-CH" altLang="en-US" sz="1800" dirty="0" err="1">
                <a:solidFill>
                  <a:srgbClr val="5A5434"/>
                </a:solidFill>
                <a:latin typeface="Ubuntu Mono" panose="020B0509030602030204" pitchFamily="49" charset="0"/>
              </a:rPr>
              <a:t>long</a:t>
            </a:r>
            <a:r>
              <a:rPr lang="de-CH" altLang="en-US" sz="1800" dirty="0">
                <a:latin typeface="Courier New" charset="0"/>
              </a:rPr>
              <a:t>	</a:t>
            </a:r>
            <a:r>
              <a:rPr lang="de-CH" altLang="en-US" sz="1800" dirty="0"/>
              <a:t>grosse ganze Zahlen     	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42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-3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0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</a:t>
            </a:r>
            <a:r>
              <a:rPr lang="de-CH" sz="1800" dirty="0">
                <a:solidFill>
                  <a:srgbClr val="5A5434"/>
                </a:solidFill>
                <a:latin typeface="Ubuntu Mono" panose="020B0509030602030204" pitchFamily="49" charset="0"/>
              </a:rPr>
              <a:t>9223372036854775807</a:t>
            </a:r>
            <a:endParaRPr lang="de-CH" altLang="en-US" sz="1800" dirty="0">
              <a:solidFill>
                <a:srgbClr val="5A5434"/>
              </a:solidFill>
              <a:latin typeface="Ubuntu Mono" panose="020B0509030602030204" pitchFamily="49" charset="0"/>
            </a:endParaRPr>
          </a:p>
          <a:p>
            <a:pPr marL="557213" lvl="1" indent="-214313">
              <a:buClr>
                <a:schemeClr val="bg1"/>
              </a:buClr>
              <a:tabLst>
                <a:tab pos="1714500" algn="l"/>
                <a:tab pos="3086100" algn="l"/>
                <a:tab pos="4000500" algn="l"/>
              </a:tabLst>
            </a:pP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double</a:t>
            </a:r>
            <a:r>
              <a:rPr lang="de-CH" altLang="en-US" sz="1800" dirty="0"/>
              <a:t>	reelle Zahlen	               	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3.1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-0.25</a:t>
            </a:r>
            <a:r>
              <a:rPr lang="de-CH" altLang="en-US" sz="1800" dirty="0"/>
              <a:t>,</a:t>
            </a:r>
            <a:r>
              <a:rPr lang="de-CH" altLang="en-US" sz="1800" dirty="0">
                <a:solidFill>
                  <a:srgbClr val="5A5434"/>
                </a:solidFill>
                <a:latin typeface="Ubuntu Mono" panose="020B0509030602030204" pitchFamily="49" charset="0"/>
              </a:rPr>
              <a:t> 9.4e3</a:t>
            </a:r>
          </a:p>
          <a:p>
            <a:pPr marL="557213" lvl="1" indent="-214313">
              <a:buClr>
                <a:schemeClr val="bg1"/>
              </a:buClr>
              <a:tabLst>
                <a:tab pos="1714500" algn="l"/>
                <a:tab pos="3086100" algn="l"/>
                <a:tab pos="4000500" algn="l"/>
              </a:tabLst>
            </a:pPr>
            <a:r>
              <a:rPr lang="de-CH" altLang="en-US" sz="1800" dirty="0" err="1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char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</a:rPr>
              <a:t>	(einzelne) Buchstaben  	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'a'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 'X'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 '?'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 '\n'</a:t>
            </a:r>
          </a:p>
          <a:p>
            <a:pPr marL="557213" lvl="1" indent="-214313">
              <a:buClr>
                <a:schemeClr val="bg1"/>
              </a:buClr>
              <a:tabLst>
                <a:tab pos="1714500" algn="l"/>
                <a:tab pos="3086100" algn="l"/>
                <a:tab pos="4000500" algn="l"/>
              </a:tabLst>
            </a:pPr>
            <a:r>
              <a:rPr lang="de-CH" altLang="en-US" sz="1800" dirty="0" err="1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boolean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</a:rPr>
              <a:t>	Wahrheitswerte             	</a:t>
            </a:r>
            <a:r>
              <a:rPr lang="de-CH" altLang="en-US" sz="1800" dirty="0" err="1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true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de-CH" altLang="en-US" sz="1800" dirty="0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 </a:t>
            </a:r>
            <a:r>
              <a:rPr lang="de-CH" altLang="en-US" sz="1800" dirty="0" err="1">
                <a:solidFill>
                  <a:schemeClr val="bg1">
                    <a:lumMod val="65000"/>
                  </a:schemeClr>
                </a:solidFill>
                <a:latin typeface="Ubuntu Mono" panose="020B0509030602030204" pitchFamily="49" charset="0"/>
              </a:rPr>
              <a:t>false</a:t>
            </a:r>
            <a:endParaRPr lang="de-CH" altLang="en-US" sz="1800" dirty="0">
              <a:solidFill>
                <a:schemeClr val="bg1">
                  <a:lumMod val="65000"/>
                </a:schemeClr>
              </a:solidFill>
              <a:latin typeface="Ubuntu Mono" panose="020B0509030602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F010F-D388-F243-BFBD-3E75CE82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E6C0F7-07AB-BD04-52DF-2916E0F5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 err="1"/>
              <a:t>Typen</a:t>
            </a:r>
            <a:r>
              <a:rPr lang="en-US" dirty="0"/>
              <a:t> in Java</a:t>
            </a:r>
            <a:endParaRPr lang="en-CH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4DDD52B-155B-706F-1391-6E3786B60046}"/>
              </a:ext>
            </a:extLst>
          </p:cNvPr>
          <p:cNvSpPr txBox="1">
            <a:spLocks/>
          </p:cNvSpPr>
          <p:nvPr/>
        </p:nvSpPr>
        <p:spPr>
          <a:xfrm>
            <a:off x="457890" y="4767263"/>
            <a:ext cx="79305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Wer</a:t>
            </a:r>
            <a:r>
              <a:rPr lang="en-US" dirty="0"/>
              <a:t> es </a:t>
            </a:r>
            <a:r>
              <a:rPr lang="en-US" dirty="0" err="1"/>
              <a:t>genau</a:t>
            </a:r>
            <a:r>
              <a:rPr lang="en-US" dirty="0"/>
              <a:t> </a:t>
            </a:r>
            <a:r>
              <a:rPr lang="en-US" dirty="0" err="1"/>
              <a:t>wissen</a:t>
            </a:r>
            <a:r>
              <a:rPr lang="en-US" dirty="0"/>
              <a:t> </a:t>
            </a:r>
            <a:r>
              <a:rPr lang="en-US" dirty="0" err="1"/>
              <a:t>möchte</a:t>
            </a:r>
            <a:r>
              <a:rPr lang="en-US" dirty="0"/>
              <a:t>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 Language Specs §4.2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7537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92017D31-E39B-EBEA-EA22-929A0EF6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295426"/>
            <a:ext cx="8820471" cy="4552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1043608" y="4083918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>
                <a:latin typeface="Ubuntu Mono" panose="020B0509030602030204" pitchFamily="49" charset="0"/>
              </a:rPr>
              <a:t>13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737444" y="3651870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 err="1">
                <a:latin typeface="Ubuntu Mono" panose="020B0509030602030204" pitchFamily="49" charset="0"/>
              </a:rPr>
              <a:t>FUEHRg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77958EAD-3064-532F-4C52-78BD19806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91"/>
            <a:ext cx="9144000" cy="36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755576" y="3795886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 err="1">
                <a:latin typeface="Ubuntu Mono" panose="020B0509030602030204" pitchFamily="49" charset="0"/>
              </a:rPr>
              <a:t>ammie</a:t>
            </a:r>
            <a:r>
              <a:rPr lang="en-GB" sz="2800" b="1" dirty="0">
                <a:latin typeface="Ubuntu Mono" panose="020B0509030602030204" pitchFamily="49" charset="0"/>
              </a:rPr>
              <a:t>*</a:t>
            </a:r>
            <a:r>
              <a:rPr lang="en-GB" sz="2800" b="1" dirty="0" err="1">
                <a:latin typeface="Ubuntu Mono" panose="020B0509030602030204" pitchFamily="49" charset="0"/>
              </a:rPr>
              <a:t>uP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2A156A60-726F-AA89-3F1E-0C35053D7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0"/>
            <a:ext cx="9144000" cy="39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755576" y="3795886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>
                <a:latin typeface="Ubuntu Mono" panose="020B0509030602030204" pitchFamily="49" charset="0"/>
              </a:rPr>
              <a:t>Ja2024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  <p:pic>
        <p:nvPicPr>
          <p:cNvPr id="6" name="Picture 5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E111348D-4742-1777-DC23-D954E1D20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13"/>
            <a:ext cx="9144000" cy="4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755576" y="3795886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>
                <a:latin typeface="Ubuntu Mono" panose="020B0509030602030204" pitchFamily="49" charset="0"/>
              </a:rPr>
              <a:t>-1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57A57CD-A4AD-67C4-45D3-28C6F5191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97"/>
            <a:ext cx="9144000" cy="40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755576" y="3795886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 err="1">
                <a:latin typeface="Ubuntu Mono" panose="020B0509030602030204" pitchFamily="49" charset="0"/>
              </a:rPr>
              <a:t>nXuehru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1294007-C7C2-169C-EA32-7256FE7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868"/>
            <a:ext cx="9144000" cy="35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5FA2BA-3E21-0D7C-E4C5-494F6F90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681-D6DC-0AAB-F296-954DC4CA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String Beispiele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873-8027-709D-9381-12B8EC9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CF53-64BA-ABDB-45AF-36ACFC6D95FD}"/>
              </a:ext>
            </a:extLst>
          </p:cNvPr>
          <p:cNvSpPr txBox="1"/>
          <p:nvPr/>
        </p:nvSpPr>
        <p:spPr>
          <a:xfrm>
            <a:off x="539552" y="3579862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Output: </a:t>
            </a:r>
            <a:r>
              <a:rPr lang="en-GB" sz="2800" b="1" dirty="0" err="1">
                <a:latin typeface="Ubuntu Mono" panose="020B0509030602030204" pitchFamily="49" charset="0"/>
              </a:rPr>
              <a:t>Pogrg</a:t>
            </a:r>
            <a:endParaRPr lang="en-CH" sz="2800" b="1" dirty="0">
              <a:latin typeface="Ubuntu Mono" panose="020B0509030602030204" pitchFamily="49" charset="0"/>
            </a:endParaRPr>
          </a:p>
        </p:txBody>
      </p:sp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8F7B267-4C2B-B9D9-D519-7D02BD3C9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77" y="951570"/>
            <a:ext cx="937355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Nachbesprechung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984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8E066C3B-A655-CC9A-8D22-0B640B9B9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754356C7-0279-2ED1-D7E5-7671368C3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8" y="1145650"/>
            <a:ext cx="4000954" cy="1873137"/>
          </a:xfrm>
          <a:prstGeom prst="rect">
            <a:avLst/>
          </a:prstGeom>
        </p:spPr>
      </p:pic>
      <p:sp>
        <p:nvSpPr>
          <p:cNvPr id="174" name="Google Shape;174;p30">
            <a:extLst>
              <a:ext uri="{FF2B5EF4-FFF2-40B4-BE49-F238E27FC236}">
                <a16:creationId xmlns:a16="http://schemas.microsoft.com/office/drawing/2014/main" id="{FA3411CB-776B-BB24-8C08-A1DF636A6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1: Fehlerbehebung</a:t>
            </a:r>
            <a:endParaRPr/>
          </a:p>
        </p:txBody>
      </p:sp>
      <p:cxnSp>
        <p:nvCxnSpPr>
          <p:cNvPr id="176" name="Google Shape;176;p30">
            <a:extLst>
              <a:ext uri="{FF2B5EF4-FFF2-40B4-BE49-F238E27FC236}">
                <a16:creationId xmlns:a16="http://schemas.microsoft.com/office/drawing/2014/main" id="{942CB0E1-2E66-A2E7-459E-40345A5A55F3}"/>
              </a:ext>
            </a:extLst>
          </p:cNvPr>
          <p:cNvCxnSpPr/>
          <p:nvPr/>
        </p:nvCxnSpPr>
        <p:spPr>
          <a:xfrm flipH="1">
            <a:off x="2540595" y="1503019"/>
            <a:ext cx="131100" cy="2136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7" name="Google Shape;177;p30">
            <a:extLst>
              <a:ext uri="{FF2B5EF4-FFF2-40B4-BE49-F238E27FC236}">
                <a16:creationId xmlns:a16="http://schemas.microsoft.com/office/drawing/2014/main" id="{E071D7F9-45B9-CA6F-B535-9FE3185F4B11}"/>
              </a:ext>
            </a:extLst>
          </p:cNvPr>
          <p:cNvCxnSpPr/>
          <p:nvPr/>
        </p:nvCxnSpPr>
        <p:spPr>
          <a:xfrm flipH="1">
            <a:off x="1835696" y="1719894"/>
            <a:ext cx="96000" cy="1800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8" name="Google Shape;178;p30">
            <a:extLst>
              <a:ext uri="{FF2B5EF4-FFF2-40B4-BE49-F238E27FC236}">
                <a16:creationId xmlns:a16="http://schemas.microsoft.com/office/drawing/2014/main" id="{2B0E7608-DB9B-994E-7EB9-5F04F0FE0836}"/>
              </a:ext>
            </a:extLst>
          </p:cNvPr>
          <p:cNvCxnSpPr/>
          <p:nvPr/>
        </p:nvCxnSpPr>
        <p:spPr>
          <a:xfrm>
            <a:off x="417609" y="1344797"/>
            <a:ext cx="213900" cy="621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9" name="Google Shape;179;p30">
            <a:extLst>
              <a:ext uri="{FF2B5EF4-FFF2-40B4-BE49-F238E27FC236}">
                <a16:creationId xmlns:a16="http://schemas.microsoft.com/office/drawing/2014/main" id="{772CFDDA-3E96-09F3-8913-3095A97ADC65}"/>
              </a:ext>
            </a:extLst>
          </p:cNvPr>
          <p:cNvCxnSpPr/>
          <p:nvPr/>
        </p:nvCxnSpPr>
        <p:spPr>
          <a:xfrm rot="10800000">
            <a:off x="1331640" y="2537257"/>
            <a:ext cx="82800" cy="2067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" name="Google Shape;180;p30">
            <a:extLst>
              <a:ext uri="{FF2B5EF4-FFF2-40B4-BE49-F238E27FC236}">
                <a16:creationId xmlns:a16="http://schemas.microsoft.com/office/drawing/2014/main" id="{FB1217D5-550D-9ABE-42B0-6BE03DE3F964}"/>
              </a:ext>
            </a:extLst>
          </p:cNvPr>
          <p:cNvCxnSpPr/>
          <p:nvPr/>
        </p:nvCxnSpPr>
        <p:spPr>
          <a:xfrm rot="10800000">
            <a:off x="963657" y="2869565"/>
            <a:ext cx="200100" cy="13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1" name="Google Shape;181;p30">
            <a:extLst>
              <a:ext uri="{FF2B5EF4-FFF2-40B4-BE49-F238E27FC236}">
                <a16:creationId xmlns:a16="http://schemas.microsoft.com/office/drawing/2014/main" id="{BC180AAA-3305-1575-3009-EFF10BA27260}"/>
              </a:ext>
            </a:extLst>
          </p:cNvPr>
          <p:cNvCxnSpPr/>
          <p:nvPr/>
        </p:nvCxnSpPr>
        <p:spPr>
          <a:xfrm rot="10800000" flipH="1">
            <a:off x="2143853" y="2182369"/>
            <a:ext cx="27600" cy="1860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2" name="Google Shape;182;p30">
            <a:extLst>
              <a:ext uri="{FF2B5EF4-FFF2-40B4-BE49-F238E27FC236}">
                <a16:creationId xmlns:a16="http://schemas.microsoft.com/office/drawing/2014/main" id="{1CEF97F0-82C6-D2A0-E9C7-5E469C6277A2}"/>
              </a:ext>
            </a:extLst>
          </p:cNvPr>
          <p:cNvCxnSpPr/>
          <p:nvPr/>
        </p:nvCxnSpPr>
        <p:spPr>
          <a:xfrm rot="10800000">
            <a:off x="2220140" y="1619268"/>
            <a:ext cx="34500" cy="1725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3" name="Google Shape;183;p30">
            <a:extLst>
              <a:ext uri="{FF2B5EF4-FFF2-40B4-BE49-F238E27FC236}">
                <a16:creationId xmlns:a16="http://schemas.microsoft.com/office/drawing/2014/main" id="{A604142F-78E3-F2DD-2CEA-0D80846F1223}"/>
              </a:ext>
            </a:extLst>
          </p:cNvPr>
          <p:cNvCxnSpPr/>
          <p:nvPr/>
        </p:nvCxnSpPr>
        <p:spPr>
          <a:xfrm rot="10800000">
            <a:off x="3923928" y="2540872"/>
            <a:ext cx="124200" cy="1380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4" name="Google Shape;184;p30">
            <a:extLst>
              <a:ext uri="{FF2B5EF4-FFF2-40B4-BE49-F238E27FC236}">
                <a16:creationId xmlns:a16="http://schemas.microsoft.com/office/drawing/2014/main" id="{E6EB109F-D111-E0AB-C575-F05891B1A09B}"/>
              </a:ext>
            </a:extLst>
          </p:cNvPr>
          <p:cNvCxnSpPr/>
          <p:nvPr/>
        </p:nvCxnSpPr>
        <p:spPr>
          <a:xfrm rot="10800000">
            <a:off x="971600" y="2014669"/>
            <a:ext cx="82800" cy="2067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85" name="Google Shape;185;p30">
            <a:extLst>
              <a:ext uri="{FF2B5EF4-FFF2-40B4-BE49-F238E27FC236}">
                <a16:creationId xmlns:a16="http://schemas.microsoft.com/office/drawing/2014/main" id="{87E71172-574F-B929-3439-DF8C9A20AA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88" y="3218313"/>
            <a:ext cx="4791075" cy="132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0">
            <a:extLst>
              <a:ext uri="{FF2B5EF4-FFF2-40B4-BE49-F238E27FC236}">
                <a16:creationId xmlns:a16="http://schemas.microsoft.com/office/drawing/2014/main" id="{31ED9509-8990-1BD8-E0F8-2ECF0C7C1250}"/>
              </a:ext>
            </a:extLst>
          </p:cNvPr>
          <p:cNvCxnSpPr/>
          <p:nvPr/>
        </p:nvCxnSpPr>
        <p:spPr>
          <a:xfrm flipH="1">
            <a:off x="4139952" y="1684968"/>
            <a:ext cx="131100" cy="2136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E33EB21-7F96-9B80-961C-205B02D9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758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t="44140"/>
          <a:stretch/>
        </p:blipFill>
        <p:spPr>
          <a:xfrm>
            <a:off x="599525" y="1311962"/>
            <a:ext cx="4865225" cy="26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863425" y="3441350"/>
            <a:ext cx="4601400" cy="53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2053200" y="1311963"/>
            <a:ext cx="2244900" cy="128100"/>
          </a:xfrm>
          <a:prstGeom prst="rect">
            <a:avLst/>
          </a:prstGeom>
          <a:solidFill>
            <a:srgbClr val="E69138">
              <a:alpha val="34117"/>
            </a:srgbClr>
          </a:solidFill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2053200" y="1471104"/>
            <a:ext cx="2244900" cy="265500"/>
          </a:xfrm>
          <a:prstGeom prst="rect">
            <a:avLst/>
          </a:prstGeom>
          <a:solidFill>
            <a:srgbClr val="CC0000">
              <a:alpha val="26274"/>
            </a:srgbClr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2053200" y="1769163"/>
            <a:ext cx="2244900" cy="372000"/>
          </a:xfrm>
          <a:prstGeom prst="rect">
            <a:avLst/>
          </a:prstGeom>
          <a:solidFill>
            <a:srgbClr val="6AA84F">
              <a:alpha val="24705"/>
            </a:srgbClr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2053200" y="2170386"/>
            <a:ext cx="2244900" cy="372000"/>
          </a:xfrm>
          <a:prstGeom prst="rect">
            <a:avLst/>
          </a:prstGeom>
          <a:solidFill>
            <a:srgbClr val="3C78D8">
              <a:alpha val="30980"/>
            </a:srgbClr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2053200" y="2566916"/>
            <a:ext cx="2244900" cy="372000"/>
          </a:xfrm>
          <a:prstGeom prst="rect">
            <a:avLst/>
          </a:prstGeom>
          <a:solidFill>
            <a:srgbClr val="6AA84F">
              <a:alpha val="24705"/>
            </a:srgbClr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2053200" y="2966092"/>
            <a:ext cx="2244900" cy="265500"/>
          </a:xfrm>
          <a:prstGeom prst="rect">
            <a:avLst/>
          </a:prstGeom>
          <a:solidFill>
            <a:srgbClr val="CC0000">
              <a:alpha val="26274"/>
            </a:srgbClr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2053200" y="3250668"/>
            <a:ext cx="2244900" cy="128100"/>
          </a:xfrm>
          <a:prstGeom prst="rect">
            <a:avLst/>
          </a:prstGeom>
          <a:solidFill>
            <a:srgbClr val="E69138">
              <a:alpha val="34117"/>
            </a:srgbClr>
          </a:solidFill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31"/>
          <p:cNvGrpSpPr/>
          <p:nvPr/>
        </p:nvGrpSpPr>
        <p:grpSpPr>
          <a:xfrm>
            <a:off x="4526700" y="1163038"/>
            <a:ext cx="1838100" cy="2319494"/>
            <a:chOff x="6066525" y="2129575"/>
            <a:chExt cx="1838100" cy="2319494"/>
          </a:xfrm>
        </p:grpSpPr>
        <p:sp>
          <p:nvSpPr>
            <p:cNvPr id="201" name="Google Shape;201;p31"/>
            <p:cNvSpPr txBox="1"/>
            <p:nvPr/>
          </p:nvSpPr>
          <p:spPr>
            <a:xfrm>
              <a:off x="6066525" y="2129575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printLine()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2" name="Google Shape;202;p31"/>
            <p:cNvSpPr txBox="1"/>
            <p:nvPr/>
          </p:nvSpPr>
          <p:spPr>
            <a:xfrm>
              <a:off x="6066525" y="2358175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printEmptyPart()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3" name="Google Shape;203;p31"/>
            <p:cNvSpPr txBox="1"/>
            <p:nvPr/>
          </p:nvSpPr>
          <p:spPr>
            <a:xfrm>
              <a:off x="6066525" y="2718951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printNarrowPart()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4" name="Google Shape;204;p31"/>
            <p:cNvSpPr txBox="1"/>
            <p:nvPr/>
          </p:nvSpPr>
          <p:spPr>
            <a:xfrm>
              <a:off x="6066525" y="3126915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printWidePart()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5" name="Google Shape;205;p31"/>
            <p:cNvSpPr txBox="1"/>
            <p:nvPr/>
          </p:nvSpPr>
          <p:spPr>
            <a:xfrm>
              <a:off x="6066525" y="3528139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printNarrowPart()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6" name="Google Shape;206;p31"/>
            <p:cNvSpPr txBox="1"/>
            <p:nvPr/>
          </p:nvSpPr>
          <p:spPr>
            <a:xfrm>
              <a:off x="6066525" y="3861951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printEmptyPart()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7" name="Google Shape;207;p31"/>
            <p:cNvSpPr txBox="1"/>
            <p:nvPr/>
          </p:nvSpPr>
          <p:spPr>
            <a:xfrm>
              <a:off x="6066525" y="4077069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printLine()</a:t>
              </a:r>
              <a:endParaRPr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08" name="Google Shape;208;p3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2: </a:t>
            </a:r>
            <a:r>
              <a:rPr lang="en-GB" dirty="0" err="1"/>
              <a:t>Schweizerfahne</a:t>
            </a:r>
            <a:r>
              <a:rPr lang="en-GB" dirty="0"/>
              <a:t> (</a:t>
            </a:r>
            <a:r>
              <a:rPr lang="en-GB" dirty="0" err="1"/>
              <a:t>Konsole</a:t>
            </a:r>
            <a:r>
              <a:rPr lang="en-GB" dirty="0"/>
              <a:t>)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4019546-D944-E124-917D-D1D051DF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37E7-4C61-6045-934A-F0A4ADD4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Fragen: Wozu evaluieren diese Ausdrücke?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E0A9-E1BB-134A-AB8A-04C1A586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707088" cy="3567112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(30 * 2 + 5) % 7 / 3		       </a:t>
            </a:r>
          </a:p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485 % (12 + 6 * 2) – 4 * 5 / 2      </a:t>
            </a:r>
          </a:p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dirty="0"/>
              <a:t>​</a:t>
            </a: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(8 + 15 * 3 % 7) / 2 + 9	</a:t>
            </a:r>
            <a:r>
              <a:rPr lang="de-CH" altLang="en-US" dirty="0"/>
              <a:t> 	 </a:t>
            </a:r>
            <a:endParaRPr lang="de-CH" altLang="en-US" spc="-90" dirty="0">
              <a:solidFill>
                <a:srgbClr val="5A5434"/>
              </a:solidFill>
              <a:latin typeface="Ubuntu Mono" panose="020B0509030602030204" pitchFamily="49" charset="0"/>
            </a:endParaRPr>
          </a:p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10 * (6 + 5 % 4) – 20 / 4 + 8	</a:t>
            </a:r>
            <a:r>
              <a:rPr lang="de-CH" altLang="en-US" dirty="0"/>
              <a:t> 	</a:t>
            </a:r>
            <a:endParaRPr lang="de-CH" altLang="en-US" spc="-90" dirty="0">
              <a:solidFill>
                <a:srgbClr val="5A5434"/>
              </a:solidFill>
              <a:latin typeface="Ubuntu Mono" panose="020B0509030602030204" pitchFamily="49" charset="0"/>
            </a:endParaRPr>
          </a:p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dirty="0"/>
              <a:t>​</a:t>
            </a: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100 % (50 / 2) + 75 % (12 * 2) - 2	</a:t>
            </a:r>
          </a:p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dirty="0"/>
              <a:t>​</a:t>
            </a: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(9 + 3) * 2 – 18 % (5 + 2 * 3)	</a:t>
            </a:r>
          </a:p>
          <a:p>
            <a:pPr marL="514350" indent="-457200">
              <a:buFont typeface="+mj-lt"/>
              <a:buAutoNum type="arabicPeriod"/>
              <a:tabLst>
                <a:tab pos="2114550" algn="l"/>
                <a:tab pos="3427413" algn="l"/>
                <a:tab pos="4572000" algn="l"/>
              </a:tabLst>
            </a:pPr>
            <a:r>
              <a:rPr lang="de-CH" altLang="en-US" dirty="0"/>
              <a:t>​</a:t>
            </a:r>
            <a:r>
              <a:rPr lang="de-CH" altLang="en-US" spc="-90" dirty="0">
                <a:solidFill>
                  <a:srgbClr val="5A5434"/>
                </a:solidFill>
                <a:latin typeface="Ubuntu Mono" panose="020B0509030602030204" pitchFamily="49" charset="0"/>
              </a:rPr>
              <a:t>(6 * 3 + 2) % 7 – (14 / 2 + 4)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D0032-C4A2-A547-8C95-7D147008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F69A1-ED29-BBEC-57C8-DB61A2A36E03}"/>
              </a:ext>
            </a:extLst>
          </p:cNvPr>
          <p:cNvSpPr txBox="1"/>
          <p:nvPr/>
        </p:nvSpPr>
        <p:spPr>
          <a:xfrm>
            <a:off x="6228184" y="987574"/>
            <a:ext cx="145328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-5</a:t>
            </a:r>
          </a:p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14</a:t>
            </a:r>
          </a:p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73</a:t>
            </a:r>
          </a:p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17</a:t>
            </a:r>
          </a:p>
          <a:p>
            <a:pPr>
              <a:lnSpc>
                <a:spcPct val="150000"/>
              </a:lnSpc>
            </a:pPr>
            <a:r>
              <a:rPr lang="de-CH" altLang="en-US" sz="2400" b="1" dirty="0"/>
              <a:t>ergibt	</a:t>
            </a:r>
            <a:r>
              <a:rPr lang="de-CH" altLang="en-US" sz="2400" b="1" spc="-90" dirty="0">
                <a:solidFill>
                  <a:srgbClr val="5A5434"/>
                </a:solidFill>
              </a:rPr>
              <a:t> -5</a:t>
            </a:r>
          </a:p>
          <a:p>
            <a:endParaRPr lang="de-CH" altLang="en-US" sz="2400" b="1" spc="-90" dirty="0">
              <a:solidFill>
                <a:srgbClr val="5A5434"/>
              </a:solidFill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560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3: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Eingabe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und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Zufall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C91765A-1BF3-04A8-D615-C2B2AB52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4673"/>
            <a:ext cx="5823356" cy="347380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1CA161F-845F-983E-53E8-D672127F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12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190FB622-1D32-C087-C5AF-9F24826E0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582"/>
            <a:ext cx="6921084" cy="2646080"/>
          </a:xfrm>
          <a:prstGeom prst="rect">
            <a:avLst/>
          </a:prstGeom>
        </p:spPr>
      </p:pic>
      <p:pic>
        <p:nvPicPr>
          <p:cNvPr id="5" name="Picture 4" descr="A red die with white numbers&#10;&#10;Description automatically generated">
            <a:extLst>
              <a:ext uri="{FF2B5EF4-FFF2-40B4-BE49-F238E27FC236}">
                <a16:creationId xmlns:a16="http://schemas.microsoft.com/office/drawing/2014/main" id="{3333A2B8-E6E5-5AD2-F84C-644FC0014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0" y="1347614"/>
            <a:ext cx="2180346" cy="177966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2951421-794F-CA46-3C22-306B1EB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140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4: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Berechnung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74"/>
          <p:cNvPicPr preferRelativeResize="0"/>
          <p:nvPr/>
        </p:nvPicPr>
        <p:blipFill rotWithShape="1">
          <a:blip r:embed="rId3">
            <a:alphaModFix/>
          </a:blip>
          <a:srcRect l="4414"/>
          <a:stretch/>
        </p:blipFill>
        <p:spPr>
          <a:xfrm>
            <a:off x="398930" y="1113531"/>
            <a:ext cx="8346140" cy="383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B912FFD-C0FE-0769-2521-0EC71006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5"/>
          <p:cNvPicPr preferRelativeResize="0"/>
          <p:nvPr/>
        </p:nvPicPr>
        <p:blipFill rotWithShape="1">
          <a:blip r:embed="rId3">
            <a:alphaModFix/>
          </a:blip>
          <a:srcRect l="6375" b="10746"/>
          <a:stretch/>
        </p:blipFill>
        <p:spPr>
          <a:xfrm>
            <a:off x="318275" y="130700"/>
            <a:ext cx="8275424" cy="28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75"/>
          <p:cNvPicPr preferRelativeResize="0"/>
          <p:nvPr/>
        </p:nvPicPr>
        <p:blipFill rotWithShape="1">
          <a:blip r:embed="rId4">
            <a:alphaModFix/>
          </a:blip>
          <a:srcRect l="6375"/>
          <a:stretch/>
        </p:blipFill>
        <p:spPr>
          <a:xfrm>
            <a:off x="267675" y="3441825"/>
            <a:ext cx="8275424" cy="1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5"/>
          <p:cNvSpPr/>
          <p:nvPr/>
        </p:nvSpPr>
        <p:spPr>
          <a:xfrm>
            <a:off x="405700" y="231850"/>
            <a:ext cx="369300" cy="28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5"/>
          <p:cNvSpPr/>
          <p:nvPr/>
        </p:nvSpPr>
        <p:spPr>
          <a:xfrm>
            <a:off x="405700" y="3607975"/>
            <a:ext cx="369300" cy="28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0620A4B-552F-9293-33EA-8893FC11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5: EBNF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C7FDE1A9-5C4B-343B-E77A-A846528E6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9144000" cy="296631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CB104C1-CA4A-1D99-930D-7BC1D593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98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5: EBNF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DCF6DD6A-5F66-3BC3-B994-57F7CD2F0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9144000" cy="294237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7156877-F178-CDB6-6CEB-28C709AE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884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Vorbesprechung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2934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1: Binärdarstellung</a:t>
            </a:r>
            <a:endParaRPr/>
          </a:p>
        </p:txBody>
      </p:sp>
      <p:pic>
        <p:nvPicPr>
          <p:cNvPr id="5" name="Picture 4" descr="A close-up of a message&#10;&#10;Description automatically generated">
            <a:extLst>
              <a:ext uri="{FF2B5EF4-FFF2-40B4-BE49-F238E27FC236}">
                <a16:creationId xmlns:a16="http://schemas.microsoft.com/office/drawing/2014/main" id="{4096FCFD-8867-0DF4-4B97-1636BBCDA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625726"/>
            <a:ext cx="8244408" cy="189204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B0B513-1116-7DC9-FB57-38D34E99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2: Grösster gemeinsamer Teiler</a:t>
            </a:r>
            <a:endParaRPr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E770114-A7E9-C2B8-C888-430FBAB61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237974"/>
            <a:ext cx="8964488" cy="346050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5D5A94-D047-921B-D39B-442B19F8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3: Zahlenerkennung</a:t>
            </a:r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A8DD137-0C82-C2F8-95A6-A322E384D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4" y="1045163"/>
            <a:ext cx="6104928" cy="3714011"/>
          </a:xfrm>
          <a:prstGeom prst="rect">
            <a:avLst/>
          </a:prstGeom>
        </p:spPr>
      </p:pic>
      <p:sp>
        <p:nvSpPr>
          <p:cNvPr id="289" name="Google Shape;289;p40"/>
          <p:cNvSpPr/>
          <p:nvPr/>
        </p:nvSpPr>
        <p:spPr>
          <a:xfrm>
            <a:off x="1461738" y="2663518"/>
            <a:ext cx="6219300" cy="477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24F80CB-AC13-C7BD-1C29-87E9A0FC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3159</Words>
  <Application>Microsoft Office PowerPoint</Application>
  <PresentationFormat>Bildschirmpräsentation (16:9)</PresentationFormat>
  <Paragraphs>649</Paragraphs>
  <Slides>103</Slides>
  <Notes>93</Notes>
  <HiddenSlides>12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103</vt:i4>
      </vt:variant>
    </vt:vector>
  </HeadingPairs>
  <TitlesOfParts>
    <vt:vector size="114" baseType="lpstr">
      <vt:lpstr>Arial</vt:lpstr>
      <vt:lpstr>Calibri</vt:lpstr>
      <vt:lpstr>Cambria Math</vt:lpstr>
      <vt:lpstr>Courier New</vt:lpstr>
      <vt:lpstr>JetBrains Mono</vt:lpstr>
      <vt:lpstr>Tahoma</vt:lpstr>
      <vt:lpstr>Times New Roman</vt:lpstr>
      <vt:lpstr>Ubuntu Mono</vt:lpstr>
      <vt:lpstr>Wingdings</vt:lpstr>
      <vt:lpstr>Wingdings 2</vt:lpstr>
      <vt:lpstr>template</vt:lpstr>
      <vt:lpstr>PowerPoint-Präsentation</vt:lpstr>
      <vt:lpstr>Organisatorisches</vt:lpstr>
      <vt:lpstr>(simple) Webseite</vt:lpstr>
      <vt:lpstr>Someone fucked up…. </vt:lpstr>
      <vt:lpstr>U02 Häufiger Fehler </vt:lpstr>
      <vt:lpstr>Overview</vt:lpstr>
      <vt:lpstr>Types</vt:lpstr>
      <vt:lpstr>Primitive Typen in Java</vt:lpstr>
      <vt:lpstr>Fragen: Wozu evaluieren diese Ausdrücke?</vt:lpstr>
      <vt:lpstr>Schleifen</vt:lpstr>
      <vt:lpstr>PowerPoint-Präsentation</vt:lpstr>
      <vt:lpstr>PowerPoint-Präsentation</vt:lpstr>
      <vt:lpstr>Schleifen</vt:lpstr>
      <vt:lpstr>Schleifen: While vs. For vs. Do-While</vt:lpstr>
      <vt:lpstr>Schleifen: For vs. While</vt:lpstr>
      <vt:lpstr>Schleifen: For vs. While – Beispiel 1</vt:lpstr>
      <vt:lpstr>Schleifen: For vs. While – Beispiel 1</vt:lpstr>
      <vt:lpstr>Schleifen: For vs. While – Beispiel 2</vt:lpstr>
      <vt:lpstr>Schleifen: For vs. While – Beispiel 2</vt:lpstr>
      <vt:lpstr>Schleifen: Do-While?</vt:lpstr>
      <vt:lpstr>Inkrement und Dekrement</vt:lpstr>
      <vt:lpstr>Inkrement und Dekrement</vt:lpstr>
      <vt:lpstr>Weitere Kurzformen</vt:lpstr>
      <vt:lpstr>JUnit</vt:lpstr>
      <vt:lpstr>JUnit Tests: Introduction</vt:lpstr>
      <vt:lpstr>JUnit Tests: IntelliJ</vt:lpstr>
      <vt:lpstr>JUnit Tests: IntelliJ</vt:lpstr>
      <vt:lpstr>JUnit Tests: JUnit Importieren</vt:lpstr>
      <vt:lpstr>JUnit Tests: JUnit Importieren</vt:lpstr>
      <vt:lpstr>JUnit Tests: JUnit Importieren</vt:lpstr>
      <vt:lpstr>JUnit Tests: JUnit Importieren</vt:lpstr>
      <vt:lpstr>JUnit Tests: JUnit Importieren</vt:lpstr>
      <vt:lpstr>JUnit Tests: JUnit Importieren</vt:lpstr>
      <vt:lpstr>JUnit Tests: JUnit Importieren</vt:lpstr>
      <vt:lpstr>JUnit Tests: JUnit Importieren</vt:lpstr>
      <vt:lpstr>JUnit Tests: JUnit Importieren</vt:lpstr>
      <vt:lpstr>Git Merge Conflicts</vt:lpstr>
      <vt:lpstr>Git sagt “Push Rejected”</vt:lpstr>
      <vt:lpstr>Git - Merge Conflicts</vt:lpstr>
      <vt:lpstr>Zwei Optionen</vt:lpstr>
      <vt:lpstr>Git Merge</vt:lpstr>
      <vt:lpstr>Git – Merge</vt:lpstr>
      <vt:lpstr>Git – Merge (Accept Theirs)</vt:lpstr>
      <vt:lpstr>Git – Merge (Accept Yours) </vt:lpstr>
      <vt:lpstr>Git Rebase</vt:lpstr>
      <vt:lpstr>Git – Rebase</vt:lpstr>
      <vt:lpstr>Git – Rebase</vt:lpstr>
      <vt:lpstr>Git – Rebase</vt:lpstr>
      <vt:lpstr>Git – Rebase</vt:lpstr>
      <vt:lpstr>Zwei Situationen</vt:lpstr>
      <vt:lpstr>Zwei Situationen</vt:lpstr>
      <vt:lpstr>Zwei Situationen</vt:lpstr>
      <vt:lpstr>Zwei Situationen</vt:lpstr>
      <vt:lpstr>Methoden</vt:lpstr>
      <vt:lpstr>Tut dies am besten Vorprogrammieren</vt:lpstr>
      <vt:lpstr>Demo Methoden: Folgen und Reihen</vt:lpstr>
      <vt:lpstr>Potenzieren</vt:lpstr>
      <vt:lpstr>String</vt:lpstr>
      <vt:lpstr>String-Methoden, die String liefern</vt:lpstr>
      <vt:lpstr>Substrings </vt:lpstr>
      <vt:lpstr>String-Methoden, die int liefern</vt:lpstr>
      <vt:lpstr>String-Methoden, die boolean liefern</vt:lpstr>
      <vt:lpstr>Methoden in String Klasse </vt:lpstr>
      <vt:lpstr>Methoden in String Klasse </vt:lpstr>
      <vt:lpstr>Methoden in String Klasse </vt:lpstr>
      <vt:lpstr>Methoden in String Klasse </vt:lpstr>
      <vt:lpstr>Wo findet man diese Informationen?</vt:lpstr>
      <vt:lpstr>Wo findet man diese Informationen?</vt:lpstr>
      <vt:lpstr>Wo findet man diese Informationen?</vt:lpstr>
      <vt:lpstr>Wo findet man diese Informationen?</vt:lpstr>
      <vt:lpstr>Wo findet man diese Informationen?</vt:lpstr>
      <vt:lpstr>Escaping in Strings</vt:lpstr>
      <vt:lpstr>"\"\\\\\"\""</vt:lpstr>
      <vt:lpstr>"\"\\\\\"\""</vt:lpstr>
      <vt:lpstr>"\"\\\\\"\""</vt:lpstr>
      <vt:lpstr>"\"\\\\\"\""</vt:lpstr>
      <vt:lpstr>"\"\\\\\"\""</vt:lpstr>
      <vt:lpstr>"\"\\\\\"\""</vt:lpstr>
      <vt:lpstr>"\\""</vt:lpstr>
      <vt:lpstr>String Beispiele</vt:lpstr>
      <vt:lpstr>String Beispiele</vt:lpstr>
      <vt:lpstr>String Beispiele</vt:lpstr>
      <vt:lpstr>String Beispiele</vt:lpstr>
      <vt:lpstr>String Beispiele</vt:lpstr>
      <vt:lpstr>String Beispiele</vt:lpstr>
      <vt:lpstr>String Beispiele</vt:lpstr>
      <vt:lpstr>Nachbesprechung</vt:lpstr>
      <vt:lpstr>Aufgabe 1: Fehlerbehebung</vt:lpstr>
      <vt:lpstr>Aufgabe 2: Schweizerfahne (Konsole)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Vorbesprechung</vt:lpstr>
      <vt:lpstr>Aufgabe 1: Binärdarstellung</vt:lpstr>
      <vt:lpstr>Aufgabe 2: Grösster gemeinsamer Teiler</vt:lpstr>
      <vt:lpstr>Aufgabe 3: Zahlenerkennung</vt:lpstr>
      <vt:lpstr>Aufgabe 4: Berechnungen</vt:lpstr>
      <vt:lpstr>Aufgabe 4: Berechnungen</vt:lpstr>
      <vt:lpstr>Aufgabe 5: Scrabble</vt:lpstr>
      <vt:lpstr>Aufgabe 5: Scrabble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Majó</dc:creator>
  <cp:lastModifiedBy>Leandro Zazzi</cp:lastModifiedBy>
  <cp:revision>3192</cp:revision>
  <cp:lastPrinted>2023-09-26T12:23:18Z</cp:lastPrinted>
  <dcterms:created xsi:type="dcterms:W3CDTF">2016-09-26T19:13:08Z</dcterms:created>
  <dcterms:modified xsi:type="dcterms:W3CDTF">2025-10-08T14:09:33Z</dcterms:modified>
</cp:coreProperties>
</file>