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6"/>
  </p:notesMasterIdLst>
  <p:handoutMasterIdLst>
    <p:handoutMasterId r:id="rId127"/>
  </p:handoutMasterIdLst>
  <p:sldIdLst>
    <p:sldId id="802" r:id="rId2"/>
    <p:sldId id="2580" r:id="rId3"/>
    <p:sldId id="3206" r:id="rId4"/>
    <p:sldId id="3199" r:id="rId5"/>
    <p:sldId id="2584" r:id="rId6"/>
    <p:sldId id="3197" r:id="rId7"/>
    <p:sldId id="3198" r:id="rId8"/>
    <p:sldId id="3201" r:id="rId9"/>
    <p:sldId id="3212" r:id="rId10"/>
    <p:sldId id="370" r:id="rId11"/>
    <p:sldId id="371" r:id="rId12"/>
    <p:sldId id="3207" r:id="rId13"/>
    <p:sldId id="3203" r:id="rId14"/>
    <p:sldId id="3204" r:id="rId15"/>
    <p:sldId id="3221" r:id="rId16"/>
    <p:sldId id="3202" r:id="rId17"/>
    <p:sldId id="3228" r:id="rId18"/>
    <p:sldId id="3195" r:id="rId19"/>
    <p:sldId id="3190" r:id="rId20"/>
    <p:sldId id="3157" r:id="rId21"/>
    <p:sldId id="3193" r:id="rId22"/>
    <p:sldId id="3252" r:id="rId23"/>
    <p:sldId id="354" r:id="rId24"/>
    <p:sldId id="373" r:id="rId25"/>
    <p:sldId id="3305" r:id="rId26"/>
    <p:sldId id="3306" r:id="rId27"/>
    <p:sldId id="3307" r:id="rId28"/>
    <p:sldId id="3308" r:id="rId29"/>
    <p:sldId id="3309" r:id="rId30"/>
    <p:sldId id="3310" r:id="rId31"/>
    <p:sldId id="3311" r:id="rId32"/>
    <p:sldId id="3253" r:id="rId33"/>
    <p:sldId id="3254" r:id="rId34"/>
    <p:sldId id="367" r:id="rId35"/>
    <p:sldId id="3258" r:id="rId36"/>
    <p:sldId id="3259" r:id="rId37"/>
    <p:sldId id="3275" r:id="rId38"/>
    <p:sldId id="3276" r:id="rId39"/>
    <p:sldId id="3262" r:id="rId40"/>
    <p:sldId id="3286" r:id="rId41"/>
    <p:sldId id="3287" r:id="rId42"/>
    <p:sldId id="3263" r:id="rId43"/>
    <p:sldId id="3288" r:id="rId44"/>
    <p:sldId id="3289" r:id="rId45"/>
    <p:sldId id="3290" r:id="rId46"/>
    <p:sldId id="3279" r:id="rId47"/>
    <p:sldId id="3280" r:id="rId48"/>
    <p:sldId id="3291" r:id="rId49"/>
    <p:sldId id="3281" r:id="rId50"/>
    <p:sldId id="3292" r:id="rId51"/>
    <p:sldId id="3277" r:id="rId52"/>
    <p:sldId id="3293" r:id="rId53"/>
    <p:sldId id="3283" r:id="rId54"/>
    <p:sldId id="3284" r:id="rId55"/>
    <p:sldId id="3278" r:id="rId56"/>
    <p:sldId id="3285" r:id="rId57"/>
    <p:sldId id="3282" r:id="rId58"/>
    <p:sldId id="3294" r:id="rId59"/>
    <p:sldId id="3295" r:id="rId60"/>
    <p:sldId id="3296" r:id="rId61"/>
    <p:sldId id="3297" r:id="rId62"/>
    <p:sldId id="3298" r:id="rId63"/>
    <p:sldId id="364" r:id="rId64"/>
    <p:sldId id="366" r:id="rId65"/>
    <p:sldId id="3226" r:id="rId66"/>
    <p:sldId id="3227" r:id="rId67"/>
    <p:sldId id="2588" r:id="rId68"/>
    <p:sldId id="2592" r:id="rId69"/>
    <p:sldId id="2594" r:id="rId70"/>
    <p:sldId id="2593" r:id="rId71"/>
    <p:sldId id="2595" r:id="rId72"/>
    <p:sldId id="2596" r:id="rId73"/>
    <p:sldId id="2589" r:id="rId74"/>
    <p:sldId id="2598" r:id="rId75"/>
    <p:sldId id="2605" r:id="rId76"/>
    <p:sldId id="2604" r:id="rId77"/>
    <p:sldId id="2606" r:id="rId78"/>
    <p:sldId id="2608" r:id="rId79"/>
    <p:sldId id="2600" r:id="rId80"/>
    <p:sldId id="3251" r:id="rId81"/>
    <p:sldId id="2607" r:id="rId82"/>
    <p:sldId id="2601" r:id="rId83"/>
    <p:sldId id="2585" r:id="rId84"/>
    <p:sldId id="3232" r:id="rId85"/>
    <p:sldId id="297" r:id="rId86"/>
    <p:sldId id="3233" r:id="rId87"/>
    <p:sldId id="3239" r:id="rId88"/>
    <p:sldId id="3235" r:id="rId89"/>
    <p:sldId id="3236" r:id="rId90"/>
    <p:sldId id="3237" r:id="rId91"/>
    <p:sldId id="3240" r:id="rId92"/>
    <p:sldId id="3238" r:id="rId93"/>
    <p:sldId id="3241" r:id="rId94"/>
    <p:sldId id="3242" r:id="rId95"/>
    <p:sldId id="3243" r:id="rId96"/>
    <p:sldId id="3244" r:id="rId97"/>
    <p:sldId id="3245" r:id="rId98"/>
    <p:sldId id="3246" r:id="rId99"/>
    <p:sldId id="3247" r:id="rId100"/>
    <p:sldId id="3223" r:id="rId101"/>
    <p:sldId id="3224" r:id="rId102"/>
    <p:sldId id="3248" r:id="rId103"/>
    <p:sldId id="3249" r:id="rId104"/>
    <p:sldId id="3250" r:id="rId105"/>
    <p:sldId id="3208" r:id="rId106"/>
    <p:sldId id="260" r:id="rId107"/>
    <p:sldId id="3222" r:id="rId108"/>
    <p:sldId id="261" r:id="rId109"/>
    <p:sldId id="262" r:id="rId110"/>
    <p:sldId id="263" r:id="rId111"/>
    <p:sldId id="3209" r:id="rId112"/>
    <p:sldId id="3210" r:id="rId113"/>
    <p:sldId id="267" r:id="rId114"/>
    <p:sldId id="265" r:id="rId115"/>
    <p:sldId id="3211" r:id="rId116"/>
    <p:sldId id="3213" r:id="rId117"/>
    <p:sldId id="3214" r:id="rId118"/>
    <p:sldId id="3215" r:id="rId119"/>
    <p:sldId id="3216" r:id="rId120"/>
    <p:sldId id="272" r:id="rId121"/>
    <p:sldId id="273" r:id="rId122"/>
    <p:sldId id="3217" r:id="rId123"/>
    <p:sldId id="3218" r:id="rId124"/>
    <p:sldId id="3220" r:id="rId1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0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8F8F8"/>
    <a:srgbClr val="006C57"/>
    <a:srgbClr val="00715C"/>
    <a:srgbClr val="9C0073"/>
    <a:srgbClr val="B59CD8"/>
    <a:srgbClr val="D89207"/>
    <a:srgbClr val="75000A"/>
    <a:srgbClr val="014DB2"/>
    <a:srgbClr val="8A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59E06-CF44-4173-A3CD-A444720AAA3D}" v="1" dt="2025-10-15T14:14:26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0" autoAdjust="0"/>
    <p:restoredTop sz="74550" autoAdjust="0"/>
  </p:normalViewPr>
  <p:slideViewPr>
    <p:cSldViewPr snapToObjects="1">
      <p:cViewPr>
        <p:scale>
          <a:sx n="126" d="100"/>
          <a:sy n="126" d="100"/>
        </p:scale>
        <p:origin x="1408" y="300"/>
      </p:cViewPr>
      <p:guideLst>
        <p:guide pos="340"/>
        <p:guide orient="horz" pos="985"/>
      </p:guideLst>
    </p:cSldViewPr>
  </p:slideViewPr>
  <p:outlineViewPr>
    <p:cViewPr>
      <p:scale>
        <a:sx n="33" d="100"/>
        <a:sy n="33" d="100"/>
      </p:scale>
      <p:origin x="0" y="-2541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microsoft.com/office/2016/11/relationships/changesInfo" Target="changesInfos/changesInfo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o Zazzi" userId="2d14a76cb0d9c205" providerId="LiveId" clId="{EF16F73A-B37D-425D-B117-955F4A7086F6}"/>
    <pc:docChg chg="addSld delSld modSld sldOrd">
      <pc:chgData name="Leandro Zazzi" userId="2d14a76cb0d9c205" providerId="LiveId" clId="{EF16F73A-B37D-425D-B117-955F4A7086F6}" dt="2025-10-15T14:15:14.195" v="52" actId="47"/>
      <pc:docMkLst>
        <pc:docMk/>
      </pc:docMkLst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0" sldId="297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2732799900" sldId="354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3884798068" sldId="364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3457405352" sldId="366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519930546" sldId="367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4257424005" sldId="373"/>
        </pc:sldMkLst>
      </pc:sldChg>
      <pc:sldChg chg="modSp mod">
        <pc:chgData name="Leandro Zazzi" userId="2d14a76cb0d9c205" providerId="LiveId" clId="{EF16F73A-B37D-425D-B117-955F4A7086F6}" dt="2025-10-15T09:51:04.471" v="36" actId="20577"/>
        <pc:sldMkLst>
          <pc:docMk/>
          <pc:sldMk cId="2289200213" sldId="2580"/>
        </pc:sldMkLst>
        <pc:spChg chg="mod">
          <ac:chgData name="Leandro Zazzi" userId="2d14a76cb0d9c205" providerId="LiveId" clId="{EF16F73A-B37D-425D-B117-955F4A7086F6}" dt="2025-10-15T09:51:04.471" v="36" actId="20577"/>
          <ac:spMkLst>
            <pc:docMk/>
            <pc:sldMk cId="2289200213" sldId="2580"/>
            <ac:spMk id="3" creationId="{00000000-0000-0000-0000-000000000000}"/>
          </ac:spMkLst>
        </pc:spChg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3034635025" sldId="2585"/>
        </pc:sldMkLst>
      </pc:sldChg>
      <pc:sldChg chg="mod modShow">
        <pc:chgData name="Leandro Zazzi" userId="2d14a76cb0d9c205" providerId="LiveId" clId="{EF16F73A-B37D-425D-B117-955F4A7086F6}" dt="2025-10-15T12:26:06.658" v="48" actId="729"/>
        <pc:sldMkLst>
          <pc:docMk/>
          <pc:sldMk cId="1423261563" sldId="3193"/>
        </pc:sldMkLst>
      </pc:sldChg>
      <pc:sldChg chg="ord">
        <pc:chgData name="Leandro Zazzi" userId="2d14a76cb0d9c205" providerId="LiveId" clId="{EF16F73A-B37D-425D-B117-955F4A7086F6}" dt="2025-10-15T09:52:07.728" v="46"/>
        <pc:sldMkLst>
          <pc:docMk/>
          <pc:sldMk cId="2133748478" sldId="3212"/>
        </pc:sldMkLst>
      </pc:sldChg>
      <pc:sldChg chg="mod modShow">
        <pc:chgData name="Leandro Zazzi" userId="2d14a76cb0d9c205" providerId="LiveId" clId="{EF16F73A-B37D-425D-B117-955F4A7086F6}" dt="2025-10-15T12:49:18.945" v="49" actId="729"/>
        <pc:sldMkLst>
          <pc:docMk/>
          <pc:sldMk cId="2540975666" sldId="3223"/>
        </pc:sldMkLst>
      </pc:sldChg>
      <pc:sldChg chg="modSp mod">
        <pc:chgData name="Leandro Zazzi" userId="2d14a76cb0d9c205" providerId="LiveId" clId="{EF16F73A-B37D-425D-B117-955F4A7086F6}" dt="2025-10-15T09:51:32.808" v="44" actId="20577"/>
        <pc:sldMkLst>
          <pc:docMk/>
          <pc:sldMk cId="579116507" sldId="3224"/>
        </pc:sldMkLst>
        <pc:spChg chg="mod">
          <ac:chgData name="Leandro Zazzi" userId="2d14a76cb0d9c205" providerId="LiveId" clId="{EF16F73A-B37D-425D-B117-955F4A7086F6}" dt="2025-10-15T09:51:32.808" v="44" actId="20577"/>
          <ac:spMkLst>
            <pc:docMk/>
            <pc:sldMk cId="579116507" sldId="3224"/>
            <ac:spMk id="3" creationId="{00000000-0000-0000-0000-000000000000}"/>
          </ac:spMkLst>
        </pc:spChg>
      </pc:sldChg>
      <pc:sldChg chg="del">
        <pc:chgData name="Leandro Zazzi" userId="2d14a76cb0d9c205" providerId="LiveId" clId="{EF16F73A-B37D-425D-B117-955F4A7086F6}" dt="2025-10-15T14:15:14.195" v="52" actId="47"/>
        <pc:sldMkLst>
          <pc:docMk/>
          <pc:sldMk cId="2192020" sldId="3225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863156794" sldId="3232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3328522674" sldId="3233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4084536313" sldId="3235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3766577349" sldId="3236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1559382433" sldId="3237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3966119211" sldId="3238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1267970312" sldId="3239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340888696" sldId="3240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1936799886" sldId="3241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1681842837" sldId="3242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4186701977" sldId="3243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3520866143" sldId="3244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1597064753" sldId="3245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3239551086" sldId="3246"/>
        </pc:sldMkLst>
      </pc:sldChg>
      <pc:sldChg chg="mod modShow">
        <pc:chgData name="Leandro Zazzi" userId="2d14a76cb0d9c205" providerId="LiveId" clId="{EF16F73A-B37D-425D-B117-955F4A7086F6}" dt="2025-10-15T12:21:17.602" v="47" actId="729"/>
        <pc:sldMkLst>
          <pc:docMk/>
          <pc:sldMk cId="1594750187" sldId="3247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1317390256" sldId="3252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4215291684" sldId="3253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756609997" sldId="3254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4127708041" sldId="3258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4171048261" sldId="3259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228763083" sldId="3262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2299151205" sldId="3263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1563297322" sldId="3275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2529022902" sldId="3276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2543294876" sldId="3277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1815911612" sldId="3278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41480439" sldId="3279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3563517761" sldId="3280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716023885" sldId="3281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2753986601" sldId="3282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1780903409" sldId="3283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459608396" sldId="3284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4072027112" sldId="3285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2714359831" sldId="3286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661092392" sldId="3287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64769025" sldId="3288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545369584" sldId="3289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4198916046" sldId="3290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2308204983" sldId="3291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3806517966" sldId="3292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164259987" sldId="3293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2830451427" sldId="3294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231979988" sldId="3295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573732197" sldId="3296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3814880249" sldId="3297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2451674030" sldId="3298"/>
        </pc:sldMkLst>
      </pc:sldChg>
      <pc:sldChg chg="add del">
        <pc:chgData name="Leandro Zazzi" userId="2d14a76cb0d9c205" providerId="LiveId" clId="{EF16F73A-B37D-425D-B117-955F4A7086F6}" dt="2025-10-15T14:14:37.817" v="51" actId="2696"/>
        <pc:sldMkLst>
          <pc:docMk/>
          <pc:sldMk cId="1627053255" sldId="3304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1668700600" sldId="3305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4211404004" sldId="3306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2609879203" sldId="3307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3920196105" sldId="3308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695389584" sldId="3309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426499092" sldId="3310"/>
        </pc:sldMkLst>
      </pc:sldChg>
      <pc:sldChg chg="add">
        <pc:chgData name="Leandro Zazzi" userId="2d14a76cb0d9c205" providerId="LiveId" clId="{EF16F73A-B37D-425D-B117-955F4A7086F6}" dt="2025-10-15T14:14:26.305" v="50"/>
        <pc:sldMkLst>
          <pc:docMk/>
          <pc:sldMk cId="3844954152" sldId="33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7BD1-6D46-4343-9202-5935085E7F88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CA608-4536-304F-AD95-260BA55C00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3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3BB67-C61B-4DC3-ADB1-F7ADF98F0777}" type="datetimeFigureOut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65AF-4DC6-437D-9673-955242BDFCC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6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95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CF364-92BB-6ACB-18E0-FDFE29267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9E3824-0237-7D1B-A00F-39759AB1E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A9B0E8-D560-BFC9-2975-4701F9A35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3E2F5-4460-45CC-7376-793756F3E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21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A0DA5-5F70-AD2B-777F-C50856E27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B560D-5508-97B7-F2B3-88F0B80D65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7A40CD-EE32-58DC-4C0A-C088EC7F9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9A3C-6068-63DF-DCAE-15B07F340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2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A0DA5-5F70-AD2B-777F-C50856E27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5B560D-5508-97B7-F2B3-88F0B80D65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7A40CD-EE32-58DC-4C0A-C088EC7F9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9A3C-6068-63DF-DCAE-15B07F340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72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6E5BE-FF31-BE47-7FC9-68427DCD2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4CF55-092C-5BA7-D89B-FD167D29F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E6AF3A-E925-A14F-6E2A-190BBD753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4E720-A9BB-D9B0-06AC-19E9340988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006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B70F8-7452-A044-F4FF-360656F05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D1B1A-93DC-B185-7630-BEAEA157C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3A2859-0253-AC1D-B250-5AE01D489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1FB4B-0EBE-5C7F-7166-85ED6DED1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89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96D7A-7D47-DBB3-C7A3-D58AE4DF4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7A792-C75A-B81B-E63B-BE412FEDF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5EE0E3-A97D-5AB0-670D-F39B7817F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slide</a:t>
            </a:r>
            <a:r>
              <a:rPr lang="de-DE" dirty="0"/>
              <a:t> von letzter </a:t>
            </a:r>
            <a:r>
              <a:rPr lang="de-DE" dirty="0" err="1"/>
              <a:t>woche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D0690-2E0A-44FD-5D2B-1B8E82D90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39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96DB0-E2BB-BA25-7895-B4267664D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3DF81-202D-6D97-053A-1EA4D895CC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2CBC71-8B8D-E93D-5569-7F76216C4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FE161-CDB3-6A7B-15EF-BA201F13B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78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F85BF-4DCD-4734-81B2-013C00E0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BCF0B7-7975-746C-608C-E00064FC0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0B52C-8AD0-40E3-3BA3-0622A87AC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0944E-9F13-2FF0-AFE7-33E21C51F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93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8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67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kleines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Beispiel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für dieses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Prinzip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: Du hast für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Schulaufgabe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viel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Statt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versuchen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alles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auf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Mal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teilst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du den Stoff in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Lernpakte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Dies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machst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du so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lange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bis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Lernpaket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Umfang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von ca. 1h hat und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somit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bewältigbar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ist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Statt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mit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dem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ganzen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Stoffumfang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auf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einmal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überwältigt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sein, hast du nun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viele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kleine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Teile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die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schaffbar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sind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Am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Schluss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ergibt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die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Summe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aller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Lernpakte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wieder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das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große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Ganze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5D-9E79-B447-9645-4BCA208B824F}" type="slidenum">
              <a:rPr lang="en-CH" smtClean="0"/>
              <a:t>23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89040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kleines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Beispiel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für dieses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Prinzip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: Du hast für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Schulaufgabe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viel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Statt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versuchen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alles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auf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Mal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teilst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du den Stoff in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Lernpakte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Dies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machst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du so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lange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bis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Lernpaket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Umfang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von ca. 1h hat und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somit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bewältigbar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ist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Statt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mit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dem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ganzen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Stoffumfang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auf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einmal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überwältigt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zu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sein, hast du nun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viele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kleine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Teile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, die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schaffbar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sind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 Am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Schluss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ergibt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die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Summe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aller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Lernpakte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wieder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das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große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Ganze</a:t>
            </a:r>
            <a:r>
              <a:rPr lang="en-GB" b="0" i="0" u="none" strike="noStrike" dirty="0">
                <a:solidFill>
                  <a:srgbClr val="1A242C"/>
                </a:solidFill>
                <a:effectLst/>
                <a:latin typeface="Open Sans" panose="020B0606030504020204" pitchFamily="34" charset="0"/>
              </a:rPr>
              <a:t>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5D-9E79-B447-9645-4BCA208B824F}" type="slidenum">
              <a:rPr lang="en-CH" smtClean="0"/>
              <a:t>24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54431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Lücke von Studenten lösen lassen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301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Code als Referenz:</a:t>
            </a:r>
          </a:p>
          <a:p>
            <a:endParaRPr lang="de-DE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main(String[] </a:t>
            </a:r>
            <a:r>
              <a:rPr lang="en-GB" sz="1800" dirty="0" err="1">
                <a:solidFill>
                  <a:srgbClr val="6A3E3E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lang="en-GB" sz="1800" b="1" i="1" dirty="0" err="1">
                <a:solidFill>
                  <a:srgbClr val="0000C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GB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800" i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(4));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GB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sum(</a:t>
            </a: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dirty="0">
                <a:solidFill>
                  <a:srgbClr val="6A3E3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    if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GB" sz="1800" dirty="0">
                <a:solidFill>
                  <a:srgbClr val="6A3E3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0) {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        return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0;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    return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sz="1800" i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GB" sz="1800" dirty="0">
                <a:solidFill>
                  <a:srgbClr val="6A3E3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-1) + </a:t>
            </a:r>
            <a:r>
              <a:rPr lang="en-GB" sz="1800" dirty="0">
                <a:solidFill>
                  <a:srgbClr val="6A3E3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86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Hinweis: Hier befindet sich eine Animation, mit </a:t>
            </a:r>
            <a:r>
              <a:rPr lang="de-DE"/>
              <a:t>einem Klick </a:t>
            </a:r>
            <a:r>
              <a:rPr lang="de-DE" dirty="0"/>
              <a:t>beginnen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F65AF-4DC6-437D-9673-955242BDFC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4649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3F7F5F"/>
                </a:solidFill>
                <a:effectLst/>
                <a:latin typeface="Consolas" panose="020B0609020204030204" pitchFamily="49" charset="0"/>
              </a:rPr>
              <a:t>/*</a:t>
            </a:r>
            <a:endParaRPr lang="de-DE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3F7F5F"/>
                </a:solidFill>
                <a:effectLst/>
                <a:latin typeface="Consolas" panose="020B0609020204030204" pitchFamily="49" charset="0"/>
              </a:rPr>
              <a:t>* Berechnet die Quersumme von x mittels Rekursion</a:t>
            </a:r>
            <a:endParaRPr lang="de-DE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3F7F5F"/>
                </a:solidFill>
                <a:effectLst/>
                <a:latin typeface="Consolas" panose="020B0609020204030204" pitchFamily="49" charset="0"/>
              </a:rPr>
              <a:t>* </a:t>
            </a:r>
            <a:endParaRPr lang="de-DE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3F7F5F"/>
                </a:solidFill>
                <a:effectLst/>
                <a:latin typeface="Consolas" panose="020B0609020204030204" pitchFamily="49" charset="0"/>
              </a:rPr>
              <a:t>* Falls x &lt; 10 dann haben wir nur noch einen digit und addieren dies direkt zur Quersumme dazu.</a:t>
            </a:r>
            <a:endParaRPr lang="de-DE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3F7F5F"/>
                </a:solidFill>
                <a:effectLst/>
                <a:latin typeface="Consolas" panose="020B0609020204030204" pitchFamily="49" charset="0"/>
              </a:rPr>
              <a:t>* </a:t>
            </a:r>
            <a:endParaRPr lang="de-DE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3F7F5F"/>
                </a:solidFill>
                <a:effectLst/>
                <a:latin typeface="Consolas" panose="020B0609020204030204" pitchFamily="49" charset="0"/>
              </a:rPr>
              <a:t>* Sonst extrahieren wir den nächsten digit mit x % 10 und addieren es zur Quersumme dazu.</a:t>
            </a:r>
            <a:endParaRPr lang="de-DE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3F7F5F"/>
                </a:solidFill>
                <a:effectLst/>
                <a:latin typeface="Consolas" panose="020B0609020204030204" pitchFamily="49" charset="0"/>
              </a:rPr>
              <a:t>* </a:t>
            </a:r>
            <a:endParaRPr lang="de-DE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3F7F5F"/>
                </a:solidFill>
                <a:effectLst/>
                <a:latin typeface="Consolas" panose="020B0609020204030204" pitchFamily="49" charset="0"/>
              </a:rPr>
              <a:t>* Wir nehmen induktiv an, dass wir checksum(x / 10) bereits berechnet haben und definieren:</a:t>
            </a:r>
            <a:endParaRPr lang="de-DE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3F7F5F"/>
                </a:solidFill>
                <a:effectLst/>
                <a:latin typeface="Consolas" panose="020B0609020204030204" pitchFamily="49" charset="0"/>
              </a:rPr>
              <a:t>* 1. Base Case x &lt; 10</a:t>
            </a:r>
            <a:endParaRPr lang="de-DE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3F7F5F"/>
                </a:solidFill>
                <a:effectLst/>
                <a:latin typeface="Consolas" panose="020B0609020204030204" pitchFamily="49" charset="0"/>
              </a:rPr>
              <a:t>* 2. Induction Step wie wir mittels checksum(x / 10) auf checksum(x) kommen</a:t>
            </a:r>
            <a:endParaRPr lang="de-DE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3F7F5F"/>
                </a:solidFill>
                <a:effectLst/>
                <a:latin typeface="Consolas" panose="020B0609020204030204" pitchFamily="49" charset="0"/>
              </a:rPr>
              <a:t>*/</a:t>
            </a:r>
            <a:endParaRPr lang="de-DE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de-DE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DE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de-DE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de-DE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de-DE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checksum(</a:t>
            </a:r>
            <a:r>
              <a:rPr lang="de-DE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de-DE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x) {</a:t>
            </a:r>
          </a:p>
          <a:p>
            <a:pPr marL="457200" marR="0" lvl="1">
              <a:spcBef>
                <a:spcPts val="0"/>
              </a:spcBef>
              <a:spcAft>
                <a:spcPts val="0"/>
              </a:spcAft>
            </a:pPr>
            <a:r>
              <a:rPr lang="de-DE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de-DE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(x &lt; 10) { </a:t>
            </a:r>
          </a:p>
          <a:p>
            <a:pPr marL="914400" marR="0" lvl="2">
              <a:spcBef>
                <a:spcPts val="0"/>
              </a:spcBef>
              <a:spcAft>
                <a:spcPts val="0"/>
              </a:spcAft>
            </a:pPr>
            <a:r>
              <a:rPr lang="de-DE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de-DE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x;</a:t>
            </a:r>
          </a:p>
          <a:p>
            <a:pPr marL="457200" marR="0" lvl="1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de-DE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de-DE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 </a:t>
            </a:r>
          </a:p>
          <a:p>
            <a:pPr marL="914400" marR="0" lvl="2">
              <a:spcBef>
                <a:spcPts val="0"/>
              </a:spcBef>
              <a:spcAft>
                <a:spcPts val="0"/>
              </a:spcAft>
            </a:pPr>
            <a:r>
              <a:rPr lang="de-DE" sz="1800" b="1" dirty="0"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de-DE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 % 10 + checksum(x / 10);</a:t>
            </a:r>
          </a:p>
          <a:p>
            <a:pPr marL="457200" marR="0" lvl="1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53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72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15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0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7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084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Graue kommentare zeigen auch das wert von die jeweiligen variablen in der zeile!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15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06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74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778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Difference is that with step into, you can also go through the called method step by step and see what happens </a:t>
            </a:r>
          </a:p>
          <a:p>
            <a:endParaRPr lang="en-CH" dirty="0"/>
          </a:p>
          <a:p>
            <a:r>
              <a:rPr lang="en-CH" dirty="0"/>
              <a:t>With step over, method is called and completed within one step. Only do this when you are sure the method is correct.</a:t>
            </a:r>
          </a:p>
          <a:p>
            <a:endParaRPr lang="en-CH" dirty="0"/>
          </a:p>
          <a:p>
            <a:r>
              <a:rPr lang="en-CH" dirty="0"/>
              <a:t>If no method is being called, use step over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26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109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6475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>
          <a:extLst>
            <a:ext uri="{FF2B5EF4-FFF2-40B4-BE49-F238E27FC236}">
              <a16:creationId xmlns:a16="http://schemas.microsoft.com/office/drawing/2014/main" id="{B8FE0BCB-32E9-C714-56CF-2FC7B94DE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>
            <a:extLst>
              <a:ext uri="{FF2B5EF4-FFF2-40B4-BE49-F238E27FC236}">
                <a16:creationId xmlns:a16="http://schemas.microsoft.com/office/drawing/2014/main" id="{1DCEBD7F-FAFA-8EF5-8FF3-477B4879DB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>
            <a:extLst>
              <a:ext uri="{FF2B5EF4-FFF2-40B4-BE49-F238E27FC236}">
                <a16:creationId xmlns:a16="http://schemas.microsoft.com/office/drawing/2014/main" id="{454CF281-3076-8040-B990-527DA8627E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194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C8C7-083D-61E4-6013-E8E742756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D43A8-9371-FF29-DFB2-99228A6B1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9E56D-F7BB-6140-0C17-1A4E4DB7E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9D37B-10B5-E49B-3C56-99FA35CD5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35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9F71A6F4-4A21-0471-66C3-73F8CB78D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BE2AF4AB-C0A0-0E2E-05B9-B71938BCAB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1859AF00-F49B-87A5-6F70-AABBADE0C6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5458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CB1CE638-B2E7-EAA9-FFFD-579CF3124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8A7B7F1D-98FC-94F2-2F3E-D2597AFFBD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E1FB7417-4330-8305-E9E7-84D16342FD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96182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40637CBE-0A08-46E9-458A-C549F9C6F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24D9663F-3370-829D-174F-FF2D1E8DE8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3BDF4841-D9EC-FA89-7CE5-E18F0A6909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84966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>
          <a:extLst>
            <a:ext uri="{FF2B5EF4-FFF2-40B4-BE49-F238E27FC236}">
              <a16:creationId xmlns:a16="http://schemas.microsoft.com/office/drawing/2014/main" id="{475216D8-69A1-8B27-508A-9D7164ABE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>
            <a:extLst>
              <a:ext uri="{FF2B5EF4-FFF2-40B4-BE49-F238E27FC236}">
                <a16:creationId xmlns:a16="http://schemas.microsoft.com/office/drawing/2014/main" id="{73DC915E-D0EB-9D2D-C5A0-6D2BA6287C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>
            <a:extLst>
              <a:ext uri="{FF2B5EF4-FFF2-40B4-BE49-F238E27FC236}">
                <a16:creationId xmlns:a16="http://schemas.microsoft.com/office/drawing/2014/main" id="{28D6835C-792D-A0DF-E0F2-CB49FC5986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3284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04FA999C-5059-36D1-C8C8-3A24BE227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F4F19D6F-467A-1312-DE18-D55EDC8CB9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8F4AB09E-71A2-E92F-5F99-B025BCC3AC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0503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2C99F9A8-1BBA-9FDD-2D46-3E062B57D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66F9D5D3-A57F-058F-0038-9F1DB6BB87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1E3D880A-4F31-048E-FA28-757FF61360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1990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0D7A3BFA-32B4-B013-60D9-A64F5B762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B495E494-172C-85D1-6EB7-C527E1B7E2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590A8AC0-7C8A-3787-738C-02DC395912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2545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>
          <a:extLst>
            <a:ext uri="{FF2B5EF4-FFF2-40B4-BE49-F238E27FC236}">
              <a16:creationId xmlns:a16="http://schemas.microsoft.com/office/drawing/2014/main" id="{9C1C2642-1A2E-98BE-BD29-CC933C319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445f8babbb_2_20:notes">
            <a:extLst>
              <a:ext uri="{FF2B5EF4-FFF2-40B4-BE49-F238E27FC236}">
                <a16:creationId xmlns:a16="http://schemas.microsoft.com/office/drawing/2014/main" id="{15E45FB2-3E85-178B-4A20-997713E3D7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445f8babbb_2_20:notes">
            <a:extLst>
              <a:ext uri="{FF2B5EF4-FFF2-40B4-BE49-F238E27FC236}">
                <a16:creationId xmlns:a16="http://schemas.microsoft.com/office/drawing/2014/main" id="{4FEA7443-8EE5-BBAC-E938-403BCFD06E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3153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911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9BF35-2934-FC5F-3DAE-9D01C2AF1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659324-F7AE-92C8-F611-AF979C362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A1ACAD-0F4D-C10D-E805-05425CD64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F56A2-6327-DC95-A3C0-EC585F117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0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3381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3E880-A317-45E5-CA55-4384823FE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43092-5FA6-A7F2-E997-B92936E2B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50CD8-14C0-2118-2F50-5E1455D01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3B907-EB2D-DBAD-B8AC-1099809B5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907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0024E-4832-80AE-1E46-59C0A999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404C1-70C3-B0CD-A495-079008249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1923E7-1DF1-EF39-5984-8658824E4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5BF14-D66C-70BF-C7C6-DEA49F4FF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357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1315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6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5383A-3A60-8E53-D9CD-F6FD047C3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635359-8FE0-D787-4437-822390086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FF8A5-4B1A-2703-547C-D184D195B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A6DC1-0F81-AB0A-59B2-8B51C7E6C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059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C4B0D-1F42-AC43-C138-0ECF485C2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12B8C5-BCAA-42E2-5F1D-5CA3F17F1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0FDFD-212E-22A5-E245-80E604C47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F5645-CFBB-DF47-4354-E8A831715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602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F3B60-A1C5-8316-26EF-A7FE1DB74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2295F2-1A27-C725-AF1A-5FADD08E5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3AE51-47DC-5769-64CE-E38868D44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53755-59E0-D446-A2BE-DA0A178FA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1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7269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7204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20A88-C601-C7CF-44B8-AB5A0B4EA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A66D7-1730-60B2-6813-885174E54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31A2E9-6B38-6E94-DBEA-1126C50AA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ED062-C3C5-AE79-DECC-44B757D1B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215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Beispiele am Whiteboard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Beispiele am Whiteboard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9976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6272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1171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1198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8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2A17E-4214-6F80-0C0B-55983C950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A3AF1-590D-7B9B-9F50-F9B727C05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25E776-975B-AE62-2C15-7FF7C6E66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91036-1052-A217-A73B-7E6209021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350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87098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639423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Assistent-TODO: Aufgaben lesen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>
                <a:solidFill>
                  <a:schemeClr val="dk1"/>
                </a:solidFill>
              </a:rPr>
              <a:t>interessante Parameter: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Definitionsbereich der Funktion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Grenzwerte, “White box testing” → Path coverage, …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Demo: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gemeinsames Lösen von Aufgaben 1.a. bis 1.e.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Eclipse Bedienung (JUnit Ansicht, Tests ausführen, etc.)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bei Übungsblatt 4 können auch Tests geschrieben werden (als zusätzliche Übung)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>
                <a:solidFill>
                  <a:schemeClr val="dk1"/>
                </a:solidFill>
              </a:rPr>
              <a:t>interessante Parameter: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Definitionsbereich der Funktion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Grenzwerte, “White box testing” → Path coverage, …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Demo: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gemeinsames Lösen von Aufgaben 1.a. bis 1.e.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Eclipse Bedienung (JUnit Ansicht, Tests ausführen, etc.)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bei Übungsblatt 4 können auch Tests geschrieben werden (als zusätzliche Übung)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3983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0002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9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1F7CD-03B3-9DC0-79D4-38045C7EF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49636-6FCD-5FE8-028A-C65B9EE6E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DDDF4C-EB85-C204-E9C2-3DA71BCA7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B18C4-58FC-B1C9-04C8-44BDF9662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F65AF-4DC6-437D-9673-955242BDFC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5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8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597819"/>
            <a:ext cx="7772400" cy="1102519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914650"/>
            <a:ext cx="7086600" cy="1314450"/>
          </a:xfrm>
        </p:spPr>
        <p:txBody>
          <a:bodyPr>
            <a:noAutofit/>
          </a:bodyPr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subtitle</a:t>
            </a:r>
            <a:r>
              <a:rPr lang="de-CH" noProof="0" dirty="0"/>
              <a:t>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C4A7-AFC5-4ADC-BA92-D1897BC71866}" type="datetime1">
              <a:rPr lang="de-CH" noProof="0" smtClean="0"/>
              <a:pPr/>
              <a:t>15.10.2025</a:t>
            </a:fld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‹Nr.›</a:t>
            </a:fld>
            <a:endParaRPr lang="de-CH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B586-DF65-4930-A689-040614F8EA4B}" type="datetime1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54DA-E650-41E6-816C-059E3AE44C42}" type="datetime1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21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chemeClr val="accent2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</a:lstStyle>
          <a:p>
            <a:pPr lvl="0"/>
            <a:r>
              <a:rPr lang="de-CH" noProof="0" dirty="0"/>
              <a:t>Click </a:t>
            </a:r>
            <a:r>
              <a:rPr lang="de-CH" noProof="0" dirty="0" err="1"/>
              <a:t>to</a:t>
            </a:r>
            <a:r>
              <a:rPr lang="de-CH" noProof="0" dirty="0"/>
              <a:t> </a:t>
            </a:r>
            <a:r>
              <a:rPr lang="de-CH" noProof="0" dirty="0" err="1"/>
              <a:t>edit</a:t>
            </a:r>
            <a:r>
              <a:rPr lang="de-CH" noProof="0" dirty="0"/>
              <a:t> Master </a:t>
            </a:r>
            <a:r>
              <a:rPr lang="de-CH" noProof="0" dirty="0" err="1"/>
              <a:t>text</a:t>
            </a:r>
            <a:r>
              <a:rPr lang="de-CH" noProof="0" dirty="0"/>
              <a:t> </a:t>
            </a:r>
            <a:r>
              <a:rPr lang="de-CH" noProof="0" dirty="0" err="1"/>
              <a:t>styles</a:t>
            </a:r>
            <a:endParaRPr lang="de-CH" noProof="0" dirty="0"/>
          </a:p>
          <a:p>
            <a:pPr lvl="1"/>
            <a:r>
              <a:rPr lang="de-CH" noProof="0" dirty="0"/>
              <a:t>Second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2"/>
            <a:r>
              <a:rPr lang="de-CH" noProof="0" dirty="0"/>
              <a:t>Third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3"/>
            <a:r>
              <a:rPr lang="de-CH" noProof="0" dirty="0" err="1"/>
              <a:t>Fourth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  <a:p>
            <a:pPr lvl="4"/>
            <a:r>
              <a:rPr lang="de-CH" noProof="0" dirty="0" err="1"/>
              <a:t>Fifth</a:t>
            </a:r>
            <a:r>
              <a:rPr lang="de-CH" noProof="0" dirty="0"/>
              <a:t> </a:t>
            </a:r>
            <a:r>
              <a:rPr lang="de-CH" noProof="0" dirty="0" err="1"/>
              <a:t>level</a:t>
            </a:r>
            <a:endParaRPr lang="de-CH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9753-799D-4D17-BD29-C3F93DDA1C56}" type="datetime1">
              <a:rPr lang="de-CH" noProof="0" smtClean="0"/>
              <a:pPr/>
              <a:t>15.10.2025</a:t>
            </a:fld>
            <a:endParaRPr lang="de-CH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‹Nr.›</a:t>
            </a:fld>
            <a:endParaRPr lang="de-CH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E6BD-AC9D-4B17-B7ED-2FEF9FD44CBD}" type="datetime1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C4D5-97A3-4FE8-961A-91067F07586F}" type="datetime1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094-0BC7-4596-AC8D-4FA64050C201}" type="datetime1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B8AA-3922-4186-A99E-2770D12C3180}" type="datetime1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CD224-AD7A-48CF-953F-54CC74C22AEB}" type="datetime1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961C-149A-4855-8EA5-14CDEC5C2E75}" type="datetime1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3256-7FE7-408A-A1A1-0C31FFE74BA6}" type="datetime1">
              <a:rPr lang="en-US" smtClean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noProof="0" dirty="0"/>
              <a:t>Click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Click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edit</a:t>
            </a:r>
            <a:r>
              <a:rPr lang="de-CH" dirty="0"/>
              <a:t> Master </a:t>
            </a:r>
            <a:r>
              <a:rPr lang="de-CH" dirty="0" err="1"/>
              <a:t>text</a:t>
            </a:r>
            <a:r>
              <a:rPr lang="de-CH" dirty="0"/>
              <a:t> </a:t>
            </a:r>
            <a:r>
              <a:rPr lang="de-CH" dirty="0" err="1"/>
              <a:t>styles</a:t>
            </a:r>
            <a:endParaRPr lang="de-CH" dirty="0"/>
          </a:p>
          <a:p>
            <a:pPr lvl="1"/>
            <a:r>
              <a:rPr lang="de-CH" dirty="0"/>
              <a:t>Second </a:t>
            </a:r>
            <a:r>
              <a:rPr lang="de-CH" dirty="0" err="1"/>
              <a:t>level</a:t>
            </a:r>
            <a:endParaRPr lang="de-CH" dirty="0"/>
          </a:p>
          <a:p>
            <a:pPr lvl="2"/>
            <a:r>
              <a:rPr lang="de-CH" dirty="0"/>
              <a:t>Third </a:t>
            </a:r>
            <a:r>
              <a:rPr lang="de-CH" dirty="0" err="1"/>
              <a:t>level</a:t>
            </a:r>
            <a:endParaRPr lang="de-CH" dirty="0"/>
          </a:p>
          <a:p>
            <a:pPr lvl="3"/>
            <a:r>
              <a:rPr lang="de-CH" dirty="0" err="1"/>
              <a:t>Fourth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  <a:p>
            <a:pPr lvl="4"/>
            <a:r>
              <a:rPr lang="de-CH" dirty="0" err="1"/>
              <a:t>Fifth</a:t>
            </a:r>
            <a:r>
              <a:rPr lang="de-CH" dirty="0"/>
              <a:t> </a:t>
            </a:r>
            <a:r>
              <a:rPr lang="de-CH" dirty="0" err="1"/>
              <a:t>level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872C-3E40-4D34-8BCC-9F294DACC404}" type="datetime1">
              <a:rPr lang="de-CH" smtClean="0"/>
              <a:pPr/>
              <a:t>15.10.2025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CH" smtClean="0"/>
              <a:pPr/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c.inf.ethz.ch/infk/eprog/2025/exercises/additionals/bonusaufgaben_regeln.pdf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000" y="1127641"/>
            <a:ext cx="7992888" cy="229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i-FI" sz="3200" b="1" dirty="0"/>
              <a:t>252-0027</a:t>
            </a:r>
          </a:p>
          <a:p>
            <a:r>
              <a:rPr lang="fi-FI" sz="3200" b="1" dirty="0"/>
              <a:t>Einführung in die Programmierung</a:t>
            </a:r>
          </a:p>
          <a:p>
            <a:r>
              <a:rPr lang="fi-FI" sz="2800" b="1" dirty="0"/>
              <a:t>Übungen</a:t>
            </a:r>
          </a:p>
          <a:p>
            <a:endParaRPr lang="fi-FI" sz="2000" b="1" dirty="0"/>
          </a:p>
          <a:p>
            <a:pPr>
              <a:lnSpc>
                <a:spcPct val="80000"/>
              </a:lnSpc>
            </a:pPr>
            <a:r>
              <a:rPr lang="fi-FI" sz="3200" b="1" dirty="0" err="1"/>
              <a:t>Woche</a:t>
            </a:r>
            <a:r>
              <a:rPr lang="fi-FI" sz="3200" b="1" dirty="0"/>
              <a:t> 5: </a:t>
            </a:r>
            <a:r>
              <a:rPr lang="de-DE" sz="3200" b="1" dirty="0"/>
              <a:t>Arrays, Methoden, Debugger</a:t>
            </a:r>
            <a:endParaRPr lang="fi-FI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723878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</a:rPr>
              <a:t>Vorname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Nachname</a:t>
            </a:r>
            <a:endParaRPr lang="en-US" sz="2000" i="1" dirty="0">
              <a:solidFill>
                <a:srgbClr val="FF0000"/>
              </a:solidFill>
            </a:endParaRPr>
          </a:p>
          <a:p>
            <a:r>
              <a:rPr lang="en-US" sz="2000" b="1" dirty="0" err="1"/>
              <a:t>Departement</a:t>
            </a:r>
            <a:r>
              <a:rPr lang="en-US" sz="2000" b="1" dirty="0"/>
              <a:t> </a:t>
            </a:r>
            <a:r>
              <a:rPr lang="en-US" sz="2000" b="1" dirty="0" err="1"/>
              <a:t>Informatik</a:t>
            </a:r>
            <a:endParaRPr lang="en-US" sz="2000" b="1" dirty="0"/>
          </a:p>
          <a:p>
            <a:r>
              <a:rPr lang="en-US" sz="2000" b="1" dirty="0"/>
              <a:t>ETH Zürich</a:t>
            </a:r>
          </a:p>
        </p:txBody>
      </p:sp>
    </p:spTree>
    <p:extLst>
      <p:ext uri="{BB962C8B-B14F-4D97-AF65-F5344CB8AC3E}">
        <p14:creationId xmlns:p14="http://schemas.microsoft.com/office/powerpoint/2010/main" val="28757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5DF40F-89A5-ED0E-37F3-CBE020F730F6}"/>
              </a:ext>
            </a:extLst>
          </p:cNvPr>
          <p:cNvSpPr txBox="1"/>
          <p:nvPr/>
        </p:nvSpPr>
        <p:spPr>
          <a:xfrm>
            <a:off x="1524000" y="527539"/>
            <a:ext cx="362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dirty="0"/>
              <a:t>int[] arOneD = {1,2,3,4,5,6};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16CB7E-F132-75EE-6728-B51CD3A92AF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162245"/>
          <a:ext cx="6095999" cy="563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57884197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9672340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7120936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2498844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2471154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11783563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9599297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CH" sz="1400" dirty="0"/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84473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CH" sz="1400" dirty="0"/>
                        <a:t>arOneD[i]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30251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66650B4-D58D-496A-95BE-800E0A1EBA3D}"/>
              </a:ext>
            </a:extLst>
          </p:cNvPr>
          <p:cNvSpPr txBox="1"/>
          <p:nvPr/>
        </p:nvSpPr>
        <p:spPr>
          <a:xfrm>
            <a:off x="1524000" y="2467041"/>
            <a:ext cx="23123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dirty="0"/>
              <a:t>int[][] </a:t>
            </a:r>
            <a:r>
              <a:rPr lang="en-CH" sz="2400" dirty="0" err="1"/>
              <a:t>ar</a:t>
            </a:r>
            <a:r>
              <a:rPr lang="en-GB" sz="2400" dirty="0"/>
              <a:t>Two</a:t>
            </a:r>
            <a:r>
              <a:rPr lang="en-CH" sz="2400" dirty="0"/>
              <a:t>D = {</a:t>
            </a:r>
          </a:p>
          <a:p>
            <a:r>
              <a:rPr lang="en-CH" sz="2400" dirty="0"/>
              <a:t>	{1,2,3},</a:t>
            </a:r>
          </a:p>
          <a:p>
            <a:r>
              <a:rPr lang="en-CH" sz="2400" dirty="0"/>
              <a:t>	{4,5,6},</a:t>
            </a:r>
          </a:p>
          <a:p>
            <a:r>
              <a:rPr lang="en-CH" sz="2400" dirty="0"/>
              <a:t>	{7,8,9}</a:t>
            </a:r>
          </a:p>
          <a:p>
            <a:r>
              <a:rPr lang="en-CH" sz="2400" dirty="0"/>
              <a:t>};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69DD35-A429-B67C-BA5B-3AC92AD1C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008258"/>
              </p:ext>
            </p:extLst>
          </p:nvPr>
        </p:nvGraphicFramePr>
        <p:xfrm>
          <a:off x="4305384" y="2868735"/>
          <a:ext cx="3483428" cy="563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57884197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9672340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7120936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2498844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CH" sz="1400" dirty="0"/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84473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CH" sz="1400" dirty="0" err="1"/>
                        <a:t>ar</a:t>
                      </a:r>
                      <a:r>
                        <a:rPr lang="en-GB" sz="1400" dirty="0"/>
                        <a:t>Two</a:t>
                      </a:r>
                      <a:r>
                        <a:rPr lang="en-CH" sz="1400" dirty="0"/>
                        <a:t>D[i]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3025185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5190632-19D0-3A43-B270-2AE69364FB2D}"/>
              </a:ext>
            </a:extLst>
          </p:cNvPr>
          <p:cNvSpPr/>
          <p:nvPr/>
        </p:nvSpPr>
        <p:spPr>
          <a:xfrm>
            <a:off x="1524000" y="2467041"/>
            <a:ext cx="2318183" cy="197026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0A1D49-4F53-5F6D-782C-FF3A2019A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792948"/>
              </p:ext>
            </p:extLst>
          </p:nvPr>
        </p:nvGraphicFramePr>
        <p:xfrm>
          <a:off x="4305384" y="4124093"/>
          <a:ext cx="1346736" cy="563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6684">
                  <a:extLst>
                    <a:ext uri="{9D8B030D-6E8A-4147-A177-3AD203B41FA5}">
                      <a16:colId xmlns:a16="http://schemas.microsoft.com/office/drawing/2014/main" val="1578841975"/>
                    </a:ext>
                  </a:extLst>
                </a:gridCol>
                <a:gridCol w="336684">
                  <a:extLst>
                    <a:ext uri="{9D8B030D-6E8A-4147-A177-3AD203B41FA5}">
                      <a16:colId xmlns:a16="http://schemas.microsoft.com/office/drawing/2014/main" val="3296723407"/>
                    </a:ext>
                  </a:extLst>
                </a:gridCol>
                <a:gridCol w="336684">
                  <a:extLst>
                    <a:ext uri="{9D8B030D-6E8A-4147-A177-3AD203B41FA5}">
                      <a16:colId xmlns:a16="http://schemas.microsoft.com/office/drawing/2014/main" val="1171209365"/>
                    </a:ext>
                  </a:extLst>
                </a:gridCol>
                <a:gridCol w="336684">
                  <a:extLst>
                    <a:ext uri="{9D8B030D-6E8A-4147-A177-3AD203B41FA5}">
                      <a16:colId xmlns:a16="http://schemas.microsoft.com/office/drawing/2014/main" val="362498844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CH" sz="1400" dirty="0"/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84473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CH" sz="1400" dirty="0"/>
                        <a:t>[i]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302518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98B4AF-4375-99E4-220C-44C639C79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334254"/>
              </p:ext>
            </p:extLst>
          </p:nvPr>
        </p:nvGraphicFramePr>
        <p:xfrm>
          <a:off x="5804520" y="4114336"/>
          <a:ext cx="1346736" cy="563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6684">
                  <a:extLst>
                    <a:ext uri="{9D8B030D-6E8A-4147-A177-3AD203B41FA5}">
                      <a16:colId xmlns:a16="http://schemas.microsoft.com/office/drawing/2014/main" val="1578841975"/>
                    </a:ext>
                  </a:extLst>
                </a:gridCol>
                <a:gridCol w="336684">
                  <a:extLst>
                    <a:ext uri="{9D8B030D-6E8A-4147-A177-3AD203B41FA5}">
                      <a16:colId xmlns:a16="http://schemas.microsoft.com/office/drawing/2014/main" val="3296723407"/>
                    </a:ext>
                  </a:extLst>
                </a:gridCol>
                <a:gridCol w="336684">
                  <a:extLst>
                    <a:ext uri="{9D8B030D-6E8A-4147-A177-3AD203B41FA5}">
                      <a16:colId xmlns:a16="http://schemas.microsoft.com/office/drawing/2014/main" val="1171209365"/>
                    </a:ext>
                  </a:extLst>
                </a:gridCol>
                <a:gridCol w="336684">
                  <a:extLst>
                    <a:ext uri="{9D8B030D-6E8A-4147-A177-3AD203B41FA5}">
                      <a16:colId xmlns:a16="http://schemas.microsoft.com/office/drawing/2014/main" val="362498844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CH" sz="1400" dirty="0"/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84473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CH" sz="1400" dirty="0"/>
                        <a:t>[i]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302518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055602-A727-CDCE-639F-2A075E175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908285"/>
              </p:ext>
            </p:extLst>
          </p:nvPr>
        </p:nvGraphicFramePr>
        <p:xfrm>
          <a:off x="7303656" y="4110465"/>
          <a:ext cx="1346736" cy="563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6684">
                  <a:extLst>
                    <a:ext uri="{9D8B030D-6E8A-4147-A177-3AD203B41FA5}">
                      <a16:colId xmlns:a16="http://schemas.microsoft.com/office/drawing/2014/main" val="1578841975"/>
                    </a:ext>
                  </a:extLst>
                </a:gridCol>
                <a:gridCol w="336684">
                  <a:extLst>
                    <a:ext uri="{9D8B030D-6E8A-4147-A177-3AD203B41FA5}">
                      <a16:colId xmlns:a16="http://schemas.microsoft.com/office/drawing/2014/main" val="3296723407"/>
                    </a:ext>
                  </a:extLst>
                </a:gridCol>
                <a:gridCol w="336684">
                  <a:extLst>
                    <a:ext uri="{9D8B030D-6E8A-4147-A177-3AD203B41FA5}">
                      <a16:colId xmlns:a16="http://schemas.microsoft.com/office/drawing/2014/main" val="1171209365"/>
                    </a:ext>
                  </a:extLst>
                </a:gridCol>
                <a:gridCol w="336684">
                  <a:extLst>
                    <a:ext uri="{9D8B030D-6E8A-4147-A177-3AD203B41FA5}">
                      <a16:colId xmlns:a16="http://schemas.microsoft.com/office/drawing/2014/main" val="362498844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CH" sz="1400" dirty="0"/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84473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CH" sz="1400" dirty="0"/>
                        <a:t>[i]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302518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0DA4D3-3409-181E-252A-0D68E17F8B73}"/>
              </a:ext>
            </a:extLst>
          </p:cNvPr>
          <p:cNvCxnSpPr>
            <a:endCxn id="2" idx="0"/>
          </p:cNvCxnSpPr>
          <p:nvPr/>
        </p:nvCxnSpPr>
        <p:spPr>
          <a:xfrm flipH="1">
            <a:off x="4978752" y="3291830"/>
            <a:ext cx="601360" cy="832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CF4A7D-FF3B-958E-AD7F-58E5B105D849}"/>
              </a:ext>
            </a:extLst>
          </p:cNvPr>
          <p:cNvCxnSpPr>
            <a:endCxn id="3" idx="0"/>
          </p:cNvCxnSpPr>
          <p:nvPr/>
        </p:nvCxnSpPr>
        <p:spPr>
          <a:xfrm>
            <a:off x="6477888" y="3291830"/>
            <a:ext cx="0" cy="822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E68237-FCEB-D114-BB6D-688B0BFF1773}"/>
              </a:ext>
            </a:extLst>
          </p:cNvPr>
          <p:cNvCxnSpPr>
            <a:endCxn id="4" idx="0"/>
          </p:cNvCxnSpPr>
          <p:nvPr/>
        </p:nvCxnSpPr>
        <p:spPr>
          <a:xfrm>
            <a:off x="7303656" y="3291830"/>
            <a:ext cx="673368" cy="818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8212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Feedback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097566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r>
              <a:rPr lang="de-CH" b="0" dirty="0"/>
              <a:t>Ihr sagt den TAs ab u04 wo ihr Feedback haben möchtet.</a:t>
            </a:r>
          </a:p>
          <a:p>
            <a:r>
              <a:rPr lang="de-CH" b="0" dirty="0"/>
              <a:t>Dazu erstellt ihr eine </a:t>
            </a:r>
            <a:r>
              <a:rPr lang="de-CH" b="0" dirty="0" err="1"/>
              <a:t>requestfeedback.txt</a:t>
            </a:r>
            <a:r>
              <a:rPr lang="de-CH" b="0" dirty="0"/>
              <a:t> Datei (in den </a:t>
            </a:r>
            <a:r>
              <a:rPr lang="de-CH" b="0" dirty="0" err="1"/>
              <a:t>uXX</a:t>
            </a:r>
            <a:r>
              <a:rPr lang="de-CH" b="0" dirty="0"/>
              <a:t> Ordner – nicht </a:t>
            </a:r>
            <a:r>
              <a:rPr lang="de-CH" b="0" dirty="0" err="1"/>
              <a:t>src</a:t>
            </a:r>
            <a:r>
              <a:rPr lang="de-CH" b="0" dirty="0"/>
              <a:t> / </a:t>
            </a:r>
            <a:r>
              <a:rPr lang="de-CH" b="0" dirty="0" err="1"/>
              <a:t>test</a:t>
            </a:r>
            <a:r>
              <a:rPr lang="de-CH" b="0" dirty="0"/>
              <a:t> / </a:t>
            </a:r>
            <a:r>
              <a:rPr lang="de-CH" b="0" dirty="0" err="1"/>
              <a:t>resources</a:t>
            </a:r>
            <a:r>
              <a:rPr lang="de-CH" b="0" dirty="0"/>
              <a:t>).</a:t>
            </a:r>
          </a:p>
          <a:p>
            <a:r>
              <a:rPr lang="de-CH" b="0" dirty="0"/>
              <a:t>In die Datei schreibt ihr die Aufgaben, für welche ihr Feedback haben wollt. (</a:t>
            </a:r>
            <a:r>
              <a:rPr lang="de-CH" dirty="0"/>
              <a:t>Bonus wird separat </a:t>
            </a:r>
            <a:r>
              <a:rPr lang="de-CH" dirty="0" err="1"/>
              <a:t>gegraded</a:t>
            </a:r>
            <a:r>
              <a:rPr lang="de-CH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165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6B0A4-2064-4A42-139D-908879917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C6F6-D088-53DE-8D69-6D0359AC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Feedback Datei erstellen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AC5E6-4B17-B560-4195-D2AC2CA8F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Projekt Ordner </a:t>
            </a:r>
            <a:r>
              <a:rPr lang="de-CH" dirty="0" err="1"/>
              <a:t>uXX</a:t>
            </a:r>
            <a:r>
              <a:rPr lang="de-CH" dirty="0"/>
              <a:t> rechts-klicken.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New -&gt; File.</a:t>
            </a:r>
          </a:p>
          <a:p>
            <a:pPr marL="457200" indent="-457200">
              <a:buFont typeface="+mj-lt"/>
              <a:buAutoNum type="arabicPeriod"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02EDC-F321-7D62-8645-72D53D4B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  <p:pic>
        <p:nvPicPr>
          <p:cNvPr id="6" name="Picture 5" descr="A screenshot of a computer menu&#10;&#10;AI-generated content may be incorrect.">
            <a:extLst>
              <a:ext uri="{FF2B5EF4-FFF2-40B4-BE49-F238E27FC236}">
                <a16:creationId xmlns:a16="http://schemas.microsoft.com/office/drawing/2014/main" id="{EDAF9E7F-4500-8D83-5F7C-EFE34195A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99" y="1851670"/>
            <a:ext cx="4242301" cy="26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5390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1CA5D-FE24-3558-AE88-14484A0A3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467A-F25C-82FA-8670-1DBB158B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Feedback Datei erstellen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9E3DB-7A2A-926A-A744-18A2163A4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Projekt Ordner </a:t>
            </a:r>
            <a:r>
              <a:rPr lang="de-CH" dirty="0" err="1"/>
              <a:t>uXX</a:t>
            </a:r>
            <a:r>
              <a:rPr lang="de-CH" dirty="0"/>
              <a:t> rechts-klicken.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New -&gt; File.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Benenne die Datei als requestfeedback.txt im erscheinenden Fenster.</a:t>
            </a:r>
          </a:p>
          <a:p>
            <a:pPr marL="457200" indent="-457200">
              <a:buFont typeface="+mj-lt"/>
              <a:buAutoNum type="arabicPeriod"/>
            </a:pP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60F6B-1A7D-C236-383E-94B61527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" name="AutoShape 2" descr="Bild">
            <a:extLst>
              <a:ext uri="{FF2B5EF4-FFF2-40B4-BE49-F238E27FC236}">
                <a16:creationId xmlns:a16="http://schemas.microsoft.com/office/drawing/2014/main" id="{C8522447-3B30-1177-F608-76E6DAC48C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E74DE9-3DBF-17DE-50BA-866F10107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905" y="3494345"/>
            <a:ext cx="4070189" cy="8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0710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F8580-145A-F679-D724-B566BF452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1D37-3247-8D4F-7032-58091A92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Feedback Datei erstellen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5C6B5-37EE-2FFB-3248-2263BCBA8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Projekt Ordner </a:t>
            </a:r>
            <a:r>
              <a:rPr lang="de-CH" dirty="0" err="1"/>
              <a:t>uXX</a:t>
            </a:r>
            <a:r>
              <a:rPr lang="de-CH" dirty="0"/>
              <a:t> rechts-klicken.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New -&gt; File.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Benenne die Datei als requestfeedback.txt im erscheinenden Fenster.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Wähle </a:t>
            </a:r>
            <a:r>
              <a:rPr lang="de-CH" i="1" dirty="0"/>
              <a:t>Add </a:t>
            </a:r>
            <a:r>
              <a:rPr lang="de-CH" dirty="0"/>
              <a:t>im auftauchenden Fenster «Add File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Git</a:t>
            </a:r>
            <a:r>
              <a:rPr lang="de-CH" dirty="0"/>
              <a:t>»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9E22A-30E1-6268-10E3-D99C341A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CFCEB7-8902-112A-352C-BC1900AFE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986" y="3579862"/>
            <a:ext cx="4086027" cy="16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610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Nachbesprechung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2368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1: Binärdarstellung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2311E-E72B-0470-AEA3-8B2048E5E0F7}"/>
              </a:ext>
            </a:extLst>
          </p:cNvPr>
          <p:cNvSpPr txBox="1"/>
          <p:nvPr/>
        </p:nvSpPr>
        <p:spPr>
          <a:xfrm>
            <a:off x="1097427" y="4729100"/>
            <a:ext cx="694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Schritt 1:</a:t>
            </a:r>
            <a:r>
              <a:rPr lang="en-GB" dirty="0"/>
              <a:t> </a:t>
            </a:r>
            <a:r>
              <a:rPr lang="en-GB" dirty="0" err="1"/>
              <a:t>Finde</a:t>
            </a:r>
            <a:r>
              <a:rPr lang="en-GB" dirty="0"/>
              <a:t> exp so, </a:t>
            </a:r>
            <a:r>
              <a:rPr lang="en-GB" dirty="0" err="1"/>
              <a:t>dass</a:t>
            </a:r>
            <a:r>
              <a:rPr lang="en-GB" dirty="0"/>
              <a:t> 2^exp &lt;= number und 2^(exp + 1) &gt; number.</a:t>
            </a:r>
            <a:endParaRPr lang="en-CH" dirty="0"/>
          </a:p>
        </p:txBody>
      </p:sp>
      <p:pic>
        <p:nvPicPr>
          <p:cNvPr id="5" name="Picture 4" descr="A computer screen shot of a program code&#10;&#10;AI-generated content may be incorrect.">
            <a:extLst>
              <a:ext uri="{FF2B5EF4-FFF2-40B4-BE49-F238E27FC236}">
                <a16:creationId xmlns:a16="http://schemas.microsoft.com/office/drawing/2014/main" id="{109CF33B-47A8-0BA7-13F3-EDF390C29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04" y="1084087"/>
            <a:ext cx="4865791" cy="3652932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1: Binärdarstellung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2311E-E72B-0470-AEA3-8B2048E5E0F7}"/>
              </a:ext>
            </a:extLst>
          </p:cNvPr>
          <p:cNvSpPr txBox="1"/>
          <p:nvPr/>
        </p:nvSpPr>
        <p:spPr>
          <a:xfrm>
            <a:off x="1097427" y="4729100"/>
            <a:ext cx="725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Schritt 2: </a:t>
            </a:r>
            <a:r>
              <a:rPr lang="en-GB" dirty="0" err="1"/>
              <a:t>Wenn</a:t>
            </a:r>
            <a:r>
              <a:rPr lang="en-GB" dirty="0"/>
              <a:t> 2^currentExp &gt;= number </a:t>
            </a:r>
            <a:r>
              <a:rPr lang="en-GB" dirty="0" err="1"/>
              <a:t>dann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das </a:t>
            </a:r>
            <a:r>
              <a:rPr lang="en-GB" dirty="0" err="1"/>
              <a:t>nächste</a:t>
            </a:r>
            <a:r>
              <a:rPr lang="en-GB" dirty="0"/>
              <a:t> Bit 1 </a:t>
            </a:r>
            <a:r>
              <a:rPr lang="en-GB" dirty="0" err="1"/>
              <a:t>sonst</a:t>
            </a:r>
            <a:r>
              <a:rPr lang="en-GB" dirty="0"/>
              <a:t> 0.</a:t>
            </a:r>
            <a:endParaRPr lang="en-CH" dirty="0"/>
          </a:p>
        </p:txBody>
      </p:sp>
      <p:pic>
        <p:nvPicPr>
          <p:cNvPr id="3" name="Picture 2" descr="A computer screen shot of a program code&#10;&#10;AI-generated content may be incorrect.">
            <a:extLst>
              <a:ext uri="{FF2B5EF4-FFF2-40B4-BE49-F238E27FC236}">
                <a16:creationId xmlns:a16="http://schemas.microsoft.com/office/drawing/2014/main" id="{8DE271C8-D073-FFD4-2785-83BAADB15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0" y="1025578"/>
            <a:ext cx="4948300" cy="370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244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7E84FB0-9DE8-2BF0-841E-3BE6F330C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60900"/>
            <a:ext cx="7200800" cy="2286115"/>
          </a:xfrm>
          <a:prstGeom prst="rect">
            <a:avLst/>
          </a:prstGeom>
        </p:spPr>
      </p:pic>
      <p:sp>
        <p:nvSpPr>
          <p:cNvPr id="238" name="Google Shape;238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2: Grösster gemeinsamer Teiler</a:t>
            </a:r>
            <a:endParaRPr/>
          </a:p>
        </p:txBody>
      </p:sp>
      <p:pic>
        <p:nvPicPr>
          <p:cNvPr id="240" name="Google Shape;240;p43"/>
          <p:cNvPicPr preferRelativeResize="0"/>
          <p:nvPr/>
        </p:nvPicPr>
        <p:blipFill rotWithShape="1">
          <a:blip r:embed="rId4">
            <a:alphaModFix/>
          </a:blip>
          <a:srcRect l="15083" t="28267" r="14433" b="46018"/>
          <a:stretch/>
        </p:blipFill>
        <p:spPr>
          <a:xfrm>
            <a:off x="311700" y="1017725"/>
            <a:ext cx="7601798" cy="174317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3"/>
          <p:cNvSpPr/>
          <p:nvPr/>
        </p:nvSpPr>
        <p:spPr>
          <a:xfrm>
            <a:off x="3491880" y="3311619"/>
            <a:ext cx="2711700" cy="515700"/>
          </a:xfrm>
          <a:prstGeom prst="wedgeRoundRectCallout">
            <a:avLst>
              <a:gd name="adj1" fmla="val -107621"/>
              <a:gd name="adj2" fmla="val -120369"/>
              <a:gd name="adj3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effectLst>
                  <a:outerShdw sx="1000" sy="1000" algn="ctr" rotWithShape="0">
                    <a:schemeClr val="tx1"/>
                  </a:outerShdw>
                </a:effectLst>
                <a:latin typeface="Arial"/>
                <a:ea typeface="Arial"/>
                <a:cs typeface="Arial"/>
                <a:sym typeface="Arial"/>
              </a:rPr>
              <a:t>Negation der </a:t>
            </a:r>
            <a:r>
              <a:rPr lang="en-GB" sz="1400" b="0" i="0" u="none" strike="noStrike" cap="none" dirty="0" err="1">
                <a:effectLst>
                  <a:outerShdw sx="1000" sy="1000" algn="ctr" rotWithShape="0">
                    <a:schemeClr val="tx1"/>
                  </a:outerShdw>
                </a:effectLst>
                <a:latin typeface="Arial"/>
                <a:ea typeface="Arial"/>
                <a:cs typeface="Arial"/>
                <a:sym typeface="Arial"/>
              </a:rPr>
              <a:t>Bedingung</a:t>
            </a:r>
            <a:r>
              <a:rPr lang="en-GB" sz="1400" b="0" i="0" u="none" strike="noStrike" cap="none" dirty="0">
                <a:effectLst>
                  <a:outerShdw sx="1000" sy="1000" algn="ctr" rotWithShape="0">
                    <a:schemeClr val="tx1"/>
                  </a:outerShdw>
                </a:effectLst>
                <a:latin typeface="Arial"/>
                <a:ea typeface="Arial"/>
                <a:cs typeface="Arial"/>
                <a:sym typeface="Arial"/>
              </a:rPr>
              <a:t> in 1.</a:t>
            </a:r>
            <a:endParaRPr sz="1400" b="0" i="0" u="none" strike="noStrike" cap="none" dirty="0">
              <a:effectLst>
                <a:outerShdw sx="1000" sy="1000" algn="ctr" rotWithShape="0">
                  <a:schemeClr val="tx1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3: Zahlenerkennung</a:t>
            </a:r>
            <a:endParaRPr/>
          </a:p>
        </p:txBody>
      </p:sp>
      <p:pic>
        <p:nvPicPr>
          <p:cNvPr id="247" name="Google Shape;24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2400" y="1075000"/>
            <a:ext cx="621918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4"/>
          <p:cNvSpPr/>
          <p:nvPr/>
        </p:nvSpPr>
        <p:spPr>
          <a:xfrm>
            <a:off x="1419400" y="2800475"/>
            <a:ext cx="6219300" cy="477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2DA52F-3A32-A1B8-4C68-1DE80C645EF3}"/>
              </a:ext>
            </a:extLst>
          </p:cNvPr>
          <p:cNvSpPr/>
          <p:nvPr/>
        </p:nvSpPr>
        <p:spPr>
          <a:xfrm>
            <a:off x="681993" y="279244"/>
            <a:ext cx="2318183" cy="197026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650B4-D58D-496A-95BE-800E0A1EBA3D}"/>
              </a:ext>
            </a:extLst>
          </p:cNvPr>
          <p:cNvSpPr txBox="1"/>
          <p:nvPr/>
        </p:nvSpPr>
        <p:spPr>
          <a:xfrm>
            <a:off x="681993" y="306419"/>
            <a:ext cx="23123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dirty="0"/>
              <a:t>int[][] </a:t>
            </a:r>
            <a:r>
              <a:rPr lang="en-CH" sz="2400" dirty="0" err="1"/>
              <a:t>ar</a:t>
            </a:r>
            <a:r>
              <a:rPr lang="en-GB" sz="2400" dirty="0"/>
              <a:t>Two</a:t>
            </a:r>
            <a:r>
              <a:rPr lang="en-CH" sz="2400" dirty="0"/>
              <a:t>D = {</a:t>
            </a:r>
          </a:p>
          <a:p>
            <a:r>
              <a:rPr lang="en-CH" sz="2400" dirty="0"/>
              <a:t>	{1,2,3},</a:t>
            </a:r>
          </a:p>
          <a:p>
            <a:r>
              <a:rPr lang="en-CH" sz="2400" dirty="0"/>
              <a:t>	{4,5,6},</a:t>
            </a:r>
          </a:p>
          <a:p>
            <a:r>
              <a:rPr lang="en-CH" sz="2400" dirty="0"/>
              <a:t>	{7,8,9}</a:t>
            </a:r>
          </a:p>
          <a:p>
            <a:r>
              <a:rPr lang="en-CH" sz="2400" dirty="0"/>
              <a:t>};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9BED4F-1693-C4FB-EF19-D45A6B4FA351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983523"/>
          <a:ext cx="4138248" cy="16239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34562">
                  <a:extLst>
                    <a:ext uri="{9D8B030D-6E8A-4147-A177-3AD203B41FA5}">
                      <a16:colId xmlns:a16="http://schemas.microsoft.com/office/drawing/2014/main" val="2455121375"/>
                    </a:ext>
                  </a:extLst>
                </a:gridCol>
                <a:gridCol w="1034562">
                  <a:extLst>
                    <a:ext uri="{9D8B030D-6E8A-4147-A177-3AD203B41FA5}">
                      <a16:colId xmlns:a16="http://schemas.microsoft.com/office/drawing/2014/main" val="873067224"/>
                    </a:ext>
                  </a:extLst>
                </a:gridCol>
                <a:gridCol w="1034562">
                  <a:extLst>
                    <a:ext uri="{9D8B030D-6E8A-4147-A177-3AD203B41FA5}">
                      <a16:colId xmlns:a16="http://schemas.microsoft.com/office/drawing/2014/main" val="940138839"/>
                    </a:ext>
                  </a:extLst>
                </a:gridCol>
                <a:gridCol w="1034562">
                  <a:extLst>
                    <a:ext uri="{9D8B030D-6E8A-4147-A177-3AD203B41FA5}">
                      <a16:colId xmlns:a16="http://schemas.microsoft.com/office/drawing/2014/main" val="1646461596"/>
                    </a:ext>
                  </a:extLst>
                </a:gridCol>
              </a:tblGrid>
              <a:tr h="405981">
                <a:tc>
                  <a:txBody>
                    <a:bodyPr/>
                    <a:lstStyle/>
                    <a:p>
                      <a:r>
                        <a:rPr lang="en-CH" sz="1400" dirty="0"/>
                        <a:t>i\j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2890264"/>
                  </a:ext>
                </a:extLst>
              </a:tr>
              <a:tr h="405981">
                <a:tc>
                  <a:txBody>
                    <a:bodyPr/>
                    <a:lstStyle/>
                    <a:p>
                      <a:r>
                        <a:rPr lang="en-CH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73973"/>
                  </a:ext>
                </a:extLst>
              </a:tr>
              <a:tr h="405981"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47276926"/>
                  </a:ext>
                </a:extLst>
              </a:tr>
              <a:tr h="405981"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8493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A7AC74-71DC-BD82-CB8B-7220B908844D}"/>
              </a:ext>
            </a:extLst>
          </p:cNvPr>
          <p:cNvSpPr txBox="1"/>
          <p:nvPr/>
        </p:nvSpPr>
        <p:spPr>
          <a:xfrm>
            <a:off x="2389724" y="3437347"/>
            <a:ext cx="21017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700" dirty="0" err="1"/>
              <a:t>ar</a:t>
            </a:r>
            <a:r>
              <a:rPr lang="en-GB" sz="2700" dirty="0" err="1"/>
              <a:t>TwoD</a:t>
            </a:r>
            <a:r>
              <a:rPr lang="en-CH" sz="2700" dirty="0"/>
              <a:t>[i][j] =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C99172-4166-EF2C-568F-405D87720249}"/>
              </a:ext>
            </a:extLst>
          </p:cNvPr>
          <p:cNvGraphicFramePr>
            <a:graphicFrameLocks noGrp="1"/>
          </p:cNvGraphicFramePr>
          <p:nvPr/>
        </p:nvGraphicFramePr>
        <p:xfrm>
          <a:off x="5742467" y="346337"/>
          <a:ext cx="2069124" cy="16239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34562">
                  <a:extLst>
                    <a:ext uri="{9D8B030D-6E8A-4147-A177-3AD203B41FA5}">
                      <a16:colId xmlns:a16="http://schemas.microsoft.com/office/drawing/2014/main" val="2455121375"/>
                    </a:ext>
                  </a:extLst>
                </a:gridCol>
                <a:gridCol w="1034562">
                  <a:extLst>
                    <a:ext uri="{9D8B030D-6E8A-4147-A177-3AD203B41FA5}">
                      <a16:colId xmlns:a16="http://schemas.microsoft.com/office/drawing/2014/main" val="873067224"/>
                    </a:ext>
                  </a:extLst>
                </a:gridCol>
              </a:tblGrid>
              <a:tr h="405981">
                <a:tc>
                  <a:txBody>
                    <a:bodyPr/>
                    <a:lstStyle/>
                    <a:p>
                      <a:r>
                        <a:rPr lang="en-CH" sz="1400" dirty="0"/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2890264"/>
                  </a:ext>
                </a:extLst>
              </a:tr>
              <a:tr h="405981">
                <a:tc>
                  <a:txBody>
                    <a:bodyPr/>
                    <a:lstStyle/>
                    <a:p>
                      <a:r>
                        <a:rPr lang="en-CH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400" dirty="0"/>
                        <a:t>{1,2,3}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73973"/>
                  </a:ext>
                </a:extLst>
              </a:tr>
              <a:tr h="405981"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{4,5,6}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47276926"/>
                  </a:ext>
                </a:extLst>
              </a:tr>
              <a:tr h="405981"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{7,8,9}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8493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19A2F1E-30D1-6274-9532-A75295558B2E}"/>
              </a:ext>
            </a:extLst>
          </p:cNvPr>
          <p:cNvSpPr txBox="1"/>
          <p:nvPr/>
        </p:nvSpPr>
        <p:spPr>
          <a:xfrm>
            <a:off x="3774186" y="915925"/>
            <a:ext cx="18067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700" dirty="0" err="1"/>
              <a:t>ar</a:t>
            </a:r>
            <a:r>
              <a:rPr lang="en-GB" sz="2700" dirty="0" err="1"/>
              <a:t>TwoD</a:t>
            </a:r>
            <a:r>
              <a:rPr lang="en-CH" sz="2700" dirty="0"/>
              <a:t>[i] =</a:t>
            </a:r>
          </a:p>
        </p:txBody>
      </p:sp>
    </p:spTree>
    <p:extLst>
      <p:ext uri="{BB962C8B-B14F-4D97-AF65-F5344CB8AC3E}">
        <p14:creationId xmlns:p14="http://schemas.microsoft.com/office/powerpoint/2010/main" val="27645498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3: Zahlenerkennung</a:t>
            </a:r>
            <a:endParaRPr/>
          </a:p>
        </p:txBody>
      </p:sp>
      <p:pic>
        <p:nvPicPr>
          <p:cNvPr id="254" name="Google Shape;254;p45"/>
          <p:cNvPicPr preferRelativeResize="0"/>
          <p:nvPr/>
        </p:nvPicPr>
        <p:blipFill rotWithShape="1">
          <a:blip r:embed="rId3">
            <a:alphaModFix/>
          </a:blip>
          <a:srcRect t="56781"/>
          <a:stretch/>
        </p:blipFill>
        <p:spPr>
          <a:xfrm>
            <a:off x="5164550" y="228213"/>
            <a:ext cx="3790001" cy="10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5"/>
          <p:cNvSpPr/>
          <p:nvPr/>
        </p:nvSpPr>
        <p:spPr>
          <a:xfrm>
            <a:off x="2296013" y="3416625"/>
            <a:ext cx="453600" cy="447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5"/>
          <p:cNvSpPr/>
          <p:nvPr/>
        </p:nvSpPr>
        <p:spPr>
          <a:xfrm>
            <a:off x="656663" y="3416625"/>
            <a:ext cx="453600" cy="447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5"/>
          <p:cNvSpPr/>
          <p:nvPr/>
        </p:nvSpPr>
        <p:spPr>
          <a:xfrm>
            <a:off x="1476338" y="3416625"/>
            <a:ext cx="453600" cy="447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5"/>
          <p:cNvSpPr/>
          <p:nvPr/>
        </p:nvSpPr>
        <p:spPr>
          <a:xfrm>
            <a:off x="4755038" y="3416625"/>
            <a:ext cx="453600" cy="447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5"/>
          <p:cNvSpPr/>
          <p:nvPr/>
        </p:nvSpPr>
        <p:spPr>
          <a:xfrm>
            <a:off x="3115688" y="3416625"/>
            <a:ext cx="453600" cy="447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5"/>
          <p:cNvSpPr/>
          <p:nvPr/>
        </p:nvSpPr>
        <p:spPr>
          <a:xfrm>
            <a:off x="3935363" y="3416625"/>
            <a:ext cx="453600" cy="447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5"/>
          <p:cNvSpPr/>
          <p:nvPr/>
        </p:nvSpPr>
        <p:spPr>
          <a:xfrm>
            <a:off x="7214063" y="3863925"/>
            <a:ext cx="453600" cy="447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5"/>
          <p:cNvSpPr/>
          <p:nvPr/>
        </p:nvSpPr>
        <p:spPr>
          <a:xfrm>
            <a:off x="5574713" y="3863925"/>
            <a:ext cx="453600" cy="447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5"/>
          <p:cNvSpPr/>
          <p:nvPr/>
        </p:nvSpPr>
        <p:spPr>
          <a:xfrm>
            <a:off x="6394388" y="3863925"/>
            <a:ext cx="453600" cy="447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5"/>
          <p:cNvSpPr/>
          <p:nvPr/>
        </p:nvSpPr>
        <p:spPr>
          <a:xfrm>
            <a:off x="8033738" y="3863925"/>
            <a:ext cx="453600" cy="447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5"/>
          <p:cNvSpPr/>
          <p:nvPr/>
        </p:nvSpPr>
        <p:spPr>
          <a:xfrm>
            <a:off x="7573038" y="3291225"/>
            <a:ext cx="585000" cy="572700"/>
          </a:xfrm>
          <a:prstGeom prst="diamond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5"/>
          <p:cNvSpPr/>
          <p:nvPr/>
        </p:nvSpPr>
        <p:spPr>
          <a:xfrm>
            <a:off x="5918850" y="3291225"/>
            <a:ext cx="585000" cy="572700"/>
          </a:xfrm>
          <a:prstGeom prst="diamond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5"/>
          <p:cNvSpPr/>
          <p:nvPr/>
        </p:nvSpPr>
        <p:spPr>
          <a:xfrm>
            <a:off x="4279488" y="2843925"/>
            <a:ext cx="585000" cy="572700"/>
          </a:xfrm>
          <a:prstGeom prst="diamond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5"/>
          <p:cNvSpPr/>
          <p:nvPr/>
        </p:nvSpPr>
        <p:spPr>
          <a:xfrm>
            <a:off x="2640150" y="2843925"/>
            <a:ext cx="585000" cy="572700"/>
          </a:xfrm>
          <a:prstGeom prst="diamond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5"/>
          <p:cNvSpPr/>
          <p:nvPr/>
        </p:nvSpPr>
        <p:spPr>
          <a:xfrm>
            <a:off x="1000825" y="2843925"/>
            <a:ext cx="585000" cy="572700"/>
          </a:xfrm>
          <a:prstGeom prst="diamond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5"/>
          <p:cNvSpPr/>
          <p:nvPr/>
        </p:nvSpPr>
        <p:spPr>
          <a:xfrm>
            <a:off x="6745938" y="2843925"/>
            <a:ext cx="585000" cy="572700"/>
          </a:xfrm>
          <a:prstGeom prst="diamond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45"/>
          <p:cNvCxnSpPr>
            <a:stCxn id="256" idx="0"/>
            <a:endCxn id="269" idx="1"/>
          </p:cNvCxnSpPr>
          <p:nvPr/>
        </p:nvCxnSpPr>
        <p:spPr>
          <a:xfrm rot="-5400000">
            <a:off x="798863" y="3214725"/>
            <a:ext cx="286500" cy="1173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2" name="Google Shape;272;p45"/>
          <p:cNvCxnSpPr>
            <a:stCxn id="269" idx="3"/>
            <a:endCxn id="257" idx="0"/>
          </p:cNvCxnSpPr>
          <p:nvPr/>
        </p:nvCxnSpPr>
        <p:spPr>
          <a:xfrm>
            <a:off x="1585825" y="3130275"/>
            <a:ext cx="117300" cy="2865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3" name="Google Shape;273;p45"/>
          <p:cNvCxnSpPr>
            <a:stCxn id="255" idx="0"/>
            <a:endCxn id="268" idx="1"/>
          </p:cNvCxnSpPr>
          <p:nvPr/>
        </p:nvCxnSpPr>
        <p:spPr>
          <a:xfrm rot="-5400000">
            <a:off x="2438213" y="3214725"/>
            <a:ext cx="286500" cy="1173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" name="Google Shape;274;p45"/>
          <p:cNvCxnSpPr>
            <a:stCxn id="259" idx="0"/>
            <a:endCxn id="268" idx="3"/>
          </p:cNvCxnSpPr>
          <p:nvPr/>
        </p:nvCxnSpPr>
        <p:spPr>
          <a:xfrm rot="5400000" flipH="1">
            <a:off x="3140588" y="3214725"/>
            <a:ext cx="286500" cy="1173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" name="Google Shape;275;p45"/>
          <p:cNvCxnSpPr>
            <a:stCxn id="260" idx="0"/>
            <a:endCxn id="267" idx="1"/>
          </p:cNvCxnSpPr>
          <p:nvPr/>
        </p:nvCxnSpPr>
        <p:spPr>
          <a:xfrm rot="-5400000">
            <a:off x="4077563" y="3214725"/>
            <a:ext cx="286500" cy="1173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45"/>
          <p:cNvCxnSpPr>
            <a:stCxn id="267" idx="3"/>
            <a:endCxn id="258" idx="0"/>
          </p:cNvCxnSpPr>
          <p:nvPr/>
        </p:nvCxnSpPr>
        <p:spPr>
          <a:xfrm>
            <a:off x="4864488" y="3130275"/>
            <a:ext cx="117300" cy="2865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45"/>
          <p:cNvCxnSpPr>
            <a:stCxn id="262" idx="0"/>
            <a:endCxn id="266" idx="1"/>
          </p:cNvCxnSpPr>
          <p:nvPr/>
        </p:nvCxnSpPr>
        <p:spPr>
          <a:xfrm rot="-5400000">
            <a:off x="5716913" y="3662025"/>
            <a:ext cx="286500" cy="1173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" name="Google Shape;278;p45"/>
          <p:cNvCxnSpPr>
            <a:stCxn id="266" idx="3"/>
            <a:endCxn id="263" idx="0"/>
          </p:cNvCxnSpPr>
          <p:nvPr/>
        </p:nvCxnSpPr>
        <p:spPr>
          <a:xfrm>
            <a:off x="6503850" y="3577575"/>
            <a:ext cx="117300" cy="2865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p45"/>
          <p:cNvCxnSpPr>
            <a:stCxn id="270" idx="1"/>
            <a:endCxn id="266" idx="0"/>
          </p:cNvCxnSpPr>
          <p:nvPr/>
        </p:nvCxnSpPr>
        <p:spPr>
          <a:xfrm flipH="1">
            <a:off x="6211338" y="3130275"/>
            <a:ext cx="534600" cy="1611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0" name="Google Shape;280;p45"/>
          <p:cNvCxnSpPr>
            <a:endCxn id="265" idx="0"/>
          </p:cNvCxnSpPr>
          <p:nvPr/>
        </p:nvCxnSpPr>
        <p:spPr>
          <a:xfrm>
            <a:off x="7330938" y="3130125"/>
            <a:ext cx="534600" cy="1611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1" name="Google Shape;281;p45"/>
          <p:cNvCxnSpPr>
            <a:stCxn id="265" idx="1"/>
            <a:endCxn id="261" idx="0"/>
          </p:cNvCxnSpPr>
          <p:nvPr/>
        </p:nvCxnSpPr>
        <p:spPr>
          <a:xfrm flipH="1">
            <a:off x="7440738" y="3577575"/>
            <a:ext cx="132300" cy="2865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2" name="Google Shape;282;p45"/>
          <p:cNvCxnSpPr>
            <a:stCxn id="265" idx="3"/>
            <a:endCxn id="264" idx="0"/>
          </p:cNvCxnSpPr>
          <p:nvPr/>
        </p:nvCxnSpPr>
        <p:spPr>
          <a:xfrm>
            <a:off x="8158038" y="3577575"/>
            <a:ext cx="102600" cy="2865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3" name="Google Shape;283;p45"/>
          <p:cNvSpPr/>
          <p:nvPr/>
        </p:nvSpPr>
        <p:spPr>
          <a:xfrm>
            <a:off x="1820488" y="2368425"/>
            <a:ext cx="585000" cy="572700"/>
          </a:xfrm>
          <a:prstGeom prst="diamond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5"/>
          <p:cNvSpPr/>
          <p:nvPr/>
        </p:nvSpPr>
        <p:spPr>
          <a:xfrm>
            <a:off x="5443313" y="2368425"/>
            <a:ext cx="585000" cy="572700"/>
          </a:xfrm>
          <a:prstGeom prst="diamond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5"/>
          <p:cNvSpPr/>
          <p:nvPr/>
        </p:nvSpPr>
        <p:spPr>
          <a:xfrm>
            <a:off x="3631900" y="1935950"/>
            <a:ext cx="585000" cy="572700"/>
          </a:xfrm>
          <a:prstGeom prst="diamond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6" name="Google Shape;286;p45"/>
          <p:cNvCxnSpPr>
            <a:stCxn id="269" idx="0"/>
            <a:endCxn id="283" idx="1"/>
          </p:cNvCxnSpPr>
          <p:nvPr/>
        </p:nvCxnSpPr>
        <p:spPr>
          <a:xfrm rot="-5400000">
            <a:off x="1462225" y="2485725"/>
            <a:ext cx="189300" cy="5271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7" name="Google Shape;287;p45"/>
          <p:cNvCxnSpPr>
            <a:stCxn id="283" idx="3"/>
            <a:endCxn id="268" idx="0"/>
          </p:cNvCxnSpPr>
          <p:nvPr/>
        </p:nvCxnSpPr>
        <p:spPr>
          <a:xfrm>
            <a:off x="2405488" y="2654775"/>
            <a:ext cx="527100" cy="1893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" name="Google Shape;288;p45"/>
          <p:cNvCxnSpPr>
            <a:stCxn id="267" idx="0"/>
            <a:endCxn id="284" idx="1"/>
          </p:cNvCxnSpPr>
          <p:nvPr/>
        </p:nvCxnSpPr>
        <p:spPr>
          <a:xfrm rot="-5400000">
            <a:off x="4912938" y="2313675"/>
            <a:ext cx="189300" cy="8712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" name="Google Shape;289;p45"/>
          <p:cNvCxnSpPr>
            <a:stCxn id="270" idx="0"/>
            <a:endCxn id="284" idx="3"/>
          </p:cNvCxnSpPr>
          <p:nvPr/>
        </p:nvCxnSpPr>
        <p:spPr>
          <a:xfrm rot="5400000" flipH="1">
            <a:off x="6438738" y="2244225"/>
            <a:ext cx="189300" cy="10101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0" name="Google Shape;290;p45"/>
          <p:cNvCxnSpPr>
            <a:stCxn id="285" idx="1"/>
            <a:endCxn id="283" idx="0"/>
          </p:cNvCxnSpPr>
          <p:nvPr/>
        </p:nvCxnSpPr>
        <p:spPr>
          <a:xfrm flipH="1">
            <a:off x="2113000" y="2222300"/>
            <a:ext cx="1518900" cy="1461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1" name="Google Shape;291;p45"/>
          <p:cNvCxnSpPr>
            <a:endCxn id="284" idx="0"/>
          </p:cNvCxnSpPr>
          <p:nvPr/>
        </p:nvCxnSpPr>
        <p:spPr>
          <a:xfrm>
            <a:off x="4216913" y="2222325"/>
            <a:ext cx="1518900" cy="1461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2" name="Google Shape;292;p45"/>
          <p:cNvCxnSpPr>
            <a:stCxn id="285" idx="0"/>
          </p:cNvCxnSpPr>
          <p:nvPr/>
        </p:nvCxnSpPr>
        <p:spPr>
          <a:xfrm rot="10800000" flipH="1">
            <a:off x="3924400" y="1644950"/>
            <a:ext cx="6300" cy="29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p45"/>
          <p:cNvSpPr txBox="1"/>
          <p:nvPr/>
        </p:nvSpPr>
        <p:spPr>
          <a:xfrm>
            <a:off x="2112938" y="1815875"/>
            <a:ext cx="1811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{1,2,3,7}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5"/>
          <p:cNvSpPr txBox="1"/>
          <p:nvPr/>
        </p:nvSpPr>
        <p:spPr>
          <a:xfrm>
            <a:off x="3924413" y="1815875"/>
            <a:ext cx="1811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{0,4,5,6,8,9}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5"/>
          <p:cNvSpPr txBox="1"/>
          <p:nvPr/>
        </p:nvSpPr>
        <p:spPr>
          <a:xfrm>
            <a:off x="5715488" y="2244675"/>
            <a:ext cx="13230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{0,4,8,9}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5"/>
          <p:cNvSpPr txBox="1"/>
          <p:nvPr/>
        </p:nvSpPr>
        <p:spPr>
          <a:xfrm>
            <a:off x="4571988" y="2244675"/>
            <a:ext cx="13230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{5,6}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5"/>
          <p:cNvSpPr txBox="1"/>
          <p:nvPr/>
        </p:nvSpPr>
        <p:spPr>
          <a:xfrm>
            <a:off x="7038463" y="2720175"/>
            <a:ext cx="8271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{0,8}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5"/>
          <p:cNvSpPr txBox="1"/>
          <p:nvPr/>
        </p:nvSpPr>
        <p:spPr>
          <a:xfrm>
            <a:off x="6211388" y="2720175"/>
            <a:ext cx="8271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{4,9}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4: Berechnungen</a:t>
            </a:r>
            <a:endParaRPr/>
          </a:p>
        </p:txBody>
      </p:sp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EBFE5E8-0EC4-4B2E-78A6-43E465F4A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606"/>
            <a:ext cx="9144000" cy="3314153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D496AEF-E663-5741-F28A-15802DB6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631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4: Berechnungen</a:t>
            </a:r>
            <a:endParaRPr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55095AC-BA76-2C97-2D01-E1EF5AAD2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606"/>
            <a:ext cx="9144000" cy="3122742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06F4962-FEA7-07DD-FC2A-8612226F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2584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350" y="152400"/>
            <a:ext cx="672437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E6343156-BA42-C7E8-F7BC-934F429AF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15566"/>
            <a:ext cx="4179738" cy="1212974"/>
          </a:xfrm>
          <a:prstGeom prst="rect">
            <a:avLst/>
          </a:prstGeom>
        </p:spPr>
      </p:pic>
      <p:pic>
        <p:nvPicPr>
          <p:cNvPr id="7" name="Picture 6" descr="A black background with colorful text&#10;&#10;AI-generated content may be incorrect.">
            <a:extLst>
              <a:ext uri="{FF2B5EF4-FFF2-40B4-BE49-F238E27FC236}">
                <a16:creationId xmlns:a16="http://schemas.microsoft.com/office/drawing/2014/main" id="{D6CD2A4A-75F0-3732-8321-973F1C3DA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74410"/>
            <a:ext cx="4759374" cy="707047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Aufgabe 5: Scrabble</a:t>
            </a:r>
            <a:endParaRPr/>
          </a:p>
        </p:txBody>
      </p:sp>
      <p:pic>
        <p:nvPicPr>
          <p:cNvPr id="311" name="Google Shape;31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350" y="1017725"/>
            <a:ext cx="8121949" cy="37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Vorbesprechung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511812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1: </a:t>
            </a:r>
            <a:r>
              <a:rPr lang="en-GB" dirty="0" err="1"/>
              <a:t>Sieb</a:t>
            </a:r>
            <a:r>
              <a:rPr lang="en-GB" dirty="0"/>
              <a:t> des Eratosthenes</a:t>
            </a:r>
            <a:endParaRPr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D496AEF-E663-5741-F28A-15802DB6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 dirty="0"/>
          </a:p>
        </p:txBody>
      </p:sp>
      <p:pic>
        <p:nvPicPr>
          <p:cNvPr id="5" name="Picture 4" descr="A text on a white background&#10;&#10;Description automatically generated">
            <a:extLst>
              <a:ext uri="{FF2B5EF4-FFF2-40B4-BE49-F238E27FC236}">
                <a16:creationId xmlns:a16="http://schemas.microsoft.com/office/drawing/2014/main" id="{A6765B14-8CFE-4CC0-517F-61CA3F964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8826"/>
            <a:ext cx="7885945" cy="34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588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2: Arrays</a:t>
            </a:r>
            <a:endParaRPr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D496AEF-E663-5741-F28A-15802DB6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 dirty="0"/>
          </a:p>
        </p:txBody>
      </p:sp>
      <p:pic>
        <p:nvPicPr>
          <p:cNvPr id="5" name="Picture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A0842C1C-6E74-A960-F85E-3F6787544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1331917"/>
            <a:ext cx="7740352" cy="30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046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2: Arrays</a:t>
            </a:r>
            <a:endParaRPr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D496AEF-E663-5741-F28A-15802DB6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 dirty="0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713B395-39DB-2B64-E6BF-4C5E652D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73" y="1158625"/>
            <a:ext cx="6433654" cy="3745560"/>
          </a:xfrm>
          <a:prstGeom prst="rect">
            <a:avLst/>
          </a:prstGeom>
        </p:spPr>
      </p:pic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B8E25931-79BA-3503-423B-2565F487E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0"/>
          <a:stretch/>
        </p:blipFill>
        <p:spPr>
          <a:xfrm>
            <a:off x="1353138" y="1059581"/>
            <a:ext cx="6171189" cy="26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3411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3: 2D Arrays</a:t>
            </a:r>
            <a:endParaRPr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D496AEF-E663-5741-F28A-15802DB6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 dirty="0"/>
          </a:p>
        </p:txBody>
      </p:sp>
      <p:pic>
        <p:nvPicPr>
          <p:cNvPr id="4" name="Picture 3" descr="A text on a white background&#10;&#10;Description automatically generated">
            <a:extLst>
              <a:ext uri="{FF2B5EF4-FFF2-40B4-BE49-F238E27FC236}">
                <a16:creationId xmlns:a16="http://schemas.microsoft.com/office/drawing/2014/main" id="{0BFF33A1-DA86-F7D4-AE5E-0424BF024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5" y="1315886"/>
            <a:ext cx="8383170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4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Methoden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396820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4: </a:t>
            </a:r>
            <a:r>
              <a:rPr lang="en-GB" dirty="0" err="1"/>
              <a:t>Testen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JUnit</a:t>
            </a:r>
            <a:endParaRPr dirty="0"/>
          </a:p>
        </p:txBody>
      </p:sp>
      <p:sp>
        <p:nvSpPr>
          <p:cNvPr id="358" name="Google Shape;358;p54"/>
          <p:cNvSpPr txBox="1"/>
          <p:nvPr/>
        </p:nvSpPr>
        <p:spPr>
          <a:xfrm>
            <a:off x="311700" y="1152475"/>
            <a:ext cx="8520600" cy="3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Zweck des Programms:</a:t>
            </a:r>
            <a:endParaRPr sz="18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Wochentag eines Datums (nach 01.01.1900) ausgeben</a:t>
            </a:r>
            <a:b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Beispiel:13.10.2017 → Friday</a:t>
            </a:r>
            <a:b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Gibt fälschlicherweise aber </a:t>
            </a:r>
            <a:r>
              <a:rPr lang="en-GB" sz="1800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“The 13.10.2017 is a Sunday”</a:t>
            </a: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aus.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Berücksichtigt Schaltjahre (“Leap year”)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Funktionsweise:</a:t>
            </a:r>
            <a:endParaRPr sz="18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AutoNum type="arabicPeriod"/>
            </a:pP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Überprüft, ob Datum OK ist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AutoNum type="arabicPeriod"/>
            </a:pP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Zählt die Tage ab 1.1.1900 bis zum eingegebenen Datum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AutoNum type="arabicPeriod"/>
            </a:pP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Wochentag = Tage % 7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4: </a:t>
            </a:r>
            <a:r>
              <a:rPr lang="en-GB" dirty="0" err="1"/>
              <a:t>Testen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JUnit</a:t>
            </a:r>
            <a:endParaRPr dirty="0"/>
          </a:p>
        </p:txBody>
      </p:sp>
      <p:sp>
        <p:nvSpPr>
          <p:cNvPr id="364" name="Google Shape;364;p55"/>
          <p:cNvSpPr txBox="1"/>
          <p:nvPr/>
        </p:nvSpPr>
        <p:spPr>
          <a:xfrm>
            <a:off x="311700" y="1152475"/>
            <a:ext cx="8520600" cy="2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Tests in </a:t>
            </a:r>
            <a:r>
              <a:rPr lang="en-GB" sz="1800" b="1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PerpetualCalendarTest.java</a:t>
            </a:r>
            <a:endParaRPr sz="1800" b="1" i="1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Einzelne Tests prüfen Rückgabewerte von einzelnen Methoden des Programms </a:t>
            </a:r>
            <a:r>
              <a:rPr lang="en-GB" sz="1800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PerpetualCalendar.java</a:t>
            </a:r>
            <a:endParaRPr sz="1800" b="0" i="1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Tests sollten </a:t>
            </a:r>
            <a:r>
              <a:rPr lang="en-GB" sz="1800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interessante </a:t>
            </a: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Parameter für die Methoden testen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●"/>
            </a:pP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Beispiel </a:t>
            </a:r>
            <a:r>
              <a:rPr lang="en-GB" sz="1600" b="0" i="0" u="none" strike="noStrike" cap="none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testCountDaysInYear()</a:t>
            </a: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400" b="0" i="0" u="none" strike="noStrike" cap="none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assertEquals(366, PerpetualCalendar.countDaysInYear(1904));</a:t>
            </a:r>
            <a:br>
              <a:rPr lang="en-GB" sz="1400" b="0" i="0" u="none" strike="noStrike" cap="none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1904 ist ein Schaltjahr, also sollte </a:t>
            </a:r>
            <a:r>
              <a:rPr lang="en-GB" sz="1600" b="0" i="0" u="none" strike="noStrike" cap="non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countDaysInYear()</a:t>
            </a:r>
            <a:r>
              <a:rPr lang="en-GB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366 Tage zurückgeben</a:t>
            </a:r>
            <a:endParaRPr sz="1400" b="0" i="0" u="none" strike="noStrike" cap="none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5" name="Google Shape;365;p55"/>
          <p:cNvSpPr txBox="1"/>
          <p:nvPr/>
        </p:nvSpPr>
        <p:spPr>
          <a:xfrm>
            <a:off x="2551050" y="3957475"/>
            <a:ext cx="40419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5: Matching Numbers</a:t>
            </a:r>
            <a:endParaRPr dirty="0"/>
          </a:p>
        </p:txBody>
      </p:sp>
      <p:pic>
        <p:nvPicPr>
          <p:cNvPr id="3" name="Picture 2" descr="A white text with black and white text&#10;&#10;Description automatically generated">
            <a:extLst>
              <a:ext uri="{FF2B5EF4-FFF2-40B4-BE49-F238E27FC236}">
                <a16:creationId xmlns:a16="http://schemas.microsoft.com/office/drawing/2014/main" id="{53217CD8-AC70-AA8A-E7D8-0FC891762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1409489"/>
            <a:ext cx="8244408" cy="33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0850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dirty="0"/>
              <a:t>Aufgabe 5: Matching Numbers</a:t>
            </a:r>
            <a:endParaRPr dirty="0"/>
          </a:p>
        </p:txBody>
      </p:sp>
      <p:pic>
        <p:nvPicPr>
          <p:cNvPr id="4" name="Picture 3" descr="A close up of a text&#10;&#10;Description automatically generated">
            <a:extLst>
              <a:ext uri="{FF2B5EF4-FFF2-40B4-BE49-F238E27FC236}">
                <a16:creationId xmlns:a16="http://schemas.microsoft.com/office/drawing/2014/main" id="{736BFA8B-05A0-7E5C-162C-4FA009740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419622"/>
            <a:ext cx="8604448" cy="27571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3591F1-F66A-F5B1-A6AC-FE73555B18A0}"/>
              </a:ext>
            </a:extLst>
          </p:cNvPr>
          <p:cNvSpPr/>
          <p:nvPr/>
        </p:nvSpPr>
        <p:spPr>
          <a:xfrm>
            <a:off x="269776" y="3795886"/>
            <a:ext cx="79026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12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DABC-5A3A-CF0C-83C5-7987B553A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Aufgabe 6: Substring-Counter (Bonus!)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399E1-E75C-45EA-F769-B82E1F7C2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dirty="0" err="1"/>
              <a:t>Diese</a:t>
            </a:r>
            <a:r>
              <a:rPr lang="en-GB" b="0" dirty="0"/>
              <a:t> Aufgabe </a:t>
            </a:r>
            <a:r>
              <a:rPr lang="en-GB" b="0" dirty="0" err="1"/>
              <a:t>gibt</a:t>
            </a:r>
            <a:r>
              <a:rPr lang="en-GB" b="0" dirty="0"/>
              <a:t> </a:t>
            </a:r>
            <a:r>
              <a:rPr lang="en-GB" b="0" dirty="0" err="1"/>
              <a:t>Bonuspunkte</a:t>
            </a:r>
            <a:r>
              <a:rPr lang="en-GB" b="0" dirty="0"/>
              <a:t>!</a:t>
            </a:r>
            <a:endParaRPr lang="en-CH" b="0" dirty="0"/>
          </a:p>
          <a:p>
            <a:r>
              <a:rPr lang="en-GB" b="0" dirty="0" err="1"/>
              <a:t>Regeln</a:t>
            </a:r>
            <a:r>
              <a:rPr lang="en-GB" b="0" dirty="0"/>
              <a:t> </a:t>
            </a:r>
            <a:r>
              <a:rPr lang="en-GB" b="0" dirty="0" err="1"/>
              <a:t>findet</a:t>
            </a:r>
            <a:r>
              <a:rPr lang="en-GB" b="0" dirty="0"/>
              <a:t> </a:t>
            </a:r>
            <a:r>
              <a:rPr lang="en-GB" b="0" dirty="0" err="1"/>
              <a:t>ihr</a:t>
            </a:r>
            <a:r>
              <a:rPr lang="en-GB" b="0" dirty="0"/>
              <a:t> </a:t>
            </a:r>
            <a:r>
              <a:rPr lang="en-GB" b="0" dirty="0" err="1"/>
              <a:t>hier</a:t>
            </a:r>
            <a:r>
              <a:rPr lang="en-GB" b="0" dirty="0"/>
              <a:t>: </a:t>
            </a:r>
            <a:r>
              <a:rPr lang="en-GB" b="0" dirty="0">
                <a:hlinkClick r:id="rId3"/>
              </a:rPr>
              <a:t>https://lec.inf.ethz.ch/infk/eprog/2025/exercises/additionals/bonusaufgaben_regeln.pdf</a:t>
            </a: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22A3-0317-D2F9-68D3-F3360B2F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124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22102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754BE-25C8-811D-B2B1-507AD91DB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F178-7097-BF66-BAA0-488CD19C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84" y="2143125"/>
            <a:ext cx="8003232" cy="857250"/>
          </a:xfrm>
        </p:spPr>
        <p:txBody>
          <a:bodyPr>
            <a:normAutofit/>
          </a:bodyPr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public </a:t>
            </a:r>
            <a:r>
              <a:rPr lang="de-CH" dirty="0"/>
              <a:t>static </a:t>
            </a:r>
            <a:r>
              <a:rPr lang="de-CH" dirty="0">
                <a:solidFill>
                  <a:srgbClr val="00B050"/>
                </a:solidFill>
              </a:rPr>
              <a:t>int</a:t>
            </a:r>
            <a:r>
              <a:rPr lang="de-CH" dirty="0"/>
              <a:t> </a:t>
            </a:r>
            <a:r>
              <a:rPr lang="de-CH" dirty="0">
                <a:solidFill>
                  <a:srgbClr val="FFC000"/>
                </a:solidFill>
              </a:rPr>
              <a:t>add</a:t>
            </a:r>
            <a:r>
              <a:rPr lang="de-CH" dirty="0"/>
              <a:t>(</a:t>
            </a:r>
            <a:r>
              <a:rPr lang="de-CH" dirty="0">
                <a:solidFill>
                  <a:srgbClr val="00B050"/>
                </a:solidFill>
              </a:rPr>
              <a:t>int</a:t>
            </a:r>
            <a:r>
              <a:rPr lang="de-CH" dirty="0"/>
              <a:t> a, </a:t>
            </a:r>
            <a:r>
              <a:rPr lang="de-CH" dirty="0">
                <a:solidFill>
                  <a:srgbClr val="00B050"/>
                </a:solidFill>
              </a:rPr>
              <a:t>int</a:t>
            </a:r>
            <a:r>
              <a:rPr lang="de-CH" dirty="0"/>
              <a:t> b){ 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8A6AB-5B9C-861E-CCA3-CEEE0474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1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BDFA6-4474-F33D-87B7-BC0070BD0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29B9-2B83-3AB6-1010-05AD24FF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84" y="2143125"/>
            <a:ext cx="8003232" cy="857250"/>
          </a:xfrm>
        </p:spPr>
        <p:txBody>
          <a:bodyPr>
            <a:normAutofit/>
          </a:bodyPr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public </a:t>
            </a:r>
            <a:r>
              <a:rPr lang="de-CH" dirty="0"/>
              <a:t>static </a:t>
            </a:r>
            <a:r>
              <a:rPr lang="de-CH" dirty="0">
                <a:solidFill>
                  <a:srgbClr val="00B050"/>
                </a:solidFill>
              </a:rPr>
              <a:t>int</a:t>
            </a:r>
            <a:r>
              <a:rPr lang="de-CH" dirty="0"/>
              <a:t> </a:t>
            </a:r>
            <a:r>
              <a:rPr lang="de-CH" dirty="0">
                <a:solidFill>
                  <a:srgbClr val="FFC000"/>
                </a:solidFill>
              </a:rPr>
              <a:t>add</a:t>
            </a:r>
            <a:r>
              <a:rPr lang="de-CH" dirty="0"/>
              <a:t>(</a:t>
            </a:r>
            <a:r>
              <a:rPr lang="de-CH" dirty="0">
                <a:solidFill>
                  <a:srgbClr val="00B050"/>
                </a:solidFill>
              </a:rPr>
              <a:t>int</a:t>
            </a:r>
            <a:r>
              <a:rPr lang="de-CH" dirty="0"/>
              <a:t> a, </a:t>
            </a:r>
            <a:r>
              <a:rPr lang="de-CH" dirty="0">
                <a:solidFill>
                  <a:srgbClr val="00B050"/>
                </a:solidFill>
              </a:rPr>
              <a:t>int</a:t>
            </a:r>
            <a:r>
              <a:rPr lang="de-CH" dirty="0"/>
              <a:t> b){ 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41B8-3CA5-9439-6D03-B169C1C4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5CF0CA8-61CE-5AD9-6826-843E610E449F}"/>
              </a:ext>
            </a:extLst>
          </p:cNvPr>
          <p:cNvSpPr/>
          <p:nvPr/>
        </p:nvSpPr>
        <p:spPr>
          <a:xfrm rot="16200000">
            <a:off x="1763688" y="2424311"/>
            <a:ext cx="288032" cy="11521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FD914C9-0892-57D7-9D75-FF9FBDE4F292}"/>
              </a:ext>
            </a:extLst>
          </p:cNvPr>
          <p:cNvSpPr/>
          <p:nvPr/>
        </p:nvSpPr>
        <p:spPr>
          <a:xfrm rot="16200000">
            <a:off x="3649689" y="2910491"/>
            <a:ext cx="583570" cy="467140"/>
          </a:xfrm>
          <a:prstGeom prst="leftBrace">
            <a:avLst>
              <a:gd name="adj1" fmla="val 8333"/>
              <a:gd name="adj2" fmla="val 5233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D233E1B-EE46-63A7-CC6E-8210AE29E7AA}"/>
              </a:ext>
            </a:extLst>
          </p:cNvPr>
          <p:cNvSpPr/>
          <p:nvPr/>
        </p:nvSpPr>
        <p:spPr>
          <a:xfrm rot="16200000">
            <a:off x="4590897" y="2655149"/>
            <a:ext cx="288032" cy="682286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83E3F92-AA14-8FA1-5087-59F3F2D92425}"/>
              </a:ext>
            </a:extLst>
          </p:cNvPr>
          <p:cNvSpPr/>
          <p:nvPr/>
        </p:nvSpPr>
        <p:spPr>
          <a:xfrm rot="16200000">
            <a:off x="6031362" y="2007382"/>
            <a:ext cx="288032" cy="1977819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C60FFC-7AC4-4B04-C076-0667B332F150}"/>
              </a:ext>
            </a:extLst>
          </p:cNvPr>
          <p:cNvSpPr txBox="1">
            <a:spLocks/>
          </p:cNvSpPr>
          <p:nvPr/>
        </p:nvSpPr>
        <p:spPr>
          <a:xfrm>
            <a:off x="1259632" y="3140308"/>
            <a:ext cx="1337320" cy="41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1800" dirty="0">
                <a:solidFill>
                  <a:srgbClr val="FF0000"/>
                </a:solidFill>
              </a:rPr>
              <a:t>Sichtbarkeit</a:t>
            </a:r>
            <a:endParaRPr lang="de-CH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FF4EDB-1A74-CB90-49A1-771AFE915381}"/>
              </a:ext>
            </a:extLst>
          </p:cNvPr>
          <p:cNvSpPr txBox="1">
            <a:spLocks/>
          </p:cNvSpPr>
          <p:nvPr/>
        </p:nvSpPr>
        <p:spPr>
          <a:xfrm>
            <a:off x="4098776" y="3140308"/>
            <a:ext cx="1337320" cy="41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1800" dirty="0">
                <a:solidFill>
                  <a:srgbClr val="FFC000"/>
                </a:solidFill>
              </a:rPr>
              <a:t>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63694A-B193-9E08-4756-678821700827}"/>
              </a:ext>
            </a:extLst>
          </p:cNvPr>
          <p:cNvSpPr txBox="1">
            <a:spLocks/>
          </p:cNvSpPr>
          <p:nvPr/>
        </p:nvSpPr>
        <p:spPr>
          <a:xfrm>
            <a:off x="3306688" y="3488430"/>
            <a:ext cx="1337320" cy="41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1800" dirty="0">
                <a:solidFill>
                  <a:srgbClr val="00B050"/>
                </a:solidFill>
              </a:rPr>
              <a:t>Rückgabetyp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7061CE-62C9-8127-ACF7-0C3E5FBE22AE}"/>
              </a:ext>
            </a:extLst>
          </p:cNvPr>
          <p:cNvSpPr txBox="1">
            <a:spLocks/>
          </p:cNvSpPr>
          <p:nvPr/>
        </p:nvSpPr>
        <p:spPr>
          <a:xfrm>
            <a:off x="5305024" y="3140307"/>
            <a:ext cx="1787256" cy="41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1800" dirty="0">
                <a:solidFill>
                  <a:srgbClr val="FFC000"/>
                </a:solidFill>
              </a:rPr>
              <a:t>Parameter</a:t>
            </a:r>
          </a:p>
        </p:txBody>
      </p:sp>
    </p:spTree>
    <p:extLst>
      <p:ext uri="{BB962C8B-B14F-4D97-AF65-F5344CB8AC3E}">
        <p14:creationId xmlns:p14="http://schemas.microsoft.com/office/powerpoint/2010/main" val="136671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BDFA6-4474-F33D-87B7-BC0070BD0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29B9-2B83-3AB6-1010-05AD24FF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84" y="2143125"/>
            <a:ext cx="8003232" cy="857250"/>
          </a:xfrm>
        </p:spPr>
        <p:txBody>
          <a:bodyPr>
            <a:normAutofit/>
          </a:bodyPr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public </a:t>
            </a:r>
            <a:r>
              <a:rPr lang="de-CH" dirty="0"/>
              <a:t>static </a:t>
            </a:r>
            <a:r>
              <a:rPr lang="de-CH" dirty="0">
                <a:solidFill>
                  <a:srgbClr val="00B050"/>
                </a:solidFill>
              </a:rPr>
              <a:t>int</a:t>
            </a:r>
            <a:r>
              <a:rPr lang="de-CH" dirty="0"/>
              <a:t> </a:t>
            </a:r>
            <a:r>
              <a:rPr lang="de-CH" dirty="0">
                <a:solidFill>
                  <a:srgbClr val="FFC000"/>
                </a:solidFill>
              </a:rPr>
              <a:t>add</a:t>
            </a:r>
            <a:r>
              <a:rPr lang="de-CH" dirty="0"/>
              <a:t>(</a:t>
            </a:r>
            <a:r>
              <a:rPr lang="de-CH" dirty="0">
                <a:solidFill>
                  <a:srgbClr val="00B050"/>
                </a:solidFill>
              </a:rPr>
              <a:t>int</a:t>
            </a:r>
            <a:r>
              <a:rPr lang="de-CH" dirty="0"/>
              <a:t> a, </a:t>
            </a:r>
            <a:r>
              <a:rPr lang="de-CH" dirty="0">
                <a:solidFill>
                  <a:srgbClr val="00B050"/>
                </a:solidFill>
              </a:rPr>
              <a:t>int</a:t>
            </a:r>
            <a:r>
              <a:rPr lang="de-CH" dirty="0"/>
              <a:t> b){ 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41B8-3CA5-9439-6D03-B169C1C4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5CF0CA8-61CE-5AD9-6826-843E610E449F}"/>
              </a:ext>
            </a:extLst>
          </p:cNvPr>
          <p:cNvSpPr/>
          <p:nvPr/>
        </p:nvSpPr>
        <p:spPr>
          <a:xfrm rot="16200000">
            <a:off x="1763688" y="2424311"/>
            <a:ext cx="288032" cy="115212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FD914C9-0892-57D7-9D75-FF9FBDE4F292}"/>
              </a:ext>
            </a:extLst>
          </p:cNvPr>
          <p:cNvSpPr/>
          <p:nvPr/>
        </p:nvSpPr>
        <p:spPr>
          <a:xfrm rot="16200000">
            <a:off x="3649689" y="2910491"/>
            <a:ext cx="583570" cy="467140"/>
          </a:xfrm>
          <a:prstGeom prst="leftBrace">
            <a:avLst>
              <a:gd name="adj1" fmla="val 8333"/>
              <a:gd name="adj2" fmla="val 5233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D233E1B-EE46-63A7-CC6E-8210AE29E7AA}"/>
              </a:ext>
            </a:extLst>
          </p:cNvPr>
          <p:cNvSpPr/>
          <p:nvPr/>
        </p:nvSpPr>
        <p:spPr>
          <a:xfrm rot="16200000">
            <a:off x="4590897" y="2655149"/>
            <a:ext cx="288032" cy="682286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83E3F92-AA14-8FA1-5087-59F3F2D92425}"/>
              </a:ext>
            </a:extLst>
          </p:cNvPr>
          <p:cNvSpPr/>
          <p:nvPr/>
        </p:nvSpPr>
        <p:spPr>
          <a:xfrm rot="16200000">
            <a:off x="6031362" y="2007382"/>
            <a:ext cx="288032" cy="1977819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C60FFC-7AC4-4B04-C076-0667B332F150}"/>
              </a:ext>
            </a:extLst>
          </p:cNvPr>
          <p:cNvSpPr txBox="1">
            <a:spLocks/>
          </p:cNvSpPr>
          <p:nvPr/>
        </p:nvSpPr>
        <p:spPr>
          <a:xfrm>
            <a:off x="1259632" y="3140308"/>
            <a:ext cx="1337320" cy="41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1800" dirty="0">
                <a:solidFill>
                  <a:srgbClr val="FF0000"/>
                </a:solidFill>
              </a:rPr>
              <a:t>Sichtbarkeit</a:t>
            </a:r>
            <a:endParaRPr lang="de-CH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FF4EDB-1A74-CB90-49A1-771AFE915381}"/>
              </a:ext>
            </a:extLst>
          </p:cNvPr>
          <p:cNvSpPr txBox="1">
            <a:spLocks/>
          </p:cNvSpPr>
          <p:nvPr/>
        </p:nvSpPr>
        <p:spPr>
          <a:xfrm>
            <a:off x="4098776" y="3140308"/>
            <a:ext cx="1337320" cy="41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1800" dirty="0">
                <a:solidFill>
                  <a:srgbClr val="FFC000"/>
                </a:solidFill>
              </a:rPr>
              <a:t>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63694A-B193-9E08-4756-678821700827}"/>
              </a:ext>
            </a:extLst>
          </p:cNvPr>
          <p:cNvSpPr txBox="1">
            <a:spLocks/>
          </p:cNvSpPr>
          <p:nvPr/>
        </p:nvSpPr>
        <p:spPr>
          <a:xfrm>
            <a:off x="3306688" y="3488430"/>
            <a:ext cx="1337320" cy="41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1800" dirty="0">
                <a:solidFill>
                  <a:srgbClr val="00B050"/>
                </a:solidFill>
              </a:rPr>
              <a:t>Rückgabetyp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7061CE-62C9-8127-ACF7-0C3E5FBE22AE}"/>
              </a:ext>
            </a:extLst>
          </p:cNvPr>
          <p:cNvSpPr txBox="1">
            <a:spLocks/>
          </p:cNvSpPr>
          <p:nvPr/>
        </p:nvSpPr>
        <p:spPr>
          <a:xfrm>
            <a:off x="5305024" y="3140307"/>
            <a:ext cx="1787256" cy="41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1800" dirty="0">
                <a:solidFill>
                  <a:srgbClr val="FFC000"/>
                </a:solidFill>
              </a:rPr>
              <a:t>Parameter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BDF104DA-C7EA-39FB-8256-A23C48F1D620}"/>
              </a:ext>
            </a:extLst>
          </p:cNvPr>
          <p:cNvSpPr/>
          <p:nvPr/>
        </p:nvSpPr>
        <p:spPr>
          <a:xfrm rot="5400000">
            <a:off x="5671017" y="653937"/>
            <a:ext cx="288032" cy="298654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E63EDE-BF1C-2FA8-4006-FFC9F8719D1C}"/>
              </a:ext>
            </a:extLst>
          </p:cNvPr>
          <p:cNvSpPr txBox="1">
            <a:spLocks/>
          </p:cNvSpPr>
          <p:nvPr/>
        </p:nvSpPr>
        <p:spPr>
          <a:xfrm>
            <a:off x="4593423" y="1540703"/>
            <a:ext cx="2426849" cy="416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000" dirty="0"/>
              <a:t>Signatur</a:t>
            </a:r>
          </a:p>
        </p:txBody>
      </p:sp>
    </p:spTree>
    <p:extLst>
      <p:ext uri="{BB962C8B-B14F-4D97-AF65-F5344CB8AC3E}">
        <p14:creationId xmlns:p14="http://schemas.microsoft.com/office/powerpoint/2010/main" val="174250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F0D8A-665D-31C4-BCBE-B3E0F2A48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F8F7-9EAD-51F1-08AC-2CB318DB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CH" dirty="0"/>
              <a:t>Method-</a:t>
            </a:r>
            <a:r>
              <a:rPr lang="de-CH" dirty="0" err="1"/>
              <a:t>Overloading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BF5FA-B0D7-7B64-C4EC-BD2A8B953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2000" b="0" dirty="0"/>
              <a:t>Eine Methode kann überladen werden, in dem die Methodenparameter verändert werden</a:t>
            </a:r>
            <a:endParaRPr lang="de-AT" sz="2000" b="0" noProof="0" dirty="0">
              <a:effectLst/>
            </a:endParaRPr>
          </a:p>
          <a:p>
            <a:pPr>
              <a:lnSpc>
                <a:spcPct val="90000"/>
              </a:lnSpc>
            </a:pPr>
            <a:r>
              <a:rPr lang="de-AT" sz="2000" b="0" dirty="0"/>
              <a:t>trotz gleichem Namen hat sie dann eine andere Signatur</a:t>
            </a:r>
          </a:p>
          <a:p>
            <a:pPr>
              <a:lnSpc>
                <a:spcPct val="90000"/>
              </a:lnSpc>
            </a:pPr>
            <a:r>
              <a:rPr lang="de-AT" sz="2000" dirty="0" err="1"/>
              <a:t>add</a:t>
            </a:r>
            <a:r>
              <a:rPr lang="de-AT" sz="2000" b="0" dirty="0"/>
              <a:t> kann durch Überladung mit unterschiedlichen Parametern aufgerufen werden, hat nun unterschiedliche Rückgabetypen</a:t>
            </a:r>
          </a:p>
        </p:txBody>
      </p:sp>
      <p:pic>
        <p:nvPicPr>
          <p:cNvPr id="5" name="Picture 4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C0B6F719-AB0E-75C0-A7F6-DD079DFD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36513"/>
            <a:ext cx="4038600" cy="332174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84ACB-6682-E125-895B-02A1A1A4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30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Value vs Reference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963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221C9-2385-30CA-4664-DAABA3EF2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13A3-55D2-76F7-534D-FF1062FF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CH" sz="2800" dirty="0"/>
              <a:t>Objekte 101 – (Deep Dive in einer späteren Übung)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30C38-F7FF-D08F-C3C8-B0E24C1AE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 lnSpcReduction="10000"/>
          </a:bodyPr>
          <a:lstStyle/>
          <a:p>
            <a:r>
              <a:rPr lang="de-DE" b="0" dirty="0"/>
              <a:t>Klassen sind „Baupläne“, die definieren, wie Daten gespeichert werden </a:t>
            </a:r>
          </a:p>
          <a:p>
            <a:r>
              <a:rPr lang="de-DE" b="0" dirty="0"/>
              <a:t>Objekte sind konkrete Realisierungen der Klasse</a:t>
            </a:r>
          </a:p>
          <a:p>
            <a:r>
              <a:rPr lang="de-DE" b="0" dirty="0"/>
              <a:t>Die Variable des Objektes speichert einen Verweis, wo die Daten im Speicher </a:t>
            </a:r>
            <a:r>
              <a:rPr lang="de-DE" b="0"/>
              <a:t>liegen (Referenz)</a:t>
            </a:r>
            <a:endParaRPr lang="de-DE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FD041-FAD7-314F-9265-40D3823EF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678" y="1200151"/>
            <a:ext cx="3679644" cy="339447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5B30F-EE05-BEE4-2FD8-40D774B9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5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118FD-4D44-F732-A569-70A4BE0E1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EBC0-E8BF-B22A-3409-9459F09E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64" y="205979"/>
            <a:ext cx="2962672" cy="857250"/>
          </a:xfrm>
        </p:spPr>
        <p:txBody>
          <a:bodyPr>
            <a:normAutofit/>
          </a:bodyPr>
          <a:lstStyle/>
          <a:p>
            <a:pPr algn="ctr"/>
            <a:r>
              <a:rPr lang="de-CH"/>
              <a:t>Primitives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A85FF-2CE0-2500-5936-3496CC673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</p:spPr>
        <p:txBody>
          <a:bodyPr>
            <a:normAutofit/>
          </a:bodyPr>
          <a:lstStyle/>
          <a:p>
            <a:r>
              <a:rPr lang="de-DE" b="0" noProof="0" dirty="0"/>
              <a:t>speichern tatsächlichen Wert</a:t>
            </a:r>
          </a:p>
          <a:p>
            <a:r>
              <a:rPr lang="de-DE" b="0" dirty="0"/>
              <a:t>sind von der Grösse begrenzt</a:t>
            </a:r>
          </a:p>
          <a:p>
            <a:r>
              <a:rPr lang="de-DE" b="0" noProof="0" dirty="0"/>
              <a:t>Standardwerte sind festgelegt</a:t>
            </a:r>
          </a:p>
          <a:p>
            <a:r>
              <a:rPr lang="de-DE" b="0" dirty="0"/>
              <a:t>Können niemals </a:t>
            </a:r>
            <a:r>
              <a:rPr lang="de-DE" i="1" dirty="0"/>
              <a:t>NULL</a:t>
            </a:r>
            <a:r>
              <a:rPr lang="de-DE" b="0" dirty="0"/>
              <a:t> sein</a:t>
            </a:r>
            <a:endParaRPr lang="de-DE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36328-8762-4CE4-6807-F7C64DE7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7C0AF7-5B2D-3609-F32F-666A7DB3CB6D}"/>
              </a:ext>
            </a:extLst>
          </p:cNvPr>
          <p:cNvSpPr txBox="1">
            <a:spLocks/>
          </p:cNvSpPr>
          <p:nvPr/>
        </p:nvSpPr>
        <p:spPr>
          <a:xfrm>
            <a:off x="4595751" y="1200151"/>
            <a:ext cx="411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/>
              <a:t>speichern Referenz auf Speicherort</a:t>
            </a:r>
          </a:p>
          <a:p>
            <a:r>
              <a:rPr lang="de-DE" b="0" dirty="0"/>
              <a:t>Grösse ist variabel</a:t>
            </a:r>
          </a:p>
          <a:p>
            <a:r>
              <a:rPr lang="de-DE" b="0" dirty="0"/>
              <a:t>Standardwert ist </a:t>
            </a:r>
            <a:r>
              <a:rPr lang="de-DE" i="1" dirty="0"/>
              <a:t>NULL </a:t>
            </a:r>
            <a:r>
              <a:rPr lang="de-DE" b="0" dirty="0"/>
              <a:t>(keine Referenz in den Speicher)</a:t>
            </a:r>
          </a:p>
          <a:p>
            <a:endParaRPr lang="de-DE" b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43C79F-A567-804E-931D-7632AF0A74F4}"/>
              </a:ext>
            </a:extLst>
          </p:cNvPr>
          <p:cNvSpPr txBox="1">
            <a:spLocks/>
          </p:cNvSpPr>
          <p:nvPr/>
        </p:nvSpPr>
        <p:spPr>
          <a:xfrm>
            <a:off x="5459847" y="205979"/>
            <a:ext cx="238660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dirty="0"/>
              <a:t>Objekte</a:t>
            </a:r>
          </a:p>
        </p:txBody>
      </p:sp>
    </p:spTree>
    <p:extLst>
      <p:ext uri="{BB962C8B-B14F-4D97-AF65-F5344CB8AC3E}">
        <p14:creationId xmlns:p14="http://schemas.microsoft.com/office/powerpoint/2010/main" val="95099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Organisatorisches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b="0" dirty="0"/>
              <a:t>Mein Name: Leandro Zazzi</a:t>
            </a:r>
            <a:endParaRPr lang="de-CH" b="0" i="1" dirty="0">
              <a:solidFill>
                <a:srgbClr val="FF0000"/>
              </a:solidFill>
            </a:endParaRPr>
          </a:p>
          <a:p>
            <a:r>
              <a:rPr lang="de-CH" b="0" dirty="0"/>
              <a:t>Bei Fragen: lzazzi@ethz.ch</a:t>
            </a:r>
            <a:endParaRPr lang="de-CH" b="0" i="1" dirty="0">
              <a:solidFill>
                <a:srgbClr val="FF0000"/>
              </a:solidFill>
            </a:endParaRPr>
          </a:p>
          <a:p>
            <a:pPr lvl="1"/>
            <a:r>
              <a:rPr lang="de-CH" dirty="0"/>
              <a:t>Mails bitte mit «[EProg25]» im Betreff</a:t>
            </a:r>
            <a:endParaRPr lang="de-CH" b="0" dirty="0"/>
          </a:p>
          <a:p>
            <a:r>
              <a:rPr lang="de-CH" b="0" dirty="0"/>
              <a:t>Neue Aufgaben: </a:t>
            </a:r>
            <a:r>
              <a:rPr lang="de-CH" dirty="0"/>
              <a:t>Dienstag Abend </a:t>
            </a:r>
            <a:r>
              <a:rPr lang="de-CH" b="0" dirty="0"/>
              <a:t>(im Normalfall)</a:t>
            </a:r>
          </a:p>
          <a:p>
            <a:r>
              <a:rPr lang="de-CH" b="0" dirty="0"/>
              <a:t>Abgabe der Übungen bis </a:t>
            </a:r>
            <a:r>
              <a:rPr lang="de-CH" dirty="0"/>
              <a:t>Dienstag Abend (23:59) </a:t>
            </a:r>
            <a:r>
              <a:rPr lang="de-CH" b="0" dirty="0"/>
              <a:t>Folgewoche</a:t>
            </a:r>
            <a:endParaRPr lang="de-CH" dirty="0"/>
          </a:p>
          <a:p>
            <a:pPr lvl="1"/>
            <a:r>
              <a:rPr lang="de-CH" b="0" dirty="0"/>
              <a:t>Abgabe immer via Git</a:t>
            </a:r>
          </a:p>
          <a:p>
            <a:pPr lvl="1"/>
            <a:r>
              <a:rPr lang="de-CH" dirty="0"/>
              <a:t>Lösungen in separatem Projekt auf Git</a:t>
            </a:r>
            <a:endParaRPr lang="de-CH" b="0" dirty="0"/>
          </a:p>
          <a:p>
            <a:pPr marL="457200" lvl="1" indent="0">
              <a:buNone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00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B08D6-1410-76C1-3D4D-D6C06E570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586B-B1E3-3FB0-5B52-44BADFAF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/>
          <a:p>
            <a:r>
              <a:rPr lang="de-CH" dirty="0"/>
              <a:t>Weitergabe von Referenzen</a:t>
            </a:r>
          </a:p>
        </p:txBody>
      </p:sp>
      <p:pic>
        <p:nvPicPr>
          <p:cNvPr id="3" name="Picture 2" descr="A computer screen shot of text&#10;&#10;Description automatically generated">
            <a:extLst>
              <a:ext uri="{FF2B5EF4-FFF2-40B4-BE49-F238E27FC236}">
                <a16:creationId xmlns:a16="http://schemas.microsoft.com/office/drawing/2014/main" id="{A3E42D99-598E-D0AD-C21F-5B246BD7C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0" y="342226"/>
            <a:ext cx="5111750" cy="4114958"/>
          </a:xfrm>
          <a:prstGeom prst="rect">
            <a:avLst/>
          </a:prstGeo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4650403-F778-C463-A5B7-D2DF94AC9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de-AT" i="1" noProof="0"/>
              <a:t>numbers</a:t>
            </a:r>
            <a:r>
              <a:rPr lang="de-AT" b="0" noProof="0"/>
              <a:t> speichert die Referenz, wo die tatsächlichen Werte liegen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AT" b="0"/>
              <a:t>gib Referenz an </a:t>
            </a:r>
            <a:r>
              <a:rPr lang="de-AT" i="1"/>
              <a:t>modifyArray</a:t>
            </a:r>
            <a:r>
              <a:rPr lang="de-AT" b="0"/>
              <a:t> weiter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AT" i="1" noProof="0"/>
              <a:t>modifyArray</a:t>
            </a:r>
            <a:r>
              <a:rPr lang="de-AT" b="0" noProof="0"/>
              <a:t> sucht Werte im Speicher, verdoppelt sie, terminiert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de-AT" i="1"/>
              <a:t>main</a:t>
            </a:r>
            <a:r>
              <a:rPr lang="de-AT" b="0"/>
              <a:t> sucht mit derselben</a:t>
            </a:r>
            <a:r>
              <a:rPr lang="de-AT"/>
              <a:t> </a:t>
            </a:r>
            <a:r>
              <a:rPr lang="de-AT" b="0"/>
              <a:t>im Speicher und findet verdoppelte Werte </a:t>
            </a:r>
            <a:r>
              <a:rPr lang="de-AT"/>
              <a:t>ohne</a:t>
            </a:r>
            <a:r>
              <a:rPr lang="de-AT" b="0"/>
              <a:t>, dass wir sie zurückgeben mussten</a:t>
            </a:r>
            <a:endParaRPr lang="de-AT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B90D0-B1BD-C08C-7166-6B1664EF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4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4290362-F9FE-7C99-58DA-D6D0A0B82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83F0-54D8-0AFC-9EC9-E6CB5674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CH" sz="3100" dirty="0"/>
              <a:t>Ausnahmen - Unveränderlichkeit von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84278-80F7-7859-C26C-AE6259FDE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 fontScale="92500" lnSpcReduction="20000"/>
          </a:bodyPr>
          <a:lstStyle/>
          <a:p>
            <a:r>
              <a:rPr lang="de-DE" b="0" dirty="0"/>
              <a:t>Java erzwingt ein „Pass-By-Value“-Verhalten für einzelne Ausnahmen</a:t>
            </a:r>
          </a:p>
          <a:p>
            <a:r>
              <a:rPr lang="de-DE" b="0" dirty="0"/>
              <a:t>Strings sind Objekte</a:t>
            </a:r>
          </a:p>
          <a:p>
            <a:r>
              <a:rPr lang="de-DE" b="0" dirty="0"/>
              <a:t>diese Art von Fehlern kann mit Strings trotzdem nicht passieren</a:t>
            </a:r>
          </a:p>
          <a:p>
            <a:r>
              <a:rPr lang="de-DE" b="0" dirty="0"/>
              <a:t>bei Weitergabe wird Kopie mit selbem Wert erstellt (mit neuer Referenz)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1243B-9067-A678-7F9E-29AC03EF4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07188"/>
            <a:ext cx="4038600" cy="318039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1EB35-B630-11C9-9D62-21B64016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61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 err="1"/>
              <a:t>Rekursion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7390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3452-7586-8CA7-76B0-20A1E5E3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/>
              <a:t>Rekusion – Grundprinzip</a:t>
            </a:r>
            <a:r>
              <a:rPr lang="de-DE" dirty="0"/>
              <a:t> Divide and </a:t>
            </a:r>
            <a:r>
              <a:rPr lang="de-DE" dirty="0" err="1"/>
              <a:t>Conquer</a:t>
            </a:r>
            <a:endParaRPr lang="en-CH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F67843F-E16C-2993-D163-402C4589E8C6}"/>
              </a:ext>
            </a:extLst>
          </p:cNvPr>
          <p:cNvSpPr/>
          <p:nvPr/>
        </p:nvSpPr>
        <p:spPr>
          <a:xfrm>
            <a:off x="3498768" y="1238003"/>
            <a:ext cx="2146465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350" dirty="0"/>
              <a:t>Grosses Problem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C95F968-341E-1EBB-193C-BC1DFA62EF1F}"/>
              </a:ext>
            </a:extLst>
          </p:cNvPr>
          <p:cNvSpPr/>
          <p:nvPr/>
        </p:nvSpPr>
        <p:spPr>
          <a:xfrm>
            <a:off x="2000992" y="2260023"/>
            <a:ext cx="2146465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350" dirty="0"/>
              <a:t>kleineres Problem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D3D261-078A-9D0C-926C-31EFAAE2A40F}"/>
              </a:ext>
            </a:extLst>
          </p:cNvPr>
          <p:cNvSpPr/>
          <p:nvPr/>
        </p:nvSpPr>
        <p:spPr>
          <a:xfrm>
            <a:off x="4996545" y="2260022"/>
            <a:ext cx="2146465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350" dirty="0"/>
              <a:t>kleineres Problem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23B5590-FE95-7079-B04D-0EFE9CFDB1B8}"/>
              </a:ext>
            </a:extLst>
          </p:cNvPr>
          <p:cNvSpPr/>
          <p:nvPr/>
        </p:nvSpPr>
        <p:spPr>
          <a:xfrm>
            <a:off x="725878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91A375F-E497-4258-A080-79435D9CA619}"/>
              </a:ext>
            </a:extLst>
          </p:cNvPr>
          <p:cNvSpPr/>
          <p:nvPr/>
        </p:nvSpPr>
        <p:spPr>
          <a:xfrm>
            <a:off x="2700151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0828D5-B066-967A-9A69-70DBB445AF74}"/>
              </a:ext>
            </a:extLst>
          </p:cNvPr>
          <p:cNvSpPr/>
          <p:nvPr/>
        </p:nvSpPr>
        <p:spPr>
          <a:xfrm>
            <a:off x="4674424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3CA77E-CAC3-7491-2008-91487CB43498}"/>
              </a:ext>
            </a:extLst>
          </p:cNvPr>
          <p:cNvSpPr/>
          <p:nvPr/>
        </p:nvSpPr>
        <p:spPr>
          <a:xfrm>
            <a:off x="6648697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A26287-6D42-40C7-8C12-8C307A3AD035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4572000" y="1834738"/>
            <a:ext cx="1497778" cy="42528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EC7F6E-8910-DC2F-20E6-C537B1C429DC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flipH="1">
            <a:off x="3074224" y="1834738"/>
            <a:ext cx="1497776" cy="42528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BE4D28-BCA0-8ACB-F15D-C77CFD39D814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1651412" y="2856758"/>
            <a:ext cx="1422813" cy="42528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B0CB07-F3CE-E812-FBA2-364171B840C3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3074225" y="2856758"/>
            <a:ext cx="551460" cy="42528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38ED21-D711-E1C4-19E4-448EBC269747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5599958" y="2856757"/>
            <a:ext cx="469820" cy="42528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0297846-E0E1-A894-3175-F916973E5795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6069778" y="2856757"/>
            <a:ext cx="1504453" cy="42528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9990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3452-7586-8CA7-76B0-20A1E5E3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H"/>
              <a:t>Rekusion – Grundprinzip</a:t>
            </a:r>
            <a:r>
              <a:rPr lang="de-DE" dirty="0"/>
              <a:t> Divide and </a:t>
            </a:r>
            <a:r>
              <a:rPr lang="de-DE" dirty="0" err="1"/>
              <a:t>Conquer</a:t>
            </a:r>
            <a:endParaRPr lang="en-CH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F67843F-E16C-2993-D163-402C4589E8C6}"/>
              </a:ext>
            </a:extLst>
          </p:cNvPr>
          <p:cNvSpPr/>
          <p:nvPr/>
        </p:nvSpPr>
        <p:spPr>
          <a:xfrm>
            <a:off x="3498768" y="1238003"/>
            <a:ext cx="2146465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350" dirty="0"/>
              <a:t>Grosses Problem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C95F968-341E-1EBB-193C-BC1DFA62EF1F}"/>
              </a:ext>
            </a:extLst>
          </p:cNvPr>
          <p:cNvSpPr/>
          <p:nvPr/>
        </p:nvSpPr>
        <p:spPr>
          <a:xfrm>
            <a:off x="2000992" y="2260023"/>
            <a:ext cx="2146465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350" dirty="0"/>
              <a:t>kleineres Problem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D3D261-078A-9D0C-926C-31EFAAE2A40F}"/>
              </a:ext>
            </a:extLst>
          </p:cNvPr>
          <p:cNvSpPr/>
          <p:nvPr/>
        </p:nvSpPr>
        <p:spPr>
          <a:xfrm>
            <a:off x="4996545" y="2260022"/>
            <a:ext cx="2146465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1350" dirty="0"/>
              <a:t>kleineres Problem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23B5590-FE95-7079-B04D-0EFE9CFDB1B8}"/>
              </a:ext>
            </a:extLst>
          </p:cNvPr>
          <p:cNvSpPr/>
          <p:nvPr/>
        </p:nvSpPr>
        <p:spPr>
          <a:xfrm>
            <a:off x="725878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91A375F-E497-4258-A080-79435D9CA619}"/>
              </a:ext>
            </a:extLst>
          </p:cNvPr>
          <p:cNvSpPr/>
          <p:nvPr/>
        </p:nvSpPr>
        <p:spPr>
          <a:xfrm>
            <a:off x="2700151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0828D5-B066-967A-9A69-70DBB445AF74}"/>
              </a:ext>
            </a:extLst>
          </p:cNvPr>
          <p:cNvSpPr/>
          <p:nvPr/>
        </p:nvSpPr>
        <p:spPr>
          <a:xfrm>
            <a:off x="4674424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3CA77E-CAC3-7491-2008-91487CB43498}"/>
              </a:ext>
            </a:extLst>
          </p:cNvPr>
          <p:cNvSpPr/>
          <p:nvPr/>
        </p:nvSpPr>
        <p:spPr>
          <a:xfrm>
            <a:off x="6648697" y="3282041"/>
            <a:ext cx="1851067" cy="59673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N</a:t>
            </a:r>
            <a:r>
              <a:rPr lang="en-CH" sz="1350" dirty="0" err="1"/>
              <a:t>och</a:t>
            </a:r>
            <a:r>
              <a:rPr lang="en-CH" sz="1350" dirty="0"/>
              <a:t> </a:t>
            </a:r>
            <a:r>
              <a:rPr lang="en-CH" sz="1350" dirty="0" err="1"/>
              <a:t>kleiner</a:t>
            </a:r>
            <a:r>
              <a:rPr lang="en-GB" sz="1350" dirty="0"/>
              <a:t>e</a:t>
            </a:r>
            <a:r>
              <a:rPr lang="en-CH" sz="1350" dirty="0"/>
              <a:t>s Problem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56BED7D-FAD3-2DBE-731E-C29554B5A525}"/>
              </a:ext>
            </a:extLst>
          </p:cNvPr>
          <p:cNvCxnSpPr>
            <a:cxnSpLocks/>
            <a:stCxn id="11" idx="0"/>
            <a:endCxn id="6" idx="2"/>
          </p:cNvCxnSpPr>
          <p:nvPr/>
        </p:nvCxnSpPr>
        <p:spPr>
          <a:xfrm flipH="1" flipV="1">
            <a:off x="6069778" y="2856757"/>
            <a:ext cx="1504453" cy="4252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DCB6F9-C434-0B4D-532D-52FBADA1B637}"/>
              </a:ext>
            </a:extLst>
          </p:cNvPr>
          <p:cNvCxnSpPr>
            <a:cxnSpLocks/>
            <a:stCxn id="9" idx="0"/>
            <a:endCxn id="5" idx="2"/>
          </p:cNvCxnSpPr>
          <p:nvPr/>
        </p:nvCxnSpPr>
        <p:spPr>
          <a:xfrm flipH="1" flipV="1">
            <a:off x="3074225" y="2856758"/>
            <a:ext cx="551460" cy="4252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147C18-BA0B-5E8A-76AF-F00E7537F91D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V="1">
            <a:off x="1651412" y="2856758"/>
            <a:ext cx="1422813" cy="4252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0A7360-167B-7B39-D490-7E88F8994085}"/>
              </a:ext>
            </a:extLst>
          </p:cNvPr>
          <p:cNvCxnSpPr>
            <a:cxnSpLocks/>
            <a:stCxn id="10" idx="0"/>
            <a:endCxn id="6" idx="2"/>
          </p:cNvCxnSpPr>
          <p:nvPr/>
        </p:nvCxnSpPr>
        <p:spPr>
          <a:xfrm flipV="1">
            <a:off x="5599958" y="2856757"/>
            <a:ext cx="469820" cy="4252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B3605A7-E80E-7A49-A86B-B3CDDE03B743}"/>
              </a:ext>
            </a:extLst>
          </p:cNvPr>
          <p:cNvCxnSpPr>
            <a:cxnSpLocks/>
            <a:stCxn id="5" idx="0"/>
            <a:endCxn id="3" idx="2"/>
          </p:cNvCxnSpPr>
          <p:nvPr/>
        </p:nvCxnSpPr>
        <p:spPr>
          <a:xfrm flipV="1">
            <a:off x="3074224" y="1834738"/>
            <a:ext cx="1497776" cy="4252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E2BC38-FA6F-4A2A-1629-F6193F9F6AA9}"/>
              </a:ext>
            </a:extLst>
          </p:cNvPr>
          <p:cNvCxnSpPr>
            <a:cxnSpLocks/>
            <a:stCxn id="6" idx="0"/>
            <a:endCxn id="3" idx="2"/>
          </p:cNvCxnSpPr>
          <p:nvPr/>
        </p:nvCxnSpPr>
        <p:spPr>
          <a:xfrm flipH="1" flipV="1">
            <a:off x="4572000" y="1834738"/>
            <a:ext cx="1497778" cy="4252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2400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BBD9E-6A69-29D5-AE64-D7CFA5FD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6B1F3E6-51F6-CA5F-B385-7B15C61DA2B2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8BFC4-A557-2054-2B51-63A43352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547C5-9357-47CB-8EBD-C7281DBF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8C286EB4-7B47-1293-2A0C-5730AF21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E518233-F9E3-FA12-B10A-B820D5F768DC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668700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362F2-C1D1-3AA5-90C2-D90770F5C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ED63954-B535-CECE-C9FA-3DB88D59EA30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C03A7BC-E1E6-4FC5-EF48-C21A249B1173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FE341-3480-DDB4-3F63-02D0EE914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E812A3-C418-14B4-B6CF-A736588B8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27BE9BF-DBD7-8C05-D58F-A6524E70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04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7DE2A-9475-EB54-18CF-538369588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0A4864C-4EF8-392C-606C-0DD2148F80BE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</a:t>
            </a:r>
            <a:r>
              <a:rPr lang="en-DE" dirty="0">
                <a:solidFill>
                  <a:srgbClr val="FF961E"/>
                </a:solidFill>
              </a:rPr>
              <a:t> ( </a:t>
            </a:r>
            <a:r>
              <a:rPr lang="en-GB" dirty="0">
                <a:solidFill>
                  <a:srgbClr val="5CD7FF"/>
                </a:solidFill>
              </a:rPr>
              <a:t>2*f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(1))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CE445EA-08C4-0926-8B63-E5D81113D726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8317C-9EDB-3361-CCEA-734DD546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9B81E-E57C-012F-D4AE-E6FBF3315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D6C5CF3-A6B9-831E-6639-5052357D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76BDF3-0A6A-BCE8-2102-6385738D4EA5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5CBDCB-15A4-821E-1B7A-53B1A252568A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79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24892-2511-A94F-4B5A-B4A53A935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FB3D3B-3653-8123-B719-02059836B32B}"/>
              </a:ext>
            </a:extLst>
          </p:cNvPr>
          <p:cNvSpPr/>
          <p:nvPr/>
        </p:nvSpPr>
        <p:spPr>
          <a:xfrm>
            <a:off x="5751192" y="226966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(1)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DF9033B-02C9-BD5B-DE9F-06D71806C154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2*f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(1)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58E75-848A-3AFB-46B3-298ACB76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7EDB3-3099-54AA-C4E5-176E5727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B118019-D07E-3366-1578-8F6E2430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682FA7-94FC-613D-3C32-3AB0668596AC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0C1997-DDE3-ED87-D22D-9135571BB03C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196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2589B-C77B-6884-1A8A-305DD7966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C29740B-1EAD-1A63-B4CC-32A336E0130B}"/>
              </a:ext>
            </a:extLst>
          </p:cNvPr>
          <p:cNvSpPr/>
          <p:nvPr/>
        </p:nvSpPr>
        <p:spPr>
          <a:xfrm>
            <a:off x="5751192" y="3481390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(1)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E3744-B062-3346-4ABF-B2356833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F9400-AB8D-393C-A76D-9E40E60BC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464A763-D697-4864-4111-67FB96DA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FFDC131-587E-C966-5E1F-4F93E2E90217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9BD8E80-04E2-C77A-4DBA-F4CDBD83E828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2*f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(1)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D11A2C-9590-000D-085D-84DCAB18B74A}"/>
              </a:ext>
            </a:extLst>
          </p:cNvPr>
          <p:cNvCxnSpPr/>
          <p:nvPr/>
        </p:nvCxnSpPr>
        <p:spPr>
          <a:xfrm>
            <a:off x="6660232" y="314096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8C2C84-52FE-618C-F07B-E1C7B2D6B24F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D410DA-8341-3AD2-017B-62D126F065AB}"/>
              </a:ext>
            </a:extLst>
          </p:cNvPr>
          <p:cNvGrpSpPr/>
          <p:nvPr/>
        </p:nvGrpSpPr>
        <p:grpSpPr>
          <a:xfrm>
            <a:off x="6246541" y="4053437"/>
            <a:ext cx="1205779" cy="713826"/>
            <a:chOff x="6553200" y="4053437"/>
            <a:chExt cx="1205779" cy="7138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064327-21FE-4FE3-D588-5B90282739DA}"/>
                </a:ext>
              </a:extLst>
            </p:cNvPr>
            <p:cNvSpPr txBox="1"/>
            <p:nvPr/>
          </p:nvSpPr>
          <p:spPr>
            <a:xfrm>
              <a:off x="6553200" y="4397931"/>
              <a:ext cx="120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b="1" dirty="0"/>
                <a:t>Base Case!</a:t>
              </a: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4EFE840D-C823-74B8-21C5-68FF964EDDBF}"/>
                </a:ext>
              </a:extLst>
            </p:cNvPr>
            <p:cNvSpPr/>
            <p:nvPr/>
          </p:nvSpPr>
          <p:spPr>
            <a:xfrm rot="16200000">
              <a:off x="7037785" y="3675884"/>
              <a:ext cx="253032" cy="1008137"/>
            </a:xfrm>
            <a:prstGeom prst="leftBrace">
              <a:avLst/>
            </a:prstGeom>
            <a:ln w="28575">
              <a:solidFill>
                <a:srgbClr val="FF96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695389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1D Arrays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7815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BC8FC-2EDA-0AD2-1C33-34CC9F23D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A32B-256D-FB36-93BE-F5E58E81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784B1-05D7-0F41-E53A-E5DFFEFB3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89FF08CA-75A7-F99F-57A5-E56069D9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3649B9D-0DF1-FC4E-1D55-C6781D996D02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D66494B-15C4-B7CE-05A1-50F7C3EA2274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2*f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(1)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C13727A-19E7-027E-6E5B-97CFB31E5EC3}"/>
              </a:ext>
            </a:extLst>
          </p:cNvPr>
          <p:cNvSpPr/>
          <p:nvPr/>
        </p:nvSpPr>
        <p:spPr>
          <a:xfrm>
            <a:off x="5751192" y="3481390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3E14C8-C7ED-FBD1-EC69-E3205CF6E3C9}"/>
              </a:ext>
            </a:extLst>
          </p:cNvPr>
          <p:cNvCxnSpPr/>
          <p:nvPr/>
        </p:nvCxnSpPr>
        <p:spPr>
          <a:xfrm>
            <a:off x="6660232" y="314096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8DFBDB-20CE-C0C4-63D2-58114518FB22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486908-2963-0297-2C76-C28B7580298F}"/>
              </a:ext>
            </a:extLst>
          </p:cNvPr>
          <p:cNvCxnSpPr>
            <a:cxnSpLocks/>
          </p:cNvCxnSpPr>
          <p:nvPr/>
        </p:nvCxnSpPr>
        <p:spPr>
          <a:xfrm flipV="1">
            <a:off x="7092280" y="3140967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DC739-4977-F415-D26C-81D021087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DF55-A036-4105-CD9A-B8D82617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C5754-F309-5B0A-2DAE-5B354803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7BA02C4-B264-80EA-C422-D5BE1517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7A4D98-B055-00FA-8A4D-0B4013A2ADD8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3*f</a:t>
            </a:r>
            <a:r>
              <a:rPr lang="en-DE" dirty="0">
                <a:solidFill>
                  <a:srgbClr val="5CD7FF"/>
                </a:solidFill>
              </a:rPr>
              <a:t>actorial</a:t>
            </a:r>
            <a:r>
              <a:rPr lang="en-DE" dirty="0">
                <a:solidFill>
                  <a:srgbClr val="FF961E"/>
                </a:solidFill>
              </a:rPr>
              <a:t>(2)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10175D6-4840-788F-32C8-63C6B1B37E3C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2*</a:t>
            </a:r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C8EB009-5988-36C7-FCE5-59C26FAFCCEB}"/>
              </a:ext>
            </a:extLst>
          </p:cNvPr>
          <p:cNvSpPr/>
          <p:nvPr/>
        </p:nvSpPr>
        <p:spPr>
          <a:xfrm>
            <a:off x="5751192" y="3481390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D03E47-C3B4-60F0-7E64-593DCC8C64D0}"/>
              </a:ext>
            </a:extLst>
          </p:cNvPr>
          <p:cNvCxnSpPr/>
          <p:nvPr/>
        </p:nvCxnSpPr>
        <p:spPr>
          <a:xfrm>
            <a:off x="6660232" y="314096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6CD784-39E2-DFB4-A44E-04BB8552E467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4E1D27-2D65-E1E1-E387-95DC4BB1E95A}"/>
              </a:ext>
            </a:extLst>
          </p:cNvPr>
          <p:cNvCxnSpPr>
            <a:cxnSpLocks/>
          </p:cNvCxnSpPr>
          <p:nvPr/>
        </p:nvCxnSpPr>
        <p:spPr>
          <a:xfrm flipV="1">
            <a:off x="7092280" y="3140967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52CE42-E1C8-48AF-EAC1-99CFDF6553B3}"/>
              </a:ext>
            </a:extLst>
          </p:cNvPr>
          <p:cNvCxnSpPr>
            <a:cxnSpLocks/>
          </p:cNvCxnSpPr>
          <p:nvPr/>
        </p:nvCxnSpPr>
        <p:spPr>
          <a:xfrm flipV="1">
            <a:off x="7092280" y="1916831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9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74BE1-5F63-70BD-3880-C46DD299D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5DF6-6414-E702-15BC-38F4581D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F67A7-9732-5468-55F8-0DECA47F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AE76BB82-56D3-8317-4F14-764822E1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FC50986-2CF0-FA45-1EDF-C93ACE7C3818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3*</a:t>
            </a:r>
            <a:r>
              <a:rPr lang="de-DE" dirty="0">
                <a:solidFill>
                  <a:srgbClr val="5CD7FF"/>
                </a:solidFill>
              </a:rPr>
              <a:t>2*1</a:t>
            </a:r>
            <a:endParaRPr lang="en-DE" dirty="0">
              <a:solidFill>
                <a:srgbClr val="FF961E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F13108D-1B83-57DB-BA31-E6733BD470CB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2*</a:t>
            </a:r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A7E0477-C29C-0B2E-BAC7-C94719C2E5CF}"/>
              </a:ext>
            </a:extLst>
          </p:cNvPr>
          <p:cNvSpPr/>
          <p:nvPr/>
        </p:nvSpPr>
        <p:spPr>
          <a:xfrm>
            <a:off x="5751192" y="3481390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19D768D-B90B-6F4C-8D04-2A63CF979674}"/>
              </a:ext>
            </a:extLst>
          </p:cNvPr>
          <p:cNvCxnSpPr/>
          <p:nvPr/>
        </p:nvCxnSpPr>
        <p:spPr>
          <a:xfrm>
            <a:off x="6660232" y="314096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4241F3-ED01-A47B-1CEA-724620C39A81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E5073E-1331-0FF4-25F8-1541BD88199E}"/>
              </a:ext>
            </a:extLst>
          </p:cNvPr>
          <p:cNvCxnSpPr>
            <a:cxnSpLocks/>
          </p:cNvCxnSpPr>
          <p:nvPr/>
        </p:nvCxnSpPr>
        <p:spPr>
          <a:xfrm flipV="1">
            <a:off x="7092280" y="3140967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A76AD9-C01B-3314-2747-8909F1544197}"/>
              </a:ext>
            </a:extLst>
          </p:cNvPr>
          <p:cNvCxnSpPr>
            <a:cxnSpLocks/>
          </p:cNvCxnSpPr>
          <p:nvPr/>
        </p:nvCxnSpPr>
        <p:spPr>
          <a:xfrm flipV="1">
            <a:off x="7092280" y="1916831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91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06FBC-5441-FD2D-3B97-F7CBE1052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BD74-4A16-A8F3-CE2D-878405AF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DE" dirty="0" err="1"/>
              <a:t>Decrease</a:t>
            </a:r>
            <a:r>
              <a:rPr lang="de-DE" dirty="0"/>
              <a:t>-and-</a:t>
            </a:r>
            <a:r>
              <a:rPr lang="de-DE" dirty="0" err="1"/>
              <a:t>Conquer</a:t>
            </a:r>
            <a:r>
              <a:rPr lang="de-DE" dirty="0"/>
              <a:t> </a:t>
            </a:r>
            <a:r>
              <a:rPr lang="en-CH"/>
              <a:t>- </a:t>
            </a:r>
            <a:r>
              <a:rPr lang="en-CH" dirty="0"/>
              <a:t>Fakultät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8379F3-2AA1-1502-1B09-A95E87F76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1338"/>
            <a:ext cx="4038600" cy="2312098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B889692-CDE6-CDCB-853A-38903656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24A76E0-AE01-1EC7-1AEF-31E2E785C1E0}"/>
              </a:ext>
            </a:extLst>
          </p:cNvPr>
          <p:cNvSpPr/>
          <p:nvPr/>
        </p:nvSpPr>
        <p:spPr>
          <a:xfrm>
            <a:off x="5751192" y="106322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5CD7FF"/>
                </a:solidFill>
              </a:rPr>
              <a:t>6</a:t>
            </a:r>
            <a:endParaRPr lang="en-DE" dirty="0">
              <a:solidFill>
                <a:srgbClr val="FF961E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616AEC-FB6A-1CB2-19DD-C2037DBCF786}"/>
              </a:ext>
            </a:extLst>
          </p:cNvPr>
          <p:cNvSpPr/>
          <p:nvPr/>
        </p:nvSpPr>
        <p:spPr>
          <a:xfrm>
            <a:off x="5751192" y="2283718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CD7FF"/>
                </a:solidFill>
              </a:rPr>
              <a:t>2*</a:t>
            </a:r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A50239-6D12-AF8E-7ADF-7B3647ED2039}"/>
              </a:ext>
            </a:extLst>
          </p:cNvPr>
          <p:cNvSpPr/>
          <p:nvPr/>
        </p:nvSpPr>
        <p:spPr>
          <a:xfrm>
            <a:off x="5751192" y="3481390"/>
            <a:ext cx="2277192" cy="857249"/>
          </a:xfrm>
          <a:prstGeom prst="roundRect">
            <a:avLst/>
          </a:prstGeom>
          <a:solidFill>
            <a:srgbClr val="1C1E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5CD7FF"/>
                </a:solidFill>
              </a:rPr>
              <a:t>1</a:t>
            </a:r>
            <a:endParaRPr lang="en-DE" dirty="0">
              <a:solidFill>
                <a:srgbClr val="FF961E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B540011-0679-FF0E-404A-54F4384FCDE0}"/>
              </a:ext>
            </a:extLst>
          </p:cNvPr>
          <p:cNvCxnSpPr/>
          <p:nvPr/>
        </p:nvCxnSpPr>
        <p:spPr>
          <a:xfrm>
            <a:off x="6660232" y="314096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D3C623-FDA6-750B-F395-A2FBE682F15D}"/>
              </a:ext>
            </a:extLst>
          </p:cNvPr>
          <p:cNvCxnSpPr/>
          <p:nvPr/>
        </p:nvCxnSpPr>
        <p:spPr>
          <a:xfrm>
            <a:off x="6660232" y="1920477"/>
            <a:ext cx="0" cy="363241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F676A3-46C3-4286-0707-F42EEAC29F5E}"/>
              </a:ext>
            </a:extLst>
          </p:cNvPr>
          <p:cNvCxnSpPr>
            <a:cxnSpLocks/>
          </p:cNvCxnSpPr>
          <p:nvPr/>
        </p:nvCxnSpPr>
        <p:spPr>
          <a:xfrm flipV="1">
            <a:off x="7092280" y="3140967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2CF7A7-C640-B29C-21F0-BD3F82061FFC}"/>
              </a:ext>
            </a:extLst>
          </p:cNvPr>
          <p:cNvCxnSpPr>
            <a:cxnSpLocks/>
          </p:cNvCxnSpPr>
          <p:nvPr/>
        </p:nvCxnSpPr>
        <p:spPr>
          <a:xfrm flipV="1">
            <a:off x="7092280" y="1916831"/>
            <a:ext cx="0" cy="366887"/>
          </a:xfrm>
          <a:prstGeom prst="straightConnector1">
            <a:avLst/>
          </a:prstGeom>
          <a:ln w="28575">
            <a:solidFill>
              <a:srgbClr val="1C1E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609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CE82-79F3-4DFD-EA66-9D56195B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Rekursion in Java – Base Case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C563E8-3C78-B224-1B49-0777AAD03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1068" y="1014273"/>
            <a:ext cx="2861863" cy="3114953"/>
          </a:xfr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056AAF-10AA-E7B6-3653-CE160B193AA0}"/>
              </a:ext>
            </a:extLst>
          </p:cNvPr>
          <p:cNvSpPr txBox="1"/>
          <p:nvPr/>
        </p:nvSpPr>
        <p:spPr>
          <a:xfrm>
            <a:off x="3436504" y="4254102"/>
            <a:ext cx="227099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E11E46"/>
                </a:solidFill>
                <a:latin typeface="Menlo" panose="020B0609030804020204" pitchFamily="49" charset="0"/>
              </a:rPr>
              <a:t>Exception in thread "main" </a:t>
            </a:r>
            <a:r>
              <a:rPr lang="en-GB" sz="1350" dirty="0" err="1">
                <a:solidFill>
                  <a:srgbClr val="E11E46"/>
                </a:solidFill>
                <a:latin typeface="Menlo" panose="020B0609030804020204" pitchFamily="49" charset="0"/>
              </a:rPr>
              <a:t>java.lang.StackOverflowError</a:t>
            </a:r>
            <a:endParaRPr lang="en-GB" sz="1350" dirty="0">
              <a:solidFill>
                <a:srgbClr val="CCCCCC"/>
              </a:solidFill>
              <a:latin typeface="Menlo" panose="020B0609030804020204" pitchFamily="49" charset="0"/>
            </a:endParaRPr>
          </a:p>
          <a:p>
            <a:endParaRPr lang="en-CH" sz="1350" dirty="0"/>
          </a:p>
        </p:txBody>
      </p:sp>
    </p:spTree>
    <p:extLst>
      <p:ext uri="{BB962C8B-B14F-4D97-AF65-F5344CB8AC3E}">
        <p14:creationId xmlns:p14="http://schemas.microsoft.com/office/powerpoint/2010/main" val="51993054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B8A4-076B-1C97-2F95-CFF525FB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Rekursion – Step by Step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3E6EC-EDA5-3157-0CF0-600BBC287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914378"/>
            <a:fld id="{00000000-1234-1234-1234-123412341234}" type="slidenum">
              <a:rPr lang="en-GB">
                <a:solidFill>
                  <a:srgbClr val="1F497D"/>
                </a:solidFill>
              </a:rPr>
              <a:pPr defTabSz="914378"/>
              <a:t>35</a:t>
            </a:fld>
            <a:endParaRPr lang="en-GB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08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6D0C-4CF2-342C-CE3F-6559DCC9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Problem, das wir lösen wollen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9D352-D719-285E-62C8-CAACC86CA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3737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Aufgabe</a:t>
            </a:r>
            <a:r>
              <a:rPr lang="de-DE" b="0" dirty="0"/>
              <a:t>: Schreiben Sie eine Funktion </a:t>
            </a:r>
            <a:r>
              <a:rPr lang="de-DE" b="0" dirty="0" err="1">
                <a:latin typeface="Consolas" panose="020B0609020204030204" pitchFamily="49" charset="0"/>
              </a:rPr>
              <a:t>sum</a:t>
            </a:r>
            <a:r>
              <a:rPr lang="de-DE" b="0" dirty="0">
                <a:latin typeface="Consolas" panose="020B0609020204030204" pitchFamily="49" charset="0"/>
              </a:rPr>
              <a:t>(n)</a:t>
            </a:r>
            <a:r>
              <a:rPr lang="de-DE" b="0" dirty="0"/>
              <a:t>, die gegeben eine nichtnegative Zahl, alle nichtnegativen Zahlen bis </a:t>
            </a:r>
            <a:r>
              <a:rPr lang="de-DE" b="0" dirty="0" err="1"/>
              <a:t>einschliesslich</a:t>
            </a:r>
            <a:r>
              <a:rPr lang="de-DE" b="0" dirty="0"/>
              <a:t> n aufsummiert.</a:t>
            </a:r>
          </a:p>
          <a:p>
            <a:pPr marL="0" indent="0">
              <a:buNone/>
            </a:pPr>
            <a:r>
              <a:rPr lang="de-DE" dirty="0"/>
              <a:t>Beispiele</a:t>
            </a:r>
            <a:r>
              <a:rPr lang="de-DE" b="0" dirty="0"/>
              <a:t>:</a:t>
            </a:r>
          </a:p>
          <a:p>
            <a:pPr marL="457189" lvl="1" indent="0">
              <a:buNone/>
            </a:pPr>
            <a:r>
              <a:rPr lang="de-DE" dirty="0"/>
              <a:t>	</a:t>
            </a:r>
            <a:r>
              <a:rPr lang="de-DE" dirty="0" err="1"/>
              <a:t>sum</a:t>
            </a:r>
            <a:r>
              <a:rPr lang="de-DE" dirty="0"/>
              <a:t>(0) = 0</a:t>
            </a:r>
          </a:p>
          <a:p>
            <a:pPr marL="457189" lvl="1" indent="0">
              <a:buNone/>
            </a:pPr>
            <a:r>
              <a:rPr lang="de-DE" b="0" dirty="0"/>
              <a:t>	</a:t>
            </a:r>
            <a:r>
              <a:rPr lang="de-DE" b="0" dirty="0" err="1"/>
              <a:t>sum</a:t>
            </a:r>
            <a:r>
              <a:rPr lang="de-DE" b="0" dirty="0"/>
              <a:t>(1) = 1 = 1 + 0</a:t>
            </a:r>
          </a:p>
          <a:p>
            <a:pPr marL="457189" lvl="1" indent="0">
              <a:buNone/>
            </a:pPr>
            <a:r>
              <a:rPr lang="de-DE" dirty="0"/>
              <a:t> </a:t>
            </a:r>
            <a:r>
              <a:rPr lang="en-GB" dirty="0"/>
              <a:t>	sum(4) = 10 = 4 + 3 + 2 + 1 + 0</a:t>
            </a:r>
            <a:endParaRPr lang="de-DE" dirty="0"/>
          </a:p>
          <a:p>
            <a:pPr marL="57149" indent="0">
              <a:buNone/>
            </a:pPr>
            <a:r>
              <a:rPr lang="de-DE" b="0" dirty="0"/>
              <a:t>Wir wollen dies nun </a:t>
            </a:r>
            <a:r>
              <a:rPr lang="de-DE" dirty="0"/>
              <a:t>rekursiv</a:t>
            </a:r>
            <a:r>
              <a:rPr lang="de-DE" b="0" dirty="0"/>
              <a:t> lösen.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AB1BC-9772-A58E-8C6D-2DA41019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36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048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A5EA4-51CD-2813-4AFE-0B9634D0A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3F37-1C40-F9AD-BCE8-62B21E1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011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0" dirty="0"/>
              <a:t>1. Was ist die einfachste mögliche Eingabe?</a:t>
            </a:r>
          </a:p>
          <a:p>
            <a:pPr marL="0" indent="0">
              <a:buNone/>
            </a:pPr>
            <a:r>
              <a:rPr lang="de-DE" b="0" dirty="0"/>
              <a:t>			</a:t>
            </a:r>
            <a:r>
              <a:rPr lang="de-DE" b="0" dirty="0">
                <a:solidFill>
                  <a:schemeClr val="bg1"/>
                </a:solidFill>
                <a:sym typeface="Wingdings" panose="05000000000000000000" pitchFamily="2" charset="2"/>
              </a:rPr>
              <a:t> Base Case</a:t>
            </a:r>
            <a:endParaRPr lang="de-DE" b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12598-F193-FCD3-7621-C47766F1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39DE4-BEB8-7BE8-9F26-6533FCD9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37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4420C4-FA72-F9E7-0733-120C82262ED6}"/>
              </a:ext>
            </a:extLst>
          </p:cNvPr>
          <p:cNvSpPr txBox="1">
            <a:spLocks/>
          </p:cNvSpPr>
          <p:nvPr/>
        </p:nvSpPr>
        <p:spPr>
          <a:xfrm>
            <a:off x="457200" y="1705931"/>
            <a:ext cx="8229600" cy="2023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2. Beispiele ausprobieren und visualisieren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3. Leite größere Beispiele von kleineren Beispielen ab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4. Verallgemeinere das Muster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b="0" dirty="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de-DE" b="0" dirty="0">
                <a:solidFill>
                  <a:prstClr val="white"/>
                </a:solidFill>
                <a:latin typeface="Calibri"/>
              </a:rPr>
              <a:t>Rekursionsschritt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1CB568-7342-924B-E29D-213B2C0C15A0}"/>
              </a:ext>
            </a:extLst>
          </p:cNvPr>
          <p:cNvSpPr txBox="1">
            <a:spLocks/>
          </p:cNvSpPr>
          <p:nvPr/>
        </p:nvSpPr>
        <p:spPr>
          <a:xfrm>
            <a:off x="457200" y="3271276"/>
            <a:ext cx="8229600" cy="1011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5. Schreibe den Code</a:t>
            </a:r>
          </a:p>
        </p:txBody>
      </p:sp>
    </p:spTree>
    <p:extLst>
      <p:ext uri="{BB962C8B-B14F-4D97-AF65-F5344CB8AC3E}">
        <p14:creationId xmlns:p14="http://schemas.microsoft.com/office/powerpoint/2010/main" val="1563297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A06D4-334F-C8B7-9FB0-CBB6977EF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66FD3-8E34-8A52-47B5-D7E4859CA1FF}"/>
              </a:ext>
            </a:extLst>
          </p:cNvPr>
          <p:cNvSpPr/>
          <p:nvPr/>
        </p:nvSpPr>
        <p:spPr>
          <a:xfrm>
            <a:off x="390196" y="1200152"/>
            <a:ext cx="6885203" cy="939551"/>
          </a:xfrm>
          <a:prstGeom prst="roundRect">
            <a:avLst/>
          </a:prstGeom>
          <a:solidFill>
            <a:schemeClr val="bg1">
              <a:lumMod val="75000"/>
              <a:alpha val="3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2D027-3A3F-409D-7BC8-E68BE22D7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011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0" dirty="0"/>
              <a:t>1. Was ist die einfachste mögliche Eingabe?</a:t>
            </a:r>
          </a:p>
          <a:p>
            <a:pPr marL="0" indent="0">
              <a:buNone/>
            </a:pPr>
            <a:r>
              <a:rPr lang="de-DE" b="0" dirty="0"/>
              <a:t>			</a:t>
            </a:r>
            <a:r>
              <a:rPr lang="de-DE" b="0" dirty="0">
                <a:sym typeface="Wingdings" panose="05000000000000000000" pitchFamily="2" charset="2"/>
              </a:rPr>
              <a:t> Base Case</a:t>
            </a:r>
            <a:endParaRPr lang="de-DE" b="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3C3F00-1C1B-FBF5-CB04-9B162B76601C}"/>
              </a:ext>
            </a:extLst>
          </p:cNvPr>
          <p:cNvSpPr/>
          <p:nvPr/>
        </p:nvSpPr>
        <p:spPr>
          <a:xfrm>
            <a:off x="390196" y="2253324"/>
            <a:ext cx="6885203" cy="2046619"/>
          </a:xfrm>
          <a:prstGeom prst="roundRect">
            <a:avLst/>
          </a:prstGeom>
          <a:solidFill>
            <a:schemeClr val="bg1">
              <a:lumMod val="75000"/>
              <a:alpha val="3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5B9F9-5792-E512-39E8-2258F60E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EA8E1-FE4D-C901-D669-508F89C1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38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3D0C95-155A-0B0C-88CD-901DAC3B38F4}"/>
              </a:ext>
            </a:extLst>
          </p:cNvPr>
          <p:cNvSpPr txBox="1">
            <a:spLocks/>
          </p:cNvSpPr>
          <p:nvPr/>
        </p:nvSpPr>
        <p:spPr>
          <a:xfrm>
            <a:off x="457200" y="2276625"/>
            <a:ext cx="8229600" cy="2023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2. Beispiele ausprobieren und visualisieren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3. Leite größere Beispiele von kleineren Beispielen ab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4. Verallgemeinere das Muster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de-DE" b="0" dirty="0">
                <a:solidFill>
                  <a:prstClr val="black"/>
                </a:solidFill>
                <a:latin typeface="Calibri"/>
              </a:rPr>
              <a:t>Rekursionsschritt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68EF52-0B70-8BEC-F129-218D7AB95AF5}"/>
              </a:ext>
            </a:extLst>
          </p:cNvPr>
          <p:cNvSpPr txBox="1">
            <a:spLocks/>
          </p:cNvSpPr>
          <p:nvPr/>
        </p:nvSpPr>
        <p:spPr>
          <a:xfrm>
            <a:off x="457200" y="4323245"/>
            <a:ext cx="8229600" cy="1011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5. Schreibe den Code</a:t>
            </a:r>
          </a:p>
        </p:txBody>
      </p:sp>
    </p:spTree>
    <p:extLst>
      <p:ext uri="{BB962C8B-B14F-4D97-AF65-F5344CB8AC3E}">
        <p14:creationId xmlns:p14="http://schemas.microsoft.com/office/powerpoint/2010/main" val="2529022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9CE6-DABE-A7EA-BC32-9D35F7CB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Die einfachste Eingabe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2FBC-66FC-B2CE-4151-030E2BEF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/>
              <a:t>Hier ist es </a:t>
            </a:r>
            <a:r>
              <a:rPr lang="de-DE" dirty="0"/>
              <a:t>n = _ : </a:t>
            </a:r>
            <a:r>
              <a:rPr lang="de-DE" dirty="0" err="1"/>
              <a:t>sum</a:t>
            </a:r>
            <a:r>
              <a:rPr lang="de-DE" dirty="0"/>
              <a:t> (n) = __</a:t>
            </a:r>
          </a:p>
          <a:p>
            <a:r>
              <a:rPr lang="de-DE" b="0" dirty="0"/>
              <a:t>Die einfachste Eingabe ist später oft unser </a:t>
            </a:r>
            <a:r>
              <a:rPr lang="de-DE" b="0" i="1" dirty="0"/>
              <a:t>Base Case</a:t>
            </a:r>
            <a:r>
              <a:rPr lang="de-DE" b="0" dirty="0"/>
              <a:t>.</a:t>
            </a:r>
            <a:endParaRPr lang="en-GB" b="0" dirty="0"/>
          </a:p>
          <a:p>
            <a:r>
              <a:rPr lang="en-GB" b="0" dirty="0"/>
              <a:t>Der Base Case </a:t>
            </a:r>
            <a:r>
              <a:rPr lang="en-GB" b="0" dirty="0" err="1"/>
              <a:t>ist</a:t>
            </a:r>
            <a:r>
              <a:rPr lang="en-GB" b="0" dirty="0"/>
              <a:t> der </a:t>
            </a:r>
            <a:r>
              <a:rPr lang="en-GB" b="0" dirty="0" err="1"/>
              <a:t>einzige</a:t>
            </a:r>
            <a:r>
              <a:rPr lang="en-GB" b="0" dirty="0"/>
              <a:t> Fall </a:t>
            </a:r>
            <a:r>
              <a:rPr lang="en-GB" b="0" dirty="0" err="1"/>
              <a:t>einer</a:t>
            </a:r>
            <a:r>
              <a:rPr lang="en-GB" b="0" dirty="0"/>
              <a:t> </a:t>
            </a:r>
            <a:r>
              <a:rPr lang="en-GB" b="0" dirty="0" err="1"/>
              <a:t>rekursiven</a:t>
            </a:r>
            <a:r>
              <a:rPr lang="en-GB" b="0" dirty="0"/>
              <a:t> </a:t>
            </a:r>
            <a:r>
              <a:rPr lang="en-GB" b="0" dirty="0" err="1"/>
              <a:t>Funktion</a:t>
            </a:r>
            <a:r>
              <a:rPr lang="en-GB" b="0" dirty="0"/>
              <a:t>, in </a:t>
            </a:r>
            <a:r>
              <a:rPr lang="en-GB" b="0" dirty="0" err="1"/>
              <a:t>dem</a:t>
            </a:r>
            <a:r>
              <a:rPr lang="en-GB" b="0" dirty="0"/>
              <a:t> </a:t>
            </a:r>
            <a:r>
              <a:rPr lang="en-GB" b="0" dirty="0" err="1"/>
              <a:t>wir</a:t>
            </a:r>
            <a:r>
              <a:rPr lang="en-GB" b="0" dirty="0"/>
              <a:t> </a:t>
            </a:r>
            <a:r>
              <a:rPr lang="en-GB" b="0" dirty="0" err="1"/>
              <a:t>eine</a:t>
            </a:r>
            <a:r>
              <a:rPr lang="en-GB" b="0" dirty="0"/>
              <a:t> </a:t>
            </a:r>
            <a:r>
              <a:rPr lang="en-GB" b="0" dirty="0" err="1"/>
              <a:t>direkte</a:t>
            </a:r>
            <a:r>
              <a:rPr lang="en-GB" b="0" dirty="0"/>
              <a:t> </a:t>
            </a:r>
            <a:r>
              <a:rPr lang="en-GB" b="0" dirty="0" err="1"/>
              <a:t>Lösung</a:t>
            </a:r>
            <a:r>
              <a:rPr lang="en-GB" b="0" dirty="0"/>
              <a:t> </a:t>
            </a:r>
            <a:r>
              <a:rPr lang="en-GB" b="0" dirty="0" err="1"/>
              <a:t>angeben</a:t>
            </a:r>
            <a:r>
              <a:rPr lang="en-GB" b="0" dirty="0"/>
              <a:t>.</a:t>
            </a:r>
          </a:p>
          <a:p>
            <a:r>
              <a:rPr lang="en-GB" b="0" dirty="0"/>
              <a:t>Eine </a:t>
            </a:r>
            <a:r>
              <a:rPr lang="en-GB" b="0" dirty="0" err="1"/>
              <a:t>Funktion</a:t>
            </a:r>
            <a:r>
              <a:rPr lang="en-GB" b="0" dirty="0"/>
              <a:t> </a:t>
            </a:r>
            <a:r>
              <a:rPr lang="en-GB" b="0" dirty="0" err="1"/>
              <a:t>kann</a:t>
            </a:r>
            <a:r>
              <a:rPr lang="en-GB" b="0" dirty="0"/>
              <a:t> </a:t>
            </a:r>
            <a:r>
              <a:rPr lang="en-GB" b="0" dirty="0" err="1"/>
              <a:t>auch</a:t>
            </a:r>
            <a:r>
              <a:rPr lang="en-GB" b="0" dirty="0"/>
              <a:t> </a:t>
            </a:r>
            <a:r>
              <a:rPr lang="en-GB" b="0" dirty="0" err="1"/>
              <a:t>mehrere</a:t>
            </a:r>
            <a:r>
              <a:rPr lang="en-GB" b="0" dirty="0"/>
              <a:t> Base Cases </a:t>
            </a:r>
            <a:r>
              <a:rPr lang="en-GB" b="0" dirty="0" err="1"/>
              <a:t>haben</a:t>
            </a:r>
            <a:r>
              <a:rPr lang="en-GB" b="0" dirty="0"/>
              <a:t>.</a:t>
            </a:r>
          </a:p>
          <a:p>
            <a:r>
              <a:rPr lang="en-GB" b="0" dirty="0"/>
              <a:t>Alle </a:t>
            </a:r>
            <a:r>
              <a:rPr lang="en-GB" b="0" dirty="0" err="1"/>
              <a:t>andere</a:t>
            </a:r>
            <a:r>
              <a:rPr lang="en-GB" b="0" dirty="0"/>
              <a:t> </a:t>
            </a:r>
            <a:r>
              <a:rPr lang="en-GB" b="0" dirty="0" err="1"/>
              <a:t>Lösungen</a:t>
            </a:r>
            <a:r>
              <a:rPr lang="en-GB" b="0" dirty="0"/>
              <a:t> </a:t>
            </a:r>
            <a:r>
              <a:rPr lang="en-GB" b="0" dirty="0" err="1"/>
              <a:t>bauen</a:t>
            </a:r>
            <a:r>
              <a:rPr lang="en-GB" b="0" dirty="0"/>
              <a:t> auf </a:t>
            </a:r>
            <a:r>
              <a:rPr lang="en-GB" b="0" dirty="0" err="1"/>
              <a:t>dem</a:t>
            </a:r>
            <a:r>
              <a:rPr lang="en-GB" b="0" dirty="0"/>
              <a:t> Base Case auf.</a:t>
            </a:r>
            <a:endParaRPr lang="de-DE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00175-4AFB-17A8-0BD7-F73AC4C6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39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6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DDE5E-D28A-15BC-F2FA-EA8132D76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6DF5-444B-857B-5451-9F33A11C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CH" dirty="0"/>
              <a:t>Eindimensionale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D8D52-F8E8-488E-D2F8-B4C853781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AT" sz="2000" b="0" noProof="0" dirty="0">
                <a:effectLst/>
              </a:rPr>
              <a:t>Arrays belegen eine feste </a:t>
            </a:r>
            <a:r>
              <a:rPr lang="de-AT" sz="2000" b="0" noProof="0" dirty="0" err="1">
                <a:effectLst/>
              </a:rPr>
              <a:t>Grösse</a:t>
            </a:r>
            <a:r>
              <a:rPr lang="de-AT" sz="2000" b="0" noProof="0" dirty="0">
                <a:effectLst/>
              </a:rPr>
              <a:t> </a:t>
            </a:r>
            <a:r>
              <a:rPr lang="de-AT" sz="2000" noProof="0" dirty="0" err="1">
                <a:effectLst/>
              </a:rPr>
              <a:t>n</a:t>
            </a:r>
            <a:r>
              <a:rPr lang="de-AT" sz="2000" noProof="0" dirty="0">
                <a:effectLst/>
              </a:rPr>
              <a:t> </a:t>
            </a:r>
            <a:r>
              <a:rPr lang="de-AT" sz="2000" b="0" noProof="0" dirty="0">
                <a:effectLst/>
              </a:rPr>
              <a:t>im Speicher, haben daher auch eine feste Länge</a:t>
            </a:r>
          </a:p>
          <a:p>
            <a:pPr>
              <a:lnSpc>
                <a:spcPct val="90000"/>
              </a:lnSpc>
            </a:pPr>
            <a:r>
              <a:rPr lang="de-AT" sz="2000" b="0" dirty="0"/>
              <a:t>für jeden Eintrag kann für den deklarierten Datentyp ein Wert gespeichert werden</a:t>
            </a:r>
          </a:p>
          <a:p>
            <a:pPr>
              <a:lnSpc>
                <a:spcPct val="90000"/>
              </a:lnSpc>
            </a:pPr>
            <a:r>
              <a:rPr lang="de-AT" sz="2000" b="0" dirty="0"/>
              <a:t>auf ein spezifisches Element </a:t>
            </a:r>
            <a:r>
              <a:rPr lang="de-AT" sz="2000" dirty="0"/>
              <a:t>i</a:t>
            </a:r>
            <a:r>
              <a:rPr lang="de-AT" sz="2000" b="0" dirty="0"/>
              <a:t> zugreifen können wir mit </a:t>
            </a:r>
            <a:r>
              <a:rPr lang="de-AT" sz="2000" dirty="0" err="1"/>
              <a:t>arr</a:t>
            </a:r>
            <a:r>
              <a:rPr lang="de-AT" sz="2000" dirty="0"/>
              <a:t>[i]</a:t>
            </a:r>
          </a:p>
          <a:p>
            <a:pPr>
              <a:lnSpc>
                <a:spcPct val="90000"/>
              </a:lnSpc>
            </a:pPr>
            <a:r>
              <a:rPr lang="de-AT" sz="2000" b="0" noProof="0" dirty="0">
                <a:effectLst/>
              </a:rPr>
              <a:t>Indizierung startet bei </a:t>
            </a:r>
            <a:r>
              <a:rPr lang="de-AT" sz="2000" noProof="0" dirty="0">
                <a:effectLst/>
              </a:rPr>
              <a:t>0</a:t>
            </a:r>
            <a:r>
              <a:rPr lang="de-AT" sz="2000" b="0" noProof="0" dirty="0">
                <a:effectLst/>
              </a:rPr>
              <a:t>, geht also bis </a:t>
            </a:r>
            <a:r>
              <a:rPr lang="de-AT" sz="2000" noProof="0" dirty="0">
                <a:effectLst/>
              </a:rPr>
              <a:t>n-1</a:t>
            </a:r>
            <a:endParaRPr lang="de-AT" sz="2000" b="0" noProof="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33A44-E456-8AF2-7767-0560DFB50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63638"/>
            <a:ext cx="4038600" cy="255441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75714-43C8-6523-0E99-27C1B808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18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30FFF-EABD-3D63-5335-3747352F8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C9A4F-FC96-8DE3-2504-050DB6AF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Die einfachste Eingabe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18029-672E-9ED8-2CE0-7EA3D6F92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/>
              <a:t>Hier ist es </a:t>
            </a:r>
            <a:r>
              <a:rPr lang="de-DE" dirty="0"/>
              <a:t>n = 0: </a:t>
            </a:r>
            <a:r>
              <a:rPr lang="de-DE" dirty="0" err="1"/>
              <a:t>sum</a:t>
            </a:r>
            <a:r>
              <a:rPr lang="de-DE" dirty="0"/>
              <a:t>(0) = 0</a:t>
            </a:r>
          </a:p>
          <a:p>
            <a:r>
              <a:rPr lang="de-DE" b="0" dirty="0"/>
              <a:t>Die einfachste Eingabe ist später oft unser </a:t>
            </a:r>
            <a:r>
              <a:rPr lang="de-DE" b="0" i="1" dirty="0"/>
              <a:t>Base Case</a:t>
            </a:r>
            <a:r>
              <a:rPr lang="de-DE" b="0" dirty="0"/>
              <a:t>.</a:t>
            </a:r>
            <a:endParaRPr lang="en-GB" b="0" dirty="0"/>
          </a:p>
          <a:p>
            <a:r>
              <a:rPr lang="en-GB" b="0" dirty="0"/>
              <a:t>Der Base Case </a:t>
            </a:r>
            <a:r>
              <a:rPr lang="en-GB" b="0" dirty="0" err="1"/>
              <a:t>ist</a:t>
            </a:r>
            <a:r>
              <a:rPr lang="en-GB" b="0" dirty="0"/>
              <a:t> der </a:t>
            </a:r>
            <a:r>
              <a:rPr lang="en-GB" b="0" dirty="0" err="1"/>
              <a:t>einzige</a:t>
            </a:r>
            <a:r>
              <a:rPr lang="en-GB" b="0" dirty="0"/>
              <a:t> Fall </a:t>
            </a:r>
            <a:r>
              <a:rPr lang="en-GB" b="0" dirty="0" err="1"/>
              <a:t>einer</a:t>
            </a:r>
            <a:r>
              <a:rPr lang="en-GB" b="0" dirty="0"/>
              <a:t> </a:t>
            </a:r>
            <a:r>
              <a:rPr lang="en-GB" b="0" dirty="0" err="1"/>
              <a:t>rekursiven</a:t>
            </a:r>
            <a:r>
              <a:rPr lang="en-GB" b="0" dirty="0"/>
              <a:t> </a:t>
            </a:r>
            <a:r>
              <a:rPr lang="en-GB" b="0" dirty="0" err="1"/>
              <a:t>Funktion</a:t>
            </a:r>
            <a:r>
              <a:rPr lang="en-GB" b="0" dirty="0"/>
              <a:t>, in </a:t>
            </a:r>
            <a:r>
              <a:rPr lang="en-GB" b="0" dirty="0" err="1"/>
              <a:t>dem</a:t>
            </a:r>
            <a:r>
              <a:rPr lang="en-GB" b="0" dirty="0"/>
              <a:t> </a:t>
            </a:r>
            <a:r>
              <a:rPr lang="en-GB" b="0" dirty="0" err="1"/>
              <a:t>wir</a:t>
            </a:r>
            <a:r>
              <a:rPr lang="en-GB" b="0" dirty="0"/>
              <a:t> </a:t>
            </a:r>
            <a:r>
              <a:rPr lang="en-GB" b="0" dirty="0" err="1"/>
              <a:t>eine</a:t>
            </a:r>
            <a:r>
              <a:rPr lang="en-GB" b="0" dirty="0"/>
              <a:t> </a:t>
            </a:r>
            <a:r>
              <a:rPr lang="en-GB" b="0" dirty="0" err="1"/>
              <a:t>direkte</a:t>
            </a:r>
            <a:r>
              <a:rPr lang="en-GB" b="0" dirty="0"/>
              <a:t> </a:t>
            </a:r>
            <a:r>
              <a:rPr lang="en-GB" b="0" dirty="0" err="1"/>
              <a:t>Lösung</a:t>
            </a:r>
            <a:r>
              <a:rPr lang="en-GB" b="0" dirty="0"/>
              <a:t> </a:t>
            </a:r>
            <a:r>
              <a:rPr lang="en-GB" b="0" dirty="0" err="1"/>
              <a:t>angeben</a:t>
            </a:r>
            <a:r>
              <a:rPr lang="en-GB" b="0" dirty="0"/>
              <a:t>.</a:t>
            </a:r>
          </a:p>
          <a:p>
            <a:r>
              <a:rPr lang="en-GB" b="0" dirty="0"/>
              <a:t>Eine </a:t>
            </a:r>
            <a:r>
              <a:rPr lang="en-GB" b="0" dirty="0" err="1"/>
              <a:t>Funktion</a:t>
            </a:r>
            <a:r>
              <a:rPr lang="en-GB" b="0" dirty="0"/>
              <a:t> </a:t>
            </a:r>
            <a:r>
              <a:rPr lang="en-GB" b="0" dirty="0" err="1"/>
              <a:t>kann</a:t>
            </a:r>
            <a:r>
              <a:rPr lang="en-GB" b="0" dirty="0"/>
              <a:t> </a:t>
            </a:r>
            <a:r>
              <a:rPr lang="en-GB" b="0" dirty="0" err="1"/>
              <a:t>auch</a:t>
            </a:r>
            <a:r>
              <a:rPr lang="en-GB" b="0" dirty="0"/>
              <a:t> </a:t>
            </a:r>
            <a:r>
              <a:rPr lang="en-GB" b="0" dirty="0" err="1"/>
              <a:t>mehrere</a:t>
            </a:r>
            <a:r>
              <a:rPr lang="en-GB" b="0" dirty="0"/>
              <a:t> Base Cases </a:t>
            </a:r>
            <a:r>
              <a:rPr lang="en-GB" b="0" dirty="0" err="1"/>
              <a:t>haben</a:t>
            </a:r>
            <a:r>
              <a:rPr lang="en-GB" b="0" dirty="0"/>
              <a:t>.</a:t>
            </a:r>
          </a:p>
          <a:p>
            <a:r>
              <a:rPr lang="en-GB" b="0" dirty="0"/>
              <a:t>Alle </a:t>
            </a:r>
            <a:r>
              <a:rPr lang="en-GB" b="0" dirty="0" err="1"/>
              <a:t>andere</a:t>
            </a:r>
            <a:r>
              <a:rPr lang="en-GB" b="0" dirty="0"/>
              <a:t> </a:t>
            </a:r>
            <a:r>
              <a:rPr lang="en-GB" b="0" dirty="0" err="1"/>
              <a:t>Lösungen</a:t>
            </a:r>
            <a:r>
              <a:rPr lang="en-GB" b="0" dirty="0"/>
              <a:t> </a:t>
            </a:r>
            <a:r>
              <a:rPr lang="en-GB" b="0" dirty="0" err="1"/>
              <a:t>bauen</a:t>
            </a:r>
            <a:r>
              <a:rPr lang="en-GB" b="0" dirty="0"/>
              <a:t> auf </a:t>
            </a:r>
            <a:r>
              <a:rPr lang="en-GB" b="0" dirty="0" err="1"/>
              <a:t>dem</a:t>
            </a:r>
            <a:r>
              <a:rPr lang="en-GB" b="0" dirty="0"/>
              <a:t> Base Case auf.</a:t>
            </a:r>
            <a:endParaRPr lang="de-DE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0CEE6-C21A-4F4B-FF38-C884AED7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40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3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5D336-59BC-CBE8-9124-EC6A4AE58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EA0AB6-E962-D71D-F8F4-2A61BB39DF23}"/>
              </a:ext>
            </a:extLst>
          </p:cNvPr>
          <p:cNvSpPr/>
          <p:nvPr/>
        </p:nvSpPr>
        <p:spPr>
          <a:xfrm>
            <a:off x="390196" y="1200152"/>
            <a:ext cx="6885203" cy="939551"/>
          </a:xfrm>
          <a:prstGeom prst="roundRect">
            <a:avLst/>
          </a:prstGeom>
          <a:solidFill>
            <a:schemeClr val="bg1">
              <a:lumMod val="75000"/>
              <a:alpha val="3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32D98-593D-D3D2-F0F2-53FA27F19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011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0" dirty="0"/>
              <a:t>1. Was ist die einfachste mögliche Eingabe?</a:t>
            </a:r>
          </a:p>
          <a:p>
            <a:pPr marL="0" indent="0">
              <a:buNone/>
            </a:pPr>
            <a:r>
              <a:rPr lang="de-DE" b="0" dirty="0"/>
              <a:t>			</a:t>
            </a:r>
            <a:r>
              <a:rPr lang="de-DE" b="0" dirty="0">
                <a:sym typeface="Wingdings" panose="05000000000000000000" pitchFamily="2" charset="2"/>
              </a:rPr>
              <a:t> Base Case</a:t>
            </a:r>
            <a:endParaRPr lang="de-DE" b="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E82E6A-E45E-DB32-2CEB-9D0C74EC1C9D}"/>
              </a:ext>
            </a:extLst>
          </p:cNvPr>
          <p:cNvSpPr/>
          <p:nvPr/>
        </p:nvSpPr>
        <p:spPr>
          <a:xfrm>
            <a:off x="390196" y="2253324"/>
            <a:ext cx="6885203" cy="2046619"/>
          </a:xfrm>
          <a:prstGeom prst="roundRect">
            <a:avLst/>
          </a:prstGeom>
          <a:solidFill>
            <a:schemeClr val="bg1">
              <a:lumMod val="75000"/>
              <a:alpha val="3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8B583-8BBB-93E8-CFEE-7BF9F002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F1686-6CB2-69E6-7D21-6114F722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41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28DA9F-8452-EDCF-34C3-44BF8EC7B820}"/>
              </a:ext>
            </a:extLst>
          </p:cNvPr>
          <p:cNvSpPr txBox="1">
            <a:spLocks/>
          </p:cNvSpPr>
          <p:nvPr/>
        </p:nvSpPr>
        <p:spPr>
          <a:xfrm>
            <a:off x="457200" y="2276625"/>
            <a:ext cx="8229600" cy="2023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2. Beispiele ausprobieren und visualisieren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3. Leite größere Beispiele von kleineren Beispielen ab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4. Verallgemeinere das Muster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de-DE" b="0" dirty="0">
                <a:solidFill>
                  <a:prstClr val="black"/>
                </a:solidFill>
                <a:latin typeface="Calibri"/>
              </a:rPr>
              <a:t>Rekursionsschritt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1D7B3E-C693-F9A1-45F4-FD85FCEDE3BF}"/>
              </a:ext>
            </a:extLst>
          </p:cNvPr>
          <p:cNvSpPr txBox="1">
            <a:spLocks/>
          </p:cNvSpPr>
          <p:nvPr/>
        </p:nvSpPr>
        <p:spPr>
          <a:xfrm>
            <a:off x="457200" y="4323245"/>
            <a:ext cx="8229600" cy="1011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5. Schreibe den Code</a:t>
            </a: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C2A6D861-C766-CFB8-C3FE-8501461CD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8345" y="1200152"/>
            <a:ext cx="802231" cy="8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92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25F91-8562-EA18-0A64-0AAD06B0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Die Beispiele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64E5-5B48-4C54-560F-9ECEA9CEC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867543"/>
          </a:xfrm>
        </p:spPr>
        <p:txBody>
          <a:bodyPr/>
          <a:lstStyle/>
          <a:p>
            <a:r>
              <a:rPr lang="de-DE" b="0" dirty="0"/>
              <a:t>Visualisiere, wie die Ein- und Ausgaben der Funktion miteinander zusammenhängen</a:t>
            </a: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37494-5F23-4621-A0AD-6FB54531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4"/>
            <a:ext cx="442392" cy="273844"/>
          </a:xfrm>
        </p:spPr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42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205BB8-FE1C-10B2-5667-9075B98B282D}"/>
              </a:ext>
            </a:extLst>
          </p:cNvPr>
          <p:cNvGrpSpPr/>
          <p:nvPr/>
        </p:nvGrpSpPr>
        <p:grpSpPr>
          <a:xfrm>
            <a:off x="6417077" y="2112862"/>
            <a:ext cx="1620000" cy="1620000"/>
            <a:chOff x="3419872" y="2427734"/>
            <a:chExt cx="1080120" cy="1079709"/>
          </a:xfrm>
          <a:solidFill>
            <a:schemeClr val="tx2">
              <a:lumMod val="60000"/>
              <a:lumOff val="40000"/>
              <a:alpha val="53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1635C3-7F27-6E8C-33EE-F908A0AE3550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2995A5-8D82-03DD-109C-EDA0FAA677C1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B40DF5-3663-2F87-D315-C7E367EFCA8E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851FCE-7CFA-618E-A1FD-0B9902DB49B6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3BD069-FE77-8DF8-F02A-CE5EA2CA9AB0}"/>
                </a:ext>
              </a:extLst>
            </p:cNvPr>
            <p:cNvSpPr/>
            <p:nvPr/>
          </p:nvSpPr>
          <p:spPr>
            <a:xfrm>
              <a:off x="3419872" y="3291419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1F29E-4BD0-F086-F5BC-5DF3F24F5435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592B1E-837D-CCF4-28C2-07EE7988C2F2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4BD627-14A6-1A1B-ADF4-FB8FDB10ECC4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2E1ACB-D304-82EE-0B79-5B4C125849C0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926D9D-ED78-10CE-044E-0EC29DDB1163}"/>
                </a:ext>
              </a:extLst>
            </p:cNvPr>
            <p:cNvSpPr/>
            <p:nvPr/>
          </p:nvSpPr>
          <p:spPr>
            <a:xfrm>
              <a:off x="3635896" y="329100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3AF7EA-DD56-59D8-D6B0-E36AF0681EAC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E4F032-39EC-7D29-6D2F-3D04398D78C1}"/>
                </a:ext>
              </a:extLst>
            </p:cNvPr>
            <p:cNvSpPr/>
            <p:nvPr/>
          </p:nvSpPr>
          <p:spPr>
            <a:xfrm>
              <a:off x="3851920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522505-7820-3C4B-29CC-2BF162643F71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4DD299-9F90-F307-4C3A-3C3AA7CA2B39}"/>
                </a:ext>
              </a:extLst>
            </p:cNvPr>
            <p:cNvSpPr/>
            <p:nvPr/>
          </p:nvSpPr>
          <p:spPr>
            <a:xfrm>
              <a:off x="4067944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8D2067-DE05-2427-1405-FA6CF23408F0}"/>
                </a:ext>
              </a:extLst>
            </p:cNvPr>
            <p:cNvSpPr/>
            <p:nvPr/>
          </p:nvSpPr>
          <p:spPr>
            <a:xfrm>
              <a:off x="4283968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263952-38FD-2599-1D96-3272B783D226}"/>
              </a:ext>
            </a:extLst>
          </p:cNvPr>
          <p:cNvGrpSpPr/>
          <p:nvPr/>
        </p:nvGrpSpPr>
        <p:grpSpPr>
          <a:xfrm>
            <a:off x="4633160" y="2423263"/>
            <a:ext cx="1296000" cy="1296493"/>
            <a:chOff x="3419872" y="2427734"/>
            <a:chExt cx="864096" cy="864096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214F60-E7A1-C740-0B96-A55AC2941A74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A7B69D-8C88-F90C-DA46-1C7BC1703578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E72BA0-18BF-9D20-D93B-3626EB4F96E8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9E1089-9A79-C011-C726-1DB89B8C71F3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718BD38-8947-4F46-F1BB-E7888418A9C7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0E7B7E-6538-8687-D429-F6115A33FA45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ED4EA5B-4118-4148-ACEC-5040CA618D2D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1A80FC1-401A-721F-611B-269BACF4D426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C2E5F6-5870-6ED3-575E-0384EA7B8802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EFCAA63-BFC2-9CD5-EFE6-7AD618E18463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80F264-C157-95C4-7910-9F6B166B4E4F}"/>
              </a:ext>
            </a:extLst>
          </p:cNvPr>
          <p:cNvGrpSpPr/>
          <p:nvPr/>
        </p:nvGrpSpPr>
        <p:grpSpPr>
          <a:xfrm>
            <a:off x="3183497" y="2747383"/>
            <a:ext cx="972000" cy="972369"/>
            <a:chOff x="3419872" y="2427734"/>
            <a:chExt cx="648072" cy="648072"/>
          </a:xfrm>
          <a:solidFill>
            <a:schemeClr val="accent2">
              <a:lumMod val="60000"/>
              <a:lumOff val="40000"/>
              <a:alpha val="53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266B49C-9F64-D320-CBC4-8BABA8580A6C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197D4D-C8C5-AC7E-7A7B-F36D69D24161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55AFB7-2811-B4A8-EDF2-58FA7D15B9C4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4A43CD9-5066-38FD-689F-66A053D5BB43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AC36C22-805A-D2DD-5690-B9E11CDC73E7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953F555-974F-9F0D-3F80-6ED8BC4553A2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0A104E2-1CF3-F7DF-BA41-ABDF73CBE08E}"/>
              </a:ext>
            </a:extLst>
          </p:cNvPr>
          <p:cNvGrpSpPr/>
          <p:nvPr/>
        </p:nvGrpSpPr>
        <p:grpSpPr>
          <a:xfrm>
            <a:off x="2057834" y="3071509"/>
            <a:ext cx="648000" cy="648246"/>
            <a:chOff x="3419872" y="2427734"/>
            <a:chExt cx="432048" cy="432048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8049AF-51A3-FFAA-763F-ACE089B17A5F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D304609-C390-8878-74E7-021471286400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7843B81-646A-DE50-31EE-D7D48D002418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81D3A9F0-8CC3-17CF-0E29-18246F0F25C7}"/>
              </a:ext>
            </a:extLst>
          </p:cNvPr>
          <p:cNvSpPr/>
          <p:nvPr/>
        </p:nvSpPr>
        <p:spPr>
          <a:xfrm>
            <a:off x="1261948" y="3395011"/>
            <a:ext cx="324000" cy="32412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1C1E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60B656-3522-0B4B-87C3-2E259D21A9E7}"/>
              </a:ext>
            </a:extLst>
          </p:cNvPr>
          <p:cNvSpPr txBox="1"/>
          <p:nvPr/>
        </p:nvSpPr>
        <p:spPr>
          <a:xfrm>
            <a:off x="2093802" y="26517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n=2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F9B08A-F5E4-BDFD-4F51-621C76793AE9}"/>
              </a:ext>
            </a:extLst>
          </p:cNvPr>
          <p:cNvSpPr txBox="1"/>
          <p:nvPr/>
        </p:nvSpPr>
        <p:spPr>
          <a:xfrm>
            <a:off x="1157771" y="2941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873706-F58B-ACF3-0AD6-FD21FB9B2959}"/>
              </a:ext>
            </a:extLst>
          </p:cNvPr>
          <p:cNvSpPr txBox="1"/>
          <p:nvPr/>
        </p:nvSpPr>
        <p:spPr>
          <a:xfrm>
            <a:off x="3381465" y="236450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n=3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2E8D74-9D5F-BC2E-4405-11B596014749}"/>
              </a:ext>
            </a:extLst>
          </p:cNvPr>
          <p:cNvSpPr txBox="1"/>
          <p:nvPr/>
        </p:nvSpPr>
        <p:spPr>
          <a:xfrm>
            <a:off x="4997147" y="22977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n=4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F2FAE1-E1BA-E5B9-544A-D3F8C8F89A83}"/>
              </a:ext>
            </a:extLst>
          </p:cNvPr>
          <p:cNvSpPr txBox="1"/>
          <p:nvPr/>
        </p:nvSpPr>
        <p:spPr>
          <a:xfrm>
            <a:off x="6939045" y="1995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n=5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90BD80-6149-2E7A-D94F-677252D4056A}"/>
              </a:ext>
            </a:extLst>
          </p:cNvPr>
          <p:cNvSpPr txBox="1"/>
          <p:nvPr/>
        </p:nvSpPr>
        <p:spPr>
          <a:xfrm>
            <a:off x="1277616" y="3830369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48FD0C-BB2A-AF40-7A5D-40001712BD9F}"/>
              </a:ext>
            </a:extLst>
          </p:cNvPr>
          <p:cNvSpPr txBox="1"/>
          <p:nvPr/>
        </p:nvSpPr>
        <p:spPr>
          <a:xfrm>
            <a:off x="2093802" y="3830369"/>
            <a:ext cx="54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1+2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9E1598C-B079-E6F8-407A-2FEEFC1FC806}"/>
              </a:ext>
            </a:extLst>
          </p:cNvPr>
          <p:cNvSpPr txBox="1"/>
          <p:nvPr/>
        </p:nvSpPr>
        <p:spPr>
          <a:xfrm>
            <a:off x="3295749" y="3825709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1+2+3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D82328E-3F9E-4D2B-582F-22E30C6701F9}"/>
              </a:ext>
            </a:extLst>
          </p:cNvPr>
          <p:cNvSpPr txBox="1"/>
          <p:nvPr/>
        </p:nvSpPr>
        <p:spPr>
          <a:xfrm>
            <a:off x="4795161" y="3825709"/>
            <a:ext cx="1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1+2+3+4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30367AC-12DE-428E-CB00-03EC4BD7850D}"/>
              </a:ext>
            </a:extLst>
          </p:cNvPr>
          <p:cNvSpPr txBox="1"/>
          <p:nvPr/>
        </p:nvSpPr>
        <p:spPr>
          <a:xfrm>
            <a:off x="6671906" y="3825709"/>
            <a:ext cx="12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1+2+3+4+5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34DABED-5A12-6099-E616-16AFF0C0C238}"/>
              </a:ext>
            </a:extLst>
          </p:cNvPr>
          <p:cNvSpPr txBox="1"/>
          <p:nvPr/>
        </p:nvSpPr>
        <p:spPr>
          <a:xfrm>
            <a:off x="1277616" y="4434667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66EE135-D82B-30E5-A9B9-F809FC444A39}"/>
              </a:ext>
            </a:extLst>
          </p:cNvPr>
          <p:cNvSpPr txBox="1"/>
          <p:nvPr/>
        </p:nvSpPr>
        <p:spPr>
          <a:xfrm>
            <a:off x="2192438" y="4434667"/>
            <a:ext cx="3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56B42F1-8617-41E9-6DD2-5AE64B7292A9}"/>
              </a:ext>
            </a:extLst>
          </p:cNvPr>
          <p:cNvSpPr txBox="1"/>
          <p:nvPr/>
        </p:nvSpPr>
        <p:spPr>
          <a:xfrm>
            <a:off x="3527920" y="4430007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EB651DA-F449-7739-B27D-AD43ADD43EA6}"/>
              </a:ext>
            </a:extLst>
          </p:cNvPr>
          <p:cNvSpPr txBox="1"/>
          <p:nvPr/>
        </p:nvSpPr>
        <p:spPr>
          <a:xfrm>
            <a:off x="5071604" y="4430007"/>
            <a:ext cx="5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D0B53FC-5DDF-5655-A460-63E6E3BD0F37}"/>
              </a:ext>
            </a:extLst>
          </p:cNvPr>
          <p:cNvSpPr txBox="1"/>
          <p:nvPr/>
        </p:nvSpPr>
        <p:spPr>
          <a:xfrm>
            <a:off x="7092281" y="4430006"/>
            <a:ext cx="4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1762399-37BE-1F0A-3388-9E9F980E51E1}"/>
              </a:ext>
            </a:extLst>
          </p:cNvPr>
          <p:cNvCxnSpPr>
            <a:cxnSpLocks/>
            <a:stCxn id="66" idx="2"/>
            <a:endCxn id="78" idx="0"/>
          </p:cNvCxnSpPr>
          <p:nvPr/>
        </p:nvCxnSpPr>
        <p:spPr>
          <a:xfrm>
            <a:off x="1439616" y="4199701"/>
            <a:ext cx="0" cy="2349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26099B7D-7BEC-B4F8-3139-CA25FA05D6B8}"/>
              </a:ext>
            </a:extLst>
          </p:cNvPr>
          <p:cNvCxnSpPr>
            <a:cxnSpLocks/>
          </p:cNvCxnSpPr>
          <p:nvPr/>
        </p:nvCxnSpPr>
        <p:spPr>
          <a:xfrm>
            <a:off x="2348224" y="4195040"/>
            <a:ext cx="0" cy="23496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1918C4E-CD84-E49E-41AE-9F595BD68062}"/>
              </a:ext>
            </a:extLst>
          </p:cNvPr>
          <p:cNvCxnSpPr>
            <a:cxnSpLocks/>
          </p:cNvCxnSpPr>
          <p:nvPr/>
        </p:nvCxnSpPr>
        <p:spPr>
          <a:xfrm>
            <a:off x="3689919" y="4179709"/>
            <a:ext cx="0" cy="23496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C2B9556-2692-68C2-6225-C3C16160B0F2}"/>
              </a:ext>
            </a:extLst>
          </p:cNvPr>
          <p:cNvCxnSpPr>
            <a:cxnSpLocks/>
          </p:cNvCxnSpPr>
          <p:nvPr/>
        </p:nvCxnSpPr>
        <p:spPr>
          <a:xfrm>
            <a:off x="5285178" y="4179709"/>
            <a:ext cx="0" cy="23496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B206B6D-06B7-BF98-0A3B-F91F0E973A76}"/>
              </a:ext>
            </a:extLst>
          </p:cNvPr>
          <p:cNvCxnSpPr>
            <a:cxnSpLocks/>
          </p:cNvCxnSpPr>
          <p:nvPr/>
        </p:nvCxnSpPr>
        <p:spPr>
          <a:xfrm>
            <a:off x="7308304" y="4182521"/>
            <a:ext cx="0" cy="2349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51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57942-87AC-8688-658F-F986B8FBB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88F4-B192-CB29-6DA1-85ACDD1D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Erkenne den Zusammenhang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37BE-41E9-3750-E04C-36C427EF6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867543"/>
          </a:xfrm>
        </p:spPr>
        <p:txBody>
          <a:bodyPr/>
          <a:lstStyle/>
          <a:p>
            <a:r>
              <a:rPr lang="de-DE" b="0" dirty="0"/>
              <a:t>„Wenn ich die Antwort für n=4 gegeben hätte, wie komme ich auf die Antwort für n=5? Für n=3 auf n=4? …“</a:t>
            </a: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A9CCB-0942-395C-16FC-B92390FE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4"/>
            <a:ext cx="442392" cy="273844"/>
          </a:xfrm>
        </p:spPr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43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4F8CA5-83F5-0DD1-B03B-0FCA878220C7}"/>
              </a:ext>
            </a:extLst>
          </p:cNvPr>
          <p:cNvGrpSpPr/>
          <p:nvPr/>
        </p:nvGrpSpPr>
        <p:grpSpPr>
          <a:xfrm>
            <a:off x="6417077" y="2112862"/>
            <a:ext cx="1620000" cy="1620000"/>
            <a:chOff x="3419872" y="2427734"/>
            <a:chExt cx="1080120" cy="1079709"/>
          </a:xfrm>
          <a:solidFill>
            <a:schemeClr val="tx2">
              <a:lumMod val="60000"/>
              <a:lumOff val="40000"/>
              <a:alpha val="53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ED0E77-BEC9-DD12-FD83-3BAA233ED57C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263664-7E66-E1F1-C09F-37589B1CD482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2AC127-ED55-BF41-4892-6729C360CDB6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1BF79D-A5BF-CD93-495B-E3C93706FE67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BC5771-94D8-65C9-5FF6-4F3ED3CDB900}"/>
                </a:ext>
              </a:extLst>
            </p:cNvPr>
            <p:cNvSpPr/>
            <p:nvPr/>
          </p:nvSpPr>
          <p:spPr>
            <a:xfrm>
              <a:off x="3419872" y="3291419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58A1C9-3B7E-3F8C-3E14-E2E515EE5E32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CB5C23-940C-F7A2-4150-5A77ACE3F95A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0DDEB3-4324-CEE3-DD19-8FEC27D7D1D8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AA076D-D9F6-5DD5-09BF-87025FAF25AF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B7F532-C507-360F-4691-47523D216975}"/>
                </a:ext>
              </a:extLst>
            </p:cNvPr>
            <p:cNvSpPr/>
            <p:nvPr/>
          </p:nvSpPr>
          <p:spPr>
            <a:xfrm>
              <a:off x="3635896" y="329100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B8B34E7-D3D4-EA0D-6513-ABDD114F20A8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D846B6-6CDD-265B-DE9D-D7489A881D1E}"/>
                </a:ext>
              </a:extLst>
            </p:cNvPr>
            <p:cNvSpPr/>
            <p:nvPr/>
          </p:nvSpPr>
          <p:spPr>
            <a:xfrm>
              <a:off x="3851920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CA986E-843C-DFEF-811C-F4967CC23DB4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65AF521-3BBA-4F88-3434-69275D444B03}"/>
                </a:ext>
              </a:extLst>
            </p:cNvPr>
            <p:cNvSpPr/>
            <p:nvPr/>
          </p:nvSpPr>
          <p:spPr>
            <a:xfrm>
              <a:off x="4067944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855028-892C-D10C-BCEC-7FC350F3156B}"/>
                </a:ext>
              </a:extLst>
            </p:cNvPr>
            <p:cNvSpPr/>
            <p:nvPr/>
          </p:nvSpPr>
          <p:spPr>
            <a:xfrm>
              <a:off x="4283968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F4F6BB-2F70-8C33-D662-5D52893E107C}"/>
              </a:ext>
            </a:extLst>
          </p:cNvPr>
          <p:cNvGrpSpPr/>
          <p:nvPr/>
        </p:nvGrpSpPr>
        <p:grpSpPr>
          <a:xfrm>
            <a:off x="4633160" y="2423263"/>
            <a:ext cx="1296000" cy="1296493"/>
            <a:chOff x="3419872" y="2427734"/>
            <a:chExt cx="864096" cy="864096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B45195-94E4-6AE0-5DA2-599C2DAA8A1E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20A184-0FB3-1855-4FA9-83143ABDC36B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3FEE01-AC28-2738-AE11-740B584D0A48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42A14A-A20C-1AF6-84D7-6D07D7EB3E7F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32E3A60-5612-9925-608C-032367D3EF03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D988DC5-7F94-7AA8-8D3D-06287F473CFC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B7EA4E-1B8F-986A-BF01-325B36DB67BF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82078B-0203-7904-6D10-192421F564AC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A61ACE-A472-56AD-CE2B-F2D67480F8E9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5AD6F1B-2DE4-A5E4-ACC0-3D85500EADB4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D2B1C73-A868-4A02-169A-C4B4D2CE55A3}"/>
              </a:ext>
            </a:extLst>
          </p:cNvPr>
          <p:cNvGrpSpPr/>
          <p:nvPr/>
        </p:nvGrpSpPr>
        <p:grpSpPr>
          <a:xfrm>
            <a:off x="3183497" y="2747383"/>
            <a:ext cx="972000" cy="972369"/>
            <a:chOff x="3419872" y="2427734"/>
            <a:chExt cx="648072" cy="648072"/>
          </a:xfrm>
          <a:solidFill>
            <a:schemeClr val="accent2">
              <a:lumMod val="60000"/>
              <a:lumOff val="40000"/>
              <a:alpha val="53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A66BD69-2E41-D206-7504-CB286273F395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9C384E-C35A-F715-FC1D-4D409DC867B4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60989A5-10C5-F765-911E-574AF38E7609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E418497-1B91-E89F-CA3B-AFE08F130F56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D933DE4-CE4B-7DC1-05EC-1942FBFA69F0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B73195D-EC25-114E-2FDB-EAD461C22AC9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F7B1F81-B91C-6034-C8DF-B9D014B2F6A8}"/>
              </a:ext>
            </a:extLst>
          </p:cNvPr>
          <p:cNvGrpSpPr/>
          <p:nvPr/>
        </p:nvGrpSpPr>
        <p:grpSpPr>
          <a:xfrm>
            <a:off x="2057834" y="3071509"/>
            <a:ext cx="648000" cy="648246"/>
            <a:chOff x="3419872" y="2427734"/>
            <a:chExt cx="432048" cy="432048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3918742-067E-BB75-D2CA-53C8E6166027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2788542-85C6-D04A-E045-D9B7B00D364A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C3CC7D7-BD5B-EEBE-50DE-F47CC296A12A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A1D48BC-0394-861D-49FD-41601914B1E8}"/>
              </a:ext>
            </a:extLst>
          </p:cNvPr>
          <p:cNvSpPr/>
          <p:nvPr/>
        </p:nvSpPr>
        <p:spPr>
          <a:xfrm>
            <a:off x="1261948" y="3395011"/>
            <a:ext cx="324000" cy="32412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1C1E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88FBD5-F6C7-CD44-55A3-5D8EBEDCCFF0}"/>
              </a:ext>
            </a:extLst>
          </p:cNvPr>
          <p:cNvSpPr txBox="1"/>
          <p:nvPr/>
        </p:nvSpPr>
        <p:spPr>
          <a:xfrm>
            <a:off x="2093802" y="26517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n=2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2151D2-AB7E-6C2A-3658-4C280BA70067}"/>
              </a:ext>
            </a:extLst>
          </p:cNvPr>
          <p:cNvSpPr txBox="1"/>
          <p:nvPr/>
        </p:nvSpPr>
        <p:spPr>
          <a:xfrm>
            <a:off x="1157771" y="2941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27FA14-E0D4-0A74-3E5A-F42461350DD7}"/>
              </a:ext>
            </a:extLst>
          </p:cNvPr>
          <p:cNvSpPr txBox="1"/>
          <p:nvPr/>
        </p:nvSpPr>
        <p:spPr>
          <a:xfrm>
            <a:off x="3381465" y="236450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n=3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56555E-1A5B-615E-058B-5D91E4085884}"/>
              </a:ext>
            </a:extLst>
          </p:cNvPr>
          <p:cNvSpPr txBox="1"/>
          <p:nvPr/>
        </p:nvSpPr>
        <p:spPr>
          <a:xfrm>
            <a:off x="4997147" y="22977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n=4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A2620E2-D095-0FC9-DE49-ADD3B053B80A}"/>
              </a:ext>
            </a:extLst>
          </p:cNvPr>
          <p:cNvSpPr txBox="1"/>
          <p:nvPr/>
        </p:nvSpPr>
        <p:spPr>
          <a:xfrm>
            <a:off x="6939045" y="1995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n=5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87C9F0-987B-DB29-3E3F-B22A07251BF9}"/>
              </a:ext>
            </a:extLst>
          </p:cNvPr>
          <p:cNvSpPr txBox="1"/>
          <p:nvPr/>
        </p:nvSpPr>
        <p:spPr>
          <a:xfrm>
            <a:off x="1277616" y="3830369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169838-B099-59B9-CBDD-B04229A3FDB7}"/>
              </a:ext>
            </a:extLst>
          </p:cNvPr>
          <p:cNvSpPr txBox="1"/>
          <p:nvPr/>
        </p:nvSpPr>
        <p:spPr>
          <a:xfrm>
            <a:off x="2093802" y="3830369"/>
            <a:ext cx="54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1+2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E2C129-AC98-0598-8396-1DF527ED3D2A}"/>
              </a:ext>
            </a:extLst>
          </p:cNvPr>
          <p:cNvSpPr txBox="1"/>
          <p:nvPr/>
        </p:nvSpPr>
        <p:spPr>
          <a:xfrm>
            <a:off x="3295749" y="3825709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1+2+3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9ACF15-26D5-A57C-B196-6380B5A3EA39}"/>
              </a:ext>
            </a:extLst>
          </p:cNvPr>
          <p:cNvSpPr txBox="1"/>
          <p:nvPr/>
        </p:nvSpPr>
        <p:spPr>
          <a:xfrm>
            <a:off x="4795161" y="3825709"/>
            <a:ext cx="1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1+2+3+4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780E21-02DB-09F5-F354-DEB64BCFD13F}"/>
              </a:ext>
            </a:extLst>
          </p:cNvPr>
          <p:cNvSpPr txBox="1"/>
          <p:nvPr/>
        </p:nvSpPr>
        <p:spPr>
          <a:xfrm>
            <a:off x="6671906" y="3825709"/>
            <a:ext cx="12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1+2+3+4+5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DD0103-5070-EDE8-9FE6-F894384B86DD}"/>
              </a:ext>
            </a:extLst>
          </p:cNvPr>
          <p:cNvSpPr txBox="1"/>
          <p:nvPr/>
        </p:nvSpPr>
        <p:spPr>
          <a:xfrm>
            <a:off x="1277616" y="4434667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57A7BA-18CA-A326-BE95-A10309F91A95}"/>
              </a:ext>
            </a:extLst>
          </p:cNvPr>
          <p:cNvSpPr txBox="1"/>
          <p:nvPr/>
        </p:nvSpPr>
        <p:spPr>
          <a:xfrm>
            <a:off x="2192438" y="4434667"/>
            <a:ext cx="3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692C20-05A5-53C6-EF08-0FAFFEE9208C}"/>
              </a:ext>
            </a:extLst>
          </p:cNvPr>
          <p:cNvSpPr txBox="1"/>
          <p:nvPr/>
        </p:nvSpPr>
        <p:spPr>
          <a:xfrm>
            <a:off x="3527920" y="4430007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4D3375-B2E1-48F7-CEEB-0E5EB86E8142}"/>
              </a:ext>
            </a:extLst>
          </p:cNvPr>
          <p:cNvSpPr txBox="1"/>
          <p:nvPr/>
        </p:nvSpPr>
        <p:spPr>
          <a:xfrm>
            <a:off x="5071604" y="4430007"/>
            <a:ext cx="5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4F0864-682D-1010-EA94-1693BE97C525}"/>
              </a:ext>
            </a:extLst>
          </p:cNvPr>
          <p:cNvSpPr txBox="1"/>
          <p:nvPr/>
        </p:nvSpPr>
        <p:spPr>
          <a:xfrm>
            <a:off x="7092281" y="4430006"/>
            <a:ext cx="4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6FBD5C0-8D12-1D0A-76D6-97755DBA7078}"/>
              </a:ext>
            </a:extLst>
          </p:cNvPr>
          <p:cNvCxnSpPr>
            <a:cxnSpLocks/>
            <a:stCxn id="27" idx="2"/>
            <a:endCxn id="42" idx="0"/>
          </p:cNvCxnSpPr>
          <p:nvPr/>
        </p:nvCxnSpPr>
        <p:spPr>
          <a:xfrm>
            <a:off x="1439616" y="4199701"/>
            <a:ext cx="0" cy="2349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33DD828-DCCD-4C28-27D3-B57719D674D5}"/>
              </a:ext>
            </a:extLst>
          </p:cNvPr>
          <p:cNvCxnSpPr>
            <a:cxnSpLocks/>
          </p:cNvCxnSpPr>
          <p:nvPr/>
        </p:nvCxnSpPr>
        <p:spPr>
          <a:xfrm>
            <a:off x="2348224" y="4195040"/>
            <a:ext cx="0" cy="23496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0C6AB4F-63FA-3933-0E4A-E862BBCC7CF5}"/>
              </a:ext>
            </a:extLst>
          </p:cNvPr>
          <p:cNvCxnSpPr>
            <a:cxnSpLocks/>
          </p:cNvCxnSpPr>
          <p:nvPr/>
        </p:nvCxnSpPr>
        <p:spPr>
          <a:xfrm>
            <a:off x="3689919" y="4179709"/>
            <a:ext cx="0" cy="23496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2358DE3-8F82-AC79-A322-0E74CBED5AB5}"/>
              </a:ext>
            </a:extLst>
          </p:cNvPr>
          <p:cNvCxnSpPr>
            <a:cxnSpLocks/>
          </p:cNvCxnSpPr>
          <p:nvPr/>
        </p:nvCxnSpPr>
        <p:spPr>
          <a:xfrm>
            <a:off x="5285178" y="4179709"/>
            <a:ext cx="0" cy="23496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F68149D-8F17-B7D1-EE7B-E014775030DB}"/>
              </a:ext>
            </a:extLst>
          </p:cNvPr>
          <p:cNvCxnSpPr>
            <a:cxnSpLocks/>
          </p:cNvCxnSpPr>
          <p:nvPr/>
        </p:nvCxnSpPr>
        <p:spPr>
          <a:xfrm>
            <a:off x="7308304" y="4182521"/>
            <a:ext cx="0" cy="2349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69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90813-4952-5FEB-E847-C91EA3649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5BBA-04DD-0C52-6823-EC7B8A58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Erkenne den Zusammenhang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92055-58AA-8A85-A019-1D879C6C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4"/>
            <a:ext cx="442392" cy="273844"/>
          </a:xfrm>
        </p:spPr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44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308BFC-B77D-46E1-5EDD-02C463EAA49E}"/>
              </a:ext>
            </a:extLst>
          </p:cNvPr>
          <p:cNvGrpSpPr/>
          <p:nvPr/>
        </p:nvGrpSpPr>
        <p:grpSpPr>
          <a:xfrm>
            <a:off x="6417077" y="2112862"/>
            <a:ext cx="1620000" cy="1620000"/>
            <a:chOff x="3419872" y="2427734"/>
            <a:chExt cx="1080120" cy="1079709"/>
          </a:xfrm>
          <a:solidFill>
            <a:schemeClr val="tx2">
              <a:lumMod val="60000"/>
              <a:lumOff val="40000"/>
              <a:alpha val="53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C3B734-F9B0-FC4A-8434-EA67A28FDDCB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E8C427-3777-B232-A729-0C8DDE738E09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0F6E95-7402-A784-44D6-9F21A9D5C184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EE3067-684E-1942-0FB5-CAC1E9F8EED1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553D4C-C127-A1FB-F0E6-93E392DD4C85}"/>
                </a:ext>
              </a:extLst>
            </p:cNvPr>
            <p:cNvSpPr/>
            <p:nvPr/>
          </p:nvSpPr>
          <p:spPr>
            <a:xfrm>
              <a:off x="3419872" y="3291419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72B0B0-0B80-9942-6E84-E162B9C887BB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3EABB7-5F66-AAC0-4083-390E4A348C09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7FE61B-3D46-324C-BAC4-4BD4D6D95ABD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F59D45-4837-7ECA-F3D0-EF5A29C66EA5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BC3EC8-F971-D66D-B8DF-2AC068093E80}"/>
                </a:ext>
              </a:extLst>
            </p:cNvPr>
            <p:cNvSpPr/>
            <p:nvPr/>
          </p:nvSpPr>
          <p:spPr>
            <a:xfrm>
              <a:off x="3635896" y="329100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D7CBC4-33F7-D69D-9BF5-BC0123A21B54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FB82B5-4483-A07C-0A6C-5615A0B29397}"/>
                </a:ext>
              </a:extLst>
            </p:cNvPr>
            <p:cNvSpPr/>
            <p:nvPr/>
          </p:nvSpPr>
          <p:spPr>
            <a:xfrm>
              <a:off x="3851920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FB5B68-C033-0450-5395-975C2C5E87D7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89B0C-22C5-4B88-2117-838E4CE0A752}"/>
                </a:ext>
              </a:extLst>
            </p:cNvPr>
            <p:cNvSpPr/>
            <p:nvPr/>
          </p:nvSpPr>
          <p:spPr>
            <a:xfrm>
              <a:off x="4067944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E28509-85D6-E213-1DEE-1B0AE1A9A746}"/>
                </a:ext>
              </a:extLst>
            </p:cNvPr>
            <p:cNvSpPr/>
            <p:nvPr/>
          </p:nvSpPr>
          <p:spPr>
            <a:xfrm>
              <a:off x="4283968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A6A9E7-78B5-6249-AADB-E83E8E0D2CE0}"/>
              </a:ext>
            </a:extLst>
          </p:cNvPr>
          <p:cNvGrpSpPr/>
          <p:nvPr/>
        </p:nvGrpSpPr>
        <p:grpSpPr>
          <a:xfrm>
            <a:off x="4633163" y="2423263"/>
            <a:ext cx="1293082" cy="1296493"/>
            <a:chOff x="3419872" y="2427734"/>
            <a:chExt cx="862150" cy="864096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E62C5D-7FD4-FFA6-F7DA-66AA191BE424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EB63BB-EC66-6E0C-F534-AF1CC2DBD104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AFFF7D3-C4A8-C63A-3E6E-B5618EB54A76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C7A27A5-6A34-09BF-D1D9-5655E49E56E2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5083F8-EFA0-80B6-C2F1-58717CF608E5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CA0333-901D-13EC-FE9A-43E2EC4B70C4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71DD13-FF1D-E18C-1F97-F084E509B957}"/>
                </a:ext>
              </a:extLst>
            </p:cNvPr>
            <p:cNvSpPr/>
            <p:nvPr/>
          </p:nvSpPr>
          <p:spPr>
            <a:xfrm>
              <a:off x="3850112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2D83C2-F0D1-E858-0DEA-BA1469CD039B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7A57447-462B-4B5A-5565-F5B449863FD2}"/>
                </a:ext>
              </a:extLst>
            </p:cNvPr>
            <p:cNvSpPr/>
            <p:nvPr/>
          </p:nvSpPr>
          <p:spPr>
            <a:xfrm>
              <a:off x="384936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406B0C-E9DD-F2BC-A33C-E3CC6D078EB5}"/>
                </a:ext>
              </a:extLst>
            </p:cNvPr>
            <p:cNvSpPr/>
            <p:nvPr/>
          </p:nvSpPr>
          <p:spPr>
            <a:xfrm>
              <a:off x="4065998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1A2468-28A6-7AD7-4D53-1BA8B2182CBC}"/>
              </a:ext>
            </a:extLst>
          </p:cNvPr>
          <p:cNvGrpSpPr/>
          <p:nvPr/>
        </p:nvGrpSpPr>
        <p:grpSpPr>
          <a:xfrm>
            <a:off x="3183497" y="2747383"/>
            <a:ext cx="972000" cy="972369"/>
            <a:chOff x="3419872" y="2427734"/>
            <a:chExt cx="648072" cy="648072"/>
          </a:xfrm>
          <a:solidFill>
            <a:schemeClr val="accent2">
              <a:lumMod val="60000"/>
              <a:lumOff val="40000"/>
              <a:alpha val="53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3C30370-51BE-5770-0319-96CB9473E07C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C7B1C02-24DF-55CE-9F4B-A61A2D9F8023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8A09AF5-37A2-12B9-B2D2-638B01685677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7D6AAB-5059-020D-F59B-4C4735B1731A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5ADCCF3-093B-8072-1515-8E899293C88F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54B7C42-95A2-6360-4D60-BBD497BA108D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AFDC168-1402-06A7-BE68-2FDAAAD04C35}"/>
              </a:ext>
            </a:extLst>
          </p:cNvPr>
          <p:cNvGrpSpPr/>
          <p:nvPr/>
        </p:nvGrpSpPr>
        <p:grpSpPr>
          <a:xfrm>
            <a:off x="2057834" y="3071509"/>
            <a:ext cx="648000" cy="648246"/>
            <a:chOff x="3419872" y="2427734"/>
            <a:chExt cx="432048" cy="432048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FA42EC-E4CA-57A1-B2DB-EB6ED501D744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1BF4142-595C-8285-2377-0E844290718B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DD587A0-2686-3642-E623-BE868FAC3C32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1522B01-2CDE-78AA-F285-467E0DEF38F8}"/>
              </a:ext>
            </a:extLst>
          </p:cNvPr>
          <p:cNvSpPr/>
          <p:nvPr/>
        </p:nvSpPr>
        <p:spPr>
          <a:xfrm>
            <a:off x="1261948" y="3395011"/>
            <a:ext cx="324000" cy="32412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1C1E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99CAADB-5CB0-3751-9B21-1EB56BEB1520}"/>
              </a:ext>
            </a:extLst>
          </p:cNvPr>
          <p:cNvSpPr txBox="1"/>
          <p:nvPr/>
        </p:nvSpPr>
        <p:spPr>
          <a:xfrm>
            <a:off x="2093802" y="26517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n=2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4BB77E7-1C42-2048-C915-07D92902B16C}"/>
              </a:ext>
            </a:extLst>
          </p:cNvPr>
          <p:cNvSpPr txBox="1"/>
          <p:nvPr/>
        </p:nvSpPr>
        <p:spPr>
          <a:xfrm>
            <a:off x="1157771" y="2941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03739D-BF5D-6FE7-28F8-43367994DDE0}"/>
              </a:ext>
            </a:extLst>
          </p:cNvPr>
          <p:cNvSpPr txBox="1"/>
          <p:nvPr/>
        </p:nvSpPr>
        <p:spPr>
          <a:xfrm>
            <a:off x="3381465" y="236450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n=3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5B7970-CA3E-E214-5370-D06135B3DA29}"/>
              </a:ext>
            </a:extLst>
          </p:cNvPr>
          <p:cNvSpPr txBox="1"/>
          <p:nvPr/>
        </p:nvSpPr>
        <p:spPr>
          <a:xfrm>
            <a:off x="4997147" y="22977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n=4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2DAF589-9CB1-38AD-37BF-D30AE32332D7}"/>
              </a:ext>
            </a:extLst>
          </p:cNvPr>
          <p:cNvSpPr txBox="1"/>
          <p:nvPr/>
        </p:nvSpPr>
        <p:spPr>
          <a:xfrm>
            <a:off x="6939045" y="1995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n=5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2C7274-2352-3E98-C6A5-48B08C43432A}"/>
              </a:ext>
            </a:extLst>
          </p:cNvPr>
          <p:cNvSpPr/>
          <p:nvPr/>
        </p:nvSpPr>
        <p:spPr>
          <a:xfrm>
            <a:off x="4499993" y="2355726"/>
            <a:ext cx="1523913" cy="151216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7E3E29-E7D5-ADBC-C17E-26A627913DCB}"/>
              </a:ext>
            </a:extLst>
          </p:cNvPr>
          <p:cNvSpPr/>
          <p:nvPr/>
        </p:nvSpPr>
        <p:spPr>
          <a:xfrm>
            <a:off x="6330323" y="1975269"/>
            <a:ext cx="1523913" cy="151216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ED96F3-DF53-34E9-A4A1-2D5CEA1E5BC8}"/>
              </a:ext>
            </a:extLst>
          </p:cNvPr>
          <p:cNvSpPr txBox="1"/>
          <p:nvPr/>
        </p:nvSpPr>
        <p:spPr>
          <a:xfrm>
            <a:off x="1277616" y="3830369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6E1229-C070-6390-8D96-5C2D23F05699}"/>
              </a:ext>
            </a:extLst>
          </p:cNvPr>
          <p:cNvSpPr txBox="1"/>
          <p:nvPr/>
        </p:nvSpPr>
        <p:spPr>
          <a:xfrm>
            <a:off x="2093802" y="3830369"/>
            <a:ext cx="54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1+2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689656-CDAA-8484-54DF-97A3F92B9EC5}"/>
              </a:ext>
            </a:extLst>
          </p:cNvPr>
          <p:cNvSpPr txBox="1"/>
          <p:nvPr/>
        </p:nvSpPr>
        <p:spPr>
          <a:xfrm>
            <a:off x="3295749" y="3825709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1+2+3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933583-0007-2424-4BEF-A746B195FFF1}"/>
              </a:ext>
            </a:extLst>
          </p:cNvPr>
          <p:cNvSpPr txBox="1"/>
          <p:nvPr/>
        </p:nvSpPr>
        <p:spPr>
          <a:xfrm>
            <a:off x="4795161" y="3825709"/>
            <a:ext cx="1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1+2+3+4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B03EF8-36C9-6B89-7728-0171E198C518}"/>
              </a:ext>
            </a:extLst>
          </p:cNvPr>
          <p:cNvSpPr txBox="1"/>
          <p:nvPr/>
        </p:nvSpPr>
        <p:spPr>
          <a:xfrm>
            <a:off x="6671906" y="3825709"/>
            <a:ext cx="12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1+2+3+4</a:t>
            </a:r>
            <a:r>
              <a:rPr lang="de-DE" dirty="0">
                <a:solidFill>
                  <a:srgbClr val="4F81BD"/>
                </a:solidFill>
                <a:latin typeface="Calibri"/>
              </a:rPr>
              <a:t>+5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B7E137-0759-7173-2F09-D52F3B039B9E}"/>
              </a:ext>
            </a:extLst>
          </p:cNvPr>
          <p:cNvSpPr txBox="1"/>
          <p:nvPr/>
        </p:nvSpPr>
        <p:spPr>
          <a:xfrm>
            <a:off x="1277616" y="4434667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C8E68B-D9E1-4571-5A07-0D268AFC58D9}"/>
              </a:ext>
            </a:extLst>
          </p:cNvPr>
          <p:cNvSpPr txBox="1"/>
          <p:nvPr/>
        </p:nvSpPr>
        <p:spPr>
          <a:xfrm>
            <a:off x="2192438" y="4434667"/>
            <a:ext cx="3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E82522-231E-C4AF-B09D-3D3DA42593C1}"/>
              </a:ext>
            </a:extLst>
          </p:cNvPr>
          <p:cNvSpPr txBox="1"/>
          <p:nvPr/>
        </p:nvSpPr>
        <p:spPr>
          <a:xfrm>
            <a:off x="3527920" y="4430007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A92125-6C0E-AAC2-064F-CEA05A93AEA2}"/>
              </a:ext>
            </a:extLst>
          </p:cNvPr>
          <p:cNvSpPr txBox="1"/>
          <p:nvPr/>
        </p:nvSpPr>
        <p:spPr>
          <a:xfrm>
            <a:off x="5071604" y="4430007"/>
            <a:ext cx="5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7C6464-3C95-F5F3-A326-3FEF96D8E33C}"/>
              </a:ext>
            </a:extLst>
          </p:cNvPr>
          <p:cNvSpPr txBox="1"/>
          <p:nvPr/>
        </p:nvSpPr>
        <p:spPr>
          <a:xfrm>
            <a:off x="7092281" y="4430006"/>
            <a:ext cx="4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DE45505-748E-868D-5DBF-ECEA85C32E2E}"/>
              </a:ext>
            </a:extLst>
          </p:cNvPr>
          <p:cNvCxnSpPr>
            <a:cxnSpLocks/>
            <a:stCxn id="34" idx="2"/>
            <a:endCxn id="47" idx="0"/>
          </p:cNvCxnSpPr>
          <p:nvPr/>
        </p:nvCxnSpPr>
        <p:spPr>
          <a:xfrm>
            <a:off x="1439616" y="4199701"/>
            <a:ext cx="0" cy="2349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CD5FF71-1E98-B894-FFD9-F52296B908A5}"/>
              </a:ext>
            </a:extLst>
          </p:cNvPr>
          <p:cNvCxnSpPr>
            <a:cxnSpLocks/>
          </p:cNvCxnSpPr>
          <p:nvPr/>
        </p:nvCxnSpPr>
        <p:spPr>
          <a:xfrm>
            <a:off x="2348224" y="4195040"/>
            <a:ext cx="0" cy="23496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FCC0C55-D6A0-5510-3881-08A988BA02D7}"/>
              </a:ext>
            </a:extLst>
          </p:cNvPr>
          <p:cNvCxnSpPr>
            <a:cxnSpLocks/>
          </p:cNvCxnSpPr>
          <p:nvPr/>
        </p:nvCxnSpPr>
        <p:spPr>
          <a:xfrm>
            <a:off x="3689919" y="4179709"/>
            <a:ext cx="0" cy="23496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D11D576-5C3A-40A3-C86B-4FB692741492}"/>
              </a:ext>
            </a:extLst>
          </p:cNvPr>
          <p:cNvCxnSpPr>
            <a:cxnSpLocks/>
          </p:cNvCxnSpPr>
          <p:nvPr/>
        </p:nvCxnSpPr>
        <p:spPr>
          <a:xfrm>
            <a:off x="5285178" y="4179709"/>
            <a:ext cx="0" cy="23496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D26B284-D031-D349-9777-B6F58C4187DA}"/>
              </a:ext>
            </a:extLst>
          </p:cNvPr>
          <p:cNvCxnSpPr>
            <a:cxnSpLocks/>
          </p:cNvCxnSpPr>
          <p:nvPr/>
        </p:nvCxnSpPr>
        <p:spPr>
          <a:xfrm>
            <a:off x="7308304" y="4182521"/>
            <a:ext cx="0" cy="2349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38653A-5318-AF63-8DF2-8F635634DD03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5844439" y="2731354"/>
            <a:ext cx="485885" cy="30969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2D89AD69-E099-B863-C78B-129F919D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867543"/>
          </a:xfrm>
        </p:spPr>
        <p:txBody>
          <a:bodyPr/>
          <a:lstStyle/>
          <a:p>
            <a:r>
              <a:rPr lang="de-DE" b="0" dirty="0"/>
              <a:t>„Wenn ich die Antwort für n=4 gegeben hätte, wie komme ich auf die Antwort für n=5? Für n=3 auf n=4? …“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545369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AC27B-9359-0F6F-420A-2E94F70A2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65DB-5ED8-2E7F-12EA-8D82D7C3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Erkenne den Zusammenhang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F6E19-8865-877E-7E17-D8AB9372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4"/>
            <a:ext cx="442392" cy="273844"/>
          </a:xfrm>
        </p:spPr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45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229CD1-89E3-D9DA-5C91-B6625ADF44DB}"/>
              </a:ext>
            </a:extLst>
          </p:cNvPr>
          <p:cNvGrpSpPr/>
          <p:nvPr/>
        </p:nvGrpSpPr>
        <p:grpSpPr>
          <a:xfrm>
            <a:off x="6417077" y="2112862"/>
            <a:ext cx="1620000" cy="1620000"/>
            <a:chOff x="3419872" y="2427734"/>
            <a:chExt cx="1080120" cy="1079709"/>
          </a:xfrm>
          <a:solidFill>
            <a:schemeClr val="tx2">
              <a:lumMod val="60000"/>
              <a:lumOff val="40000"/>
              <a:alpha val="53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0088DD-52BD-9A3B-AD17-E174C1673C25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FD7196-C0DA-3EC6-50F5-710FFCB6E962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A2CD8A-380E-D557-EEC4-6561800796A1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6100BF-4EBB-AE93-8CEC-61974B08B9B4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EC665B-426E-2DF1-1C9C-1703211EE05E}"/>
                </a:ext>
              </a:extLst>
            </p:cNvPr>
            <p:cNvSpPr/>
            <p:nvPr/>
          </p:nvSpPr>
          <p:spPr>
            <a:xfrm>
              <a:off x="3419872" y="3291419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3B9399-049F-FF79-7B39-601CB1212B26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E8C1FF-34F6-1B99-BBF4-E779E689BAC5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24D85B-B07B-A0AE-BA63-9546DB852091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C5CBC5-DD6C-F474-1B49-BF7B6C26F0DA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19134E-6B1F-2941-9C13-9BCF7EF0D306}"/>
                </a:ext>
              </a:extLst>
            </p:cNvPr>
            <p:cNvSpPr/>
            <p:nvPr/>
          </p:nvSpPr>
          <p:spPr>
            <a:xfrm>
              <a:off x="3635896" y="329100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A853D8-2074-9799-2913-B792E3F8630D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267EB6-305F-DE1C-E724-F44AFFCA3895}"/>
                </a:ext>
              </a:extLst>
            </p:cNvPr>
            <p:cNvSpPr/>
            <p:nvPr/>
          </p:nvSpPr>
          <p:spPr>
            <a:xfrm>
              <a:off x="3851920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75CE2F-8371-8E52-D6D2-5943125E6CD3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3422B1-4111-1655-4B73-0F2366587723}"/>
                </a:ext>
              </a:extLst>
            </p:cNvPr>
            <p:cNvSpPr/>
            <p:nvPr/>
          </p:nvSpPr>
          <p:spPr>
            <a:xfrm>
              <a:off x="4067944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776056-EC5E-64E0-D303-98C1534C2563}"/>
                </a:ext>
              </a:extLst>
            </p:cNvPr>
            <p:cNvSpPr/>
            <p:nvPr/>
          </p:nvSpPr>
          <p:spPr>
            <a:xfrm>
              <a:off x="4283968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9FC7BA-2D66-D7A3-4165-F3793F824041}"/>
              </a:ext>
            </a:extLst>
          </p:cNvPr>
          <p:cNvGrpSpPr/>
          <p:nvPr/>
        </p:nvGrpSpPr>
        <p:grpSpPr>
          <a:xfrm>
            <a:off x="4633160" y="2423263"/>
            <a:ext cx="1296000" cy="1296493"/>
            <a:chOff x="3419872" y="2427734"/>
            <a:chExt cx="864096" cy="864096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14B783-41C8-051D-C7DD-CA8B8C2AB5A1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E37FBB-DC75-829A-8C64-ECB7548FBF3D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81F8F1-755B-DAC9-4DBB-9DB0515FD107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D5189E-FBFD-724E-5D55-31BBDBB3C764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44EF55-F0DF-6F61-D9C8-B636AA0D8500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B61AC9F-9202-9425-3A75-45817302131A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0C6561-D751-2F8C-D519-0CA0DD4BAD5C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8C7F705-1662-BB03-91D8-9F613FB64F90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A8C73C-5B80-4984-2BB8-702EE16E16FD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3B0FF28-8E74-5386-E53C-EDD4BA93165D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40A99E-8DF6-7227-AD88-EA5A1CF18616}"/>
              </a:ext>
            </a:extLst>
          </p:cNvPr>
          <p:cNvGrpSpPr/>
          <p:nvPr/>
        </p:nvGrpSpPr>
        <p:grpSpPr>
          <a:xfrm>
            <a:off x="3183497" y="2747383"/>
            <a:ext cx="972000" cy="972369"/>
            <a:chOff x="3419872" y="2427734"/>
            <a:chExt cx="648072" cy="648072"/>
          </a:xfrm>
          <a:solidFill>
            <a:schemeClr val="accent2">
              <a:lumMod val="60000"/>
              <a:lumOff val="40000"/>
              <a:alpha val="53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8DC9757-822F-8142-1A9F-EBA63972CF4F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5373674-64F8-8690-763E-4A95C284B665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D4A7241-BB1B-6C38-39E7-5A0A2A7C25B3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6A4E9FF-4321-A691-7725-10CA96A1AD39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17E8623-C7A4-DE7E-532C-EEC0D541BEE8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A6BDFEC-F5A5-51CF-4C7C-F7DB46FFF88A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699EAE-778B-16FB-145A-982D1CF2F41D}"/>
              </a:ext>
            </a:extLst>
          </p:cNvPr>
          <p:cNvGrpSpPr/>
          <p:nvPr/>
        </p:nvGrpSpPr>
        <p:grpSpPr>
          <a:xfrm>
            <a:off x="2057834" y="3071509"/>
            <a:ext cx="648000" cy="648246"/>
            <a:chOff x="3419872" y="2427734"/>
            <a:chExt cx="432048" cy="432048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7F787C-9EA9-32A9-0E0A-9D03E0DD7AB3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B1258AD-4256-24DA-CFC9-56E95F00C498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B44F534-6DF6-F918-D757-35213C46283E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7FE45F5-1FEB-EF33-CBCE-7CE3FE59D171}"/>
              </a:ext>
            </a:extLst>
          </p:cNvPr>
          <p:cNvSpPr/>
          <p:nvPr/>
        </p:nvSpPr>
        <p:spPr>
          <a:xfrm>
            <a:off x="1261948" y="3395011"/>
            <a:ext cx="324000" cy="32412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1C1E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D438B0-E53E-1FC0-2BCB-FF072B84FA27}"/>
              </a:ext>
            </a:extLst>
          </p:cNvPr>
          <p:cNvSpPr txBox="1"/>
          <p:nvPr/>
        </p:nvSpPr>
        <p:spPr>
          <a:xfrm>
            <a:off x="2093802" y="26517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n=2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260D40-647C-75E3-DCE1-C8D0026DBDDA}"/>
              </a:ext>
            </a:extLst>
          </p:cNvPr>
          <p:cNvSpPr txBox="1"/>
          <p:nvPr/>
        </p:nvSpPr>
        <p:spPr>
          <a:xfrm>
            <a:off x="1157771" y="2941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FEFDFB1-D1BA-A4EE-DBF7-D3948AD02126}"/>
              </a:ext>
            </a:extLst>
          </p:cNvPr>
          <p:cNvSpPr txBox="1"/>
          <p:nvPr/>
        </p:nvSpPr>
        <p:spPr>
          <a:xfrm>
            <a:off x="3381465" y="236450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n=3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5651372-0FAD-9887-437C-829A2559F417}"/>
              </a:ext>
            </a:extLst>
          </p:cNvPr>
          <p:cNvSpPr txBox="1"/>
          <p:nvPr/>
        </p:nvSpPr>
        <p:spPr>
          <a:xfrm>
            <a:off x="4997147" y="22977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n=4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5686D1D-387D-FDAA-8CAA-36906B5D378E}"/>
              </a:ext>
            </a:extLst>
          </p:cNvPr>
          <p:cNvSpPr txBox="1"/>
          <p:nvPr/>
        </p:nvSpPr>
        <p:spPr>
          <a:xfrm>
            <a:off x="6939045" y="1995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n=5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5D5F6D-49A9-DF73-5560-DE923538DFAA}"/>
              </a:ext>
            </a:extLst>
          </p:cNvPr>
          <p:cNvSpPr/>
          <p:nvPr/>
        </p:nvSpPr>
        <p:spPr>
          <a:xfrm>
            <a:off x="3066777" y="2667542"/>
            <a:ext cx="1205441" cy="116282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02663A-C32E-3B4C-BAB7-90AA45605FC9}"/>
              </a:ext>
            </a:extLst>
          </p:cNvPr>
          <p:cNvSpPr/>
          <p:nvPr/>
        </p:nvSpPr>
        <p:spPr>
          <a:xfrm>
            <a:off x="4510842" y="2315636"/>
            <a:ext cx="1205441" cy="116282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97D5C9-A1FD-37E4-2D33-DE3C4C632135}"/>
              </a:ext>
            </a:extLst>
          </p:cNvPr>
          <p:cNvSpPr txBox="1"/>
          <p:nvPr/>
        </p:nvSpPr>
        <p:spPr>
          <a:xfrm>
            <a:off x="1277616" y="3830369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0769BC-E6A2-8ACE-B918-18EDDA1BC9E5}"/>
              </a:ext>
            </a:extLst>
          </p:cNvPr>
          <p:cNvSpPr txBox="1"/>
          <p:nvPr/>
        </p:nvSpPr>
        <p:spPr>
          <a:xfrm>
            <a:off x="2093802" y="3830369"/>
            <a:ext cx="54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1+2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300AB6-F1F3-44AC-AB37-B324CBCAE4D9}"/>
              </a:ext>
            </a:extLst>
          </p:cNvPr>
          <p:cNvSpPr txBox="1"/>
          <p:nvPr/>
        </p:nvSpPr>
        <p:spPr>
          <a:xfrm>
            <a:off x="3295749" y="3825709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1+2+3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B95BAF-281D-5B19-DD79-D1F196EFDF58}"/>
              </a:ext>
            </a:extLst>
          </p:cNvPr>
          <p:cNvSpPr txBox="1"/>
          <p:nvPr/>
        </p:nvSpPr>
        <p:spPr>
          <a:xfrm>
            <a:off x="4795161" y="3825709"/>
            <a:ext cx="1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1+2+3</a:t>
            </a:r>
            <a:r>
              <a:rPr lang="de-DE" dirty="0">
                <a:solidFill>
                  <a:srgbClr val="9BBB59"/>
                </a:solidFill>
                <a:latin typeface="Calibri"/>
              </a:rPr>
              <a:t>+4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FE34BB-19A1-9373-5E01-4BC920F54B0A}"/>
              </a:ext>
            </a:extLst>
          </p:cNvPr>
          <p:cNvSpPr txBox="1"/>
          <p:nvPr/>
        </p:nvSpPr>
        <p:spPr>
          <a:xfrm>
            <a:off x="6671906" y="3825709"/>
            <a:ext cx="12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1+2+3+4+5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1AD8CC-4BDE-0DFF-60CA-256F2FA7BC3A}"/>
              </a:ext>
            </a:extLst>
          </p:cNvPr>
          <p:cNvSpPr txBox="1"/>
          <p:nvPr/>
        </p:nvSpPr>
        <p:spPr>
          <a:xfrm>
            <a:off x="1277616" y="4434667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36A865-105C-B901-CA27-766DD0CB0834}"/>
              </a:ext>
            </a:extLst>
          </p:cNvPr>
          <p:cNvSpPr txBox="1"/>
          <p:nvPr/>
        </p:nvSpPr>
        <p:spPr>
          <a:xfrm>
            <a:off x="2192438" y="4434667"/>
            <a:ext cx="3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9DB761-AB11-2317-950A-E19C0A228AA2}"/>
              </a:ext>
            </a:extLst>
          </p:cNvPr>
          <p:cNvSpPr txBox="1"/>
          <p:nvPr/>
        </p:nvSpPr>
        <p:spPr>
          <a:xfrm>
            <a:off x="3527920" y="4430007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DEB92E-B4A5-EB13-6C9C-A6002D508DEE}"/>
              </a:ext>
            </a:extLst>
          </p:cNvPr>
          <p:cNvSpPr txBox="1"/>
          <p:nvPr/>
        </p:nvSpPr>
        <p:spPr>
          <a:xfrm>
            <a:off x="5071604" y="4430007"/>
            <a:ext cx="5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BC09F70-8535-23AB-A27D-A72845D6B293}"/>
              </a:ext>
            </a:extLst>
          </p:cNvPr>
          <p:cNvSpPr txBox="1"/>
          <p:nvPr/>
        </p:nvSpPr>
        <p:spPr>
          <a:xfrm>
            <a:off x="7092281" y="4430006"/>
            <a:ext cx="4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D00CB43-2AD9-2013-C1C9-259CA03092D8}"/>
              </a:ext>
            </a:extLst>
          </p:cNvPr>
          <p:cNvCxnSpPr>
            <a:cxnSpLocks/>
            <a:stCxn id="32" idx="2"/>
            <a:endCxn id="46" idx="0"/>
          </p:cNvCxnSpPr>
          <p:nvPr/>
        </p:nvCxnSpPr>
        <p:spPr>
          <a:xfrm>
            <a:off x="1439616" y="4199701"/>
            <a:ext cx="0" cy="2349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F379032-FA41-1CA5-91A3-D0E1D7C6BFF5}"/>
              </a:ext>
            </a:extLst>
          </p:cNvPr>
          <p:cNvCxnSpPr>
            <a:cxnSpLocks/>
          </p:cNvCxnSpPr>
          <p:nvPr/>
        </p:nvCxnSpPr>
        <p:spPr>
          <a:xfrm>
            <a:off x="2348224" y="4195040"/>
            <a:ext cx="0" cy="23496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88E0C38-C8A5-670E-677B-1A806672D495}"/>
              </a:ext>
            </a:extLst>
          </p:cNvPr>
          <p:cNvCxnSpPr>
            <a:cxnSpLocks/>
          </p:cNvCxnSpPr>
          <p:nvPr/>
        </p:nvCxnSpPr>
        <p:spPr>
          <a:xfrm>
            <a:off x="3689919" y="4179709"/>
            <a:ext cx="0" cy="23496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1391F73-9873-FB72-17A9-50C647634DD8}"/>
              </a:ext>
            </a:extLst>
          </p:cNvPr>
          <p:cNvCxnSpPr>
            <a:cxnSpLocks/>
          </p:cNvCxnSpPr>
          <p:nvPr/>
        </p:nvCxnSpPr>
        <p:spPr>
          <a:xfrm>
            <a:off x="5285178" y="4179709"/>
            <a:ext cx="0" cy="23496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99EED03-3DC9-709A-D08C-710065CD3701}"/>
              </a:ext>
            </a:extLst>
          </p:cNvPr>
          <p:cNvCxnSpPr>
            <a:cxnSpLocks/>
          </p:cNvCxnSpPr>
          <p:nvPr/>
        </p:nvCxnSpPr>
        <p:spPr>
          <a:xfrm>
            <a:off x="7308304" y="4182521"/>
            <a:ext cx="0" cy="2349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F66057A-3E55-068F-C664-1728E2CEA349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4044140" y="2897051"/>
            <a:ext cx="466702" cy="26321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8E70AA96-2088-B4E7-6F68-BACD56575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867543"/>
          </a:xfrm>
        </p:spPr>
        <p:txBody>
          <a:bodyPr/>
          <a:lstStyle/>
          <a:p>
            <a:r>
              <a:rPr lang="de-DE" b="0" dirty="0"/>
              <a:t>„Wenn ich die Antwort für n=4 gegeben hätte, wie komme ich auf die Antwort für n=5? Für n=3 auf n=4? …“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19891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5A9C8-94C3-216D-3E3D-DD9EA0D25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6552-29D7-E011-AEAC-6BDF7A7D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Erkenne den Zusammenhang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472DD-7904-FF7C-B5B2-FB77C2C3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4"/>
            <a:ext cx="442392" cy="273844"/>
          </a:xfrm>
        </p:spPr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46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9D0CEB-2BBA-C2EF-AC27-7FF432AF64AC}"/>
              </a:ext>
            </a:extLst>
          </p:cNvPr>
          <p:cNvGrpSpPr/>
          <p:nvPr/>
        </p:nvGrpSpPr>
        <p:grpSpPr>
          <a:xfrm>
            <a:off x="6417077" y="2112862"/>
            <a:ext cx="1620000" cy="1620000"/>
            <a:chOff x="3419872" y="2427734"/>
            <a:chExt cx="1080120" cy="1079709"/>
          </a:xfrm>
          <a:solidFill>
            <a:schemeClr val="tx2">
              <a:lumMod val="60000"/>
              <a:lumOff val="40000"/>
              <a:alpha val="53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CDA864-E803-912A-FA0F-6D560F0712C0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62C619-8096-4CFF-619C-1691E4535401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E344F-140D-6B5E-3C4F-777B11AE596C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00E2A2-77B2-3624-B1E5-C682162E161C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B51FEC-BE8E-39F2-EA0B-381365ECDB87}"/>
                </a:ext>
              </a:extLst>
            </p:cNvPr>
            <p:cNvSpPr/>
            <p:nvPr/>
          </p:nvSpPr>
          <p:spPr>
            <a:xfrm>
              <a:off x="3419872" y="3291419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777B8D-45AB-98BC-864D-28718EA3A2DE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4FFDF6-BD10-49A3-EECD-F137405F8D75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AF9683-D6FA-FF07-504E-B81EFED322A5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609B13-ED36-555C-5302-2D8518595EB4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C0E301-8322-CD71-D965-3D392A2BA088}"/>
                </a:ext>
              </a:extLst>
            </p:cNvPr>
            <p:cNvSpPr/>
            <p:nvPr/>
          </p:nvSpPr>
          <p:spPr>
            <a:xfrm>
              <a:off x="3635896" y="329100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B82FD7-644D-C09C-17CA-9CF05DA08B16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719BDE-B427-9CF2-894B-C09F8EA7BBF2}"/>
                </a:ext>
              </a:extLst>
            </p:cNvPr>
            <p:cNvSpPr/>
            <p:nvPr/>
          </p:nvSpPr>
          <p:spPr>
            <a:xfrm>
              <a:off x="3851920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5F8318-1C48-EE96-0C5E-11A5CC38A59C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2E0F59-0A65-5AB4-28DB-A4EB2DFA9B07}"/>
                </a:ext>
              </a:extLst>
            </p:cNvPr>
            <p:cNvSpPr/>
            <p:nvPr/>
          </p:nvSpPr>
          <p:spPr>
            <a:xfrm>
              <a:off x="4067944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7A9B1A-E625-6D30-7F20-ED9544053008}"/>
                </a:ext>
              </a:extLst>
            </p:cNvPr>
            <p:cNvSpPr/>
            <p:nvPr/>
          </p:nvSpPr>
          <p:spPr>
            <a:xfrm>
              <a:off x="4283968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78BEC1-CFEC-9FCB-AA60-7D40E9366475}"/>
              </a:ext>
            </a:extLst>
          </p:cNvPr>
          <p:cNvGrpSpPr/>
          <p:nvPr/>
        </p:nvGrpSpPr>
        <p:grpSpPr>
          <a:xfrm>
            <a:off x="4633160" y="2423263"/>
            <a:ext cx="1296000" cy="1296493"/>
            <a:chOff x="3419872" y="2427734"/>
            <a:chExt cx="864096" cy="864096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BC9D88-21A7-E545-DEFE-9A5A2823F7E9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AF1771-3F64-FF1D-C8B7-B74FCEEDC025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B3CCB7-C436-85CD-5DE9-5E3ACE2F5CD0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45CEEF-6021-F563-2259-1D316175642E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2E7F3A6-46CD-6B89-467F-DDA8241E91B0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CECA37-BBA6-257D-A51C-7DA522ADFC29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2782BC-3FE1-A9D2-C0C1-93385CCAC74A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39E8ED5-2AEA-700F-83E3-51B50BF274F1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F131604-DFBB-E5E6-4D1C-6B92CEBB3D6A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9B4874-A438-1A3A-B88B-ADB7D9197707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66A9CE7-7EA4-8491-3874-61DDA2E30F1D}"/>
              </a:ext>
            </a:extLst>
          </p:cNvPr>
          <p:cNvGrpSpPr/>
          <p:nvPr/>
        </p:nvGrpSpPr>
        <p:grpSpPr>
          <a:xfrm>
            <a:off x="3183497" y="2747383"/>
            <a:ext cx="972000" cy="972369"/>
            <a:chOff x="3419872" y="2427734"/>
            <a:chExt cx="648072" cy="648072"/>
          </a:xfrm>
          <a:solidFill>
            <a:schemeClr val="accent2">
              <a:lumMod val="60000"/>
              <a:lumOff val="40000"/>
              <a:alpha val="53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6D6039-F09E-E503-15B8-BF592C811DB2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217340A-B82B-38D5-EE02-470A10511B43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1FD738C-ECAF-BC60-0D13-1357E717EA2B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F593DA2-EDF3-7DDC-57FC-D3D54FB5C88A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88BD04B-9E75-D8A6-A4DE-A6C8E837C317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FDAB16B-BF9D-0A0C-D902-2B53CDEF2B67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53BAD8-485A-3B4E-DA75-118F54635ED9}"/>
              </a:ext>
            </a:extLst>
          </p:cNvPr>
          <p:cNvGrpSpPr/>
          <p:nvPr/>
        </p:nvGrpSpPr>
        <p:grpSpPr>
          <a:xfrm>
            <a:off x="2057834" y="3071509"/>
            <a:ext cx="648000" cy="648246"/>
            <a:chOff x="3419872" y="2427734"/>
            <a:chExt cx="432048" cy="432048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4F82C35-28FD-FCD9-E201-BADAB968CC93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7CF61E5-B34E-980A-6D98-2723ED17732E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E9FDA4-3256-464D-4A9A-F0A823CB6960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63B2DA16-A767-8DC0-370A-0DBE2AA2F4F5}"/>
              </a:ext>
            </a:extLst>
          </p:cNvPr>
          <p:cNvSpPr/>
          <p:nvPr/>
        </p:nvSpPr>
        <p:spPr>
          <a:xfrm>
            <a:off x="1261948" y="3395011"/>
            <a:ext cx="324000" cy="32412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1C1E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A18AFE-EEF7-5B06-0EA1-7584A215B35C}"/>
              </a:ext>
            </a:extLst>
          </p:cNvPr>
          <p:cNvSpPr txBox="1"/>
          <p:nvPr/>
        </p:nvSpPr>
        <p:spPr>
          <a:xfrm>
            <a:off x="2093802" y="26517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n=2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183977-B65F-9327-64FC-9724EC8B3D05}"/>
              </a:ext>
            </a:extLst>
          </p:cNvPr>
          <p:cNvSpPr txBox="1"/>
          <p:nvPr/>
        </p:nvSpPr>
        <p:spPr>
          <a:xfrm>
            <a:off x="1157771" y="2941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E9BE78F-18A0-93C7-F240-F434E9C6EAEA}"/>
              </a:ext>
            </a:extLst>
          </p:cNvPr>
          <p:cNvSpPr txBox="1"/>
          <p:nvPr/>
        </p:nvSpPr>
        <p:spPr>
          <a:xfrm>
            <a:off x="3381465" y="236450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n=3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79F5AB-81FD-352D-5196-1410AD8544BC}"/>
              </a:ext>
            </a:extLst>
          </p:cNvPr>
          <p:cNvSpPr txBox="1"/>
          <p:nvPr/>
        </p:nvSpPr>
        <p:spPr>
          <a:xfrm>
            <a:off x="4997147" y="22977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n=4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6BC911-258D-6B99-E585-7A5812ADF9CF}"/>
              </a:ext>
            </a:extLst>
          </p:cNvPr>
          <p:cNvSpPr txBox="1"/>
          <p:nvPr/>
        </p:nvSpPr>
        <p:spPr>
          <a:xfrm>
            <a:off x="6939045" y="1995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n=5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C1F9A-727A-586E-87C6-0FB97B610380}"/>
              </a:ext>
            </a:extLst>
          </p:cNvPr>
          <p:cNvSpPr/>
          <p:nvPr/>
        </p:nvSpPr>
        <p:spPr>
          <a:xfrm>
            <a:off x="1932649" y="2950576"/>
            <a:ext cx="893717" cy="87084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1377F9-0073-A717-02C6-7DFB7C760717}"/>
              </a:ext>
            </a:extLst>
          </p:cNvPr>
          <p:cNvSpPr/>
          <p:nvPr/>
        </p:nvSpPr>
        <p:spPr>
          <a:xfrm>
            <a:off x="3064657" y="2649193"/>
            <a:ext cx="893717" cy="87084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506D67-AAB0-E988-964B-5D67CF7791CD}"/>
              </a:ext>
            </a:extLst>
          </p:cNvPr>
          <p:cNvSpPr txBox="1"/>
          <p:nvPr/>
        </p:nvSpPr>
        <p:spPr>
          <a:xfrm>
            <a:off x="1277616" y="3830369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465BD1-E0C7-28A8-F686-94F5DBCB54D7}"/>
              </a:ext>
            </a:extLst>
          </p:cNvPr>
          <p:cNvSpPr txBox="1"/>
          <p:nvPr/>
        </p:nvSpPr>
        <p:spPr>
          <a:xfrm>
            <a:off x="2093802" y="3830369"/>
            <a:ext cx="54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1+2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C7965E-B95F-3DEB-EA3C-0479E7FB8BBE}"/>
              </a:ext>
            </a:extLst>
          </p:cNvPr>
          <p:cNvSpPr txBox="1"/>
          <p:nvPr/>
        </p:nvSpPr>
        <p:spPr>
          <a:xfrm>
            <a:off x="3295749" y="3825709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1+2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+3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0FF413-2881-CB48-C066-BA38D77705B8}"/>
              </a:ext>
            </a:extLst>
          </p:cNvPr>
          <p:cNvSpPr txBox="1"/>
          <p:nvPr/>
        </p:nvSpPr>
        <p:spPr>
          <a:xfrm>
            <a:off x="4795161" y="3825709"/>
            <a:ext cx="1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1+2+3+4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12F424-08C9-8BF6-4865-2B194D89672A}"/>
              </a:ext>
            </a:extLst>
          </p:cNvPr>
          <p:cNvSpPr txBox="1"/>
          <p:nvPr/>
        </p:nvSpPr>
        <p:spPr>
          <a:xfrm>
            <a:off x="6671906" y="3825709"/>
            <a:ext cx="12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1+2+3+4+5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E4204C-9ECD-39A0-9A1B-646C9333A65D}"/>
              </a:ext>
            </a:extLst>
          </p:cNvPr>
          <p:cNvSpPr txBox="1"/>
          <p:nvPr/>
        </p:nvSpPr>
        <p:spPr>
          <a:xfrm>
            <a:off x="1277616" y="4434667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FC52C8-3E90-52A2-3F8B-4D211C388214}"/>
              </a:ext>
            </a:extLst>
          </p:cNvPr>
          <p:cNvSpPr txBox="1"/>
          <p:nvPr/>
        </p:nvSpPr>
        <p:spPr>
          <a:xfrm>
            <a:off x="2192438" y="4434667"/>
            <a:ext cx="3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829122-6C2D-7E8B-756A-1DEBDD83431C}"/>
              </a:ext>
            </a:extLst>
          </p:cNvPr>
          <p:cNvSpPr txBox="1"/>
          <p:nvPr/>
        </p:nvSpPr>
        <p:spPr>
          <a:xfrm>
            <a:off x="3527920" y="4430007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D2A7B9B-4392-4FE3-276D-66AC240B9371}"/>
              </a:ext>
            </a:extLst>
          </p:cNvPr>
          <p:cNvSpPr txBox="1"/>
          <p:nvPr/>
        </p:nvSpPr>
        <p:spPr>
          <a:xfrm>
            <a:off x="5071604" y="4430007"/>
            <a:ext cx="5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D1986B-8850-4D32-9406-DD3DDBCCB436}"/>
              </a:ext>
            </a:extLst>
          </p:cNvPr>
          <p:cNvSpPr txBox="1"/>
          <p:nvPr/>
        </p:nvSpPr>
        <p:spPr>
          <a:xfrm>
            <a:off x="7092281" y="4430006"/>
            <a:ext cx="4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BBA73F-B40C-F1D5-F332-708EA183F0DF}"/>
              </a:ext>
            </a:extLst>
          </p:cNvPr>
          <p:cNvCxnSpPr>
            <a:cxnSpLocks/>
            <a:stCxn id="32" idx="2"/>
            <a:endCxn id="46" idx="0"/>
          </p:cNvCxnSpPr>
          <p:nvPr/>
        </p:nvCxnSpPr>
        <p:spPr>
          <a:xfrm>
            <a:off x="1439616" y="4199701"/>
            <a:ext cx="0" cy="2349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BC461A2-07EB-D612-835A-ED63FB479344}"/>
              </a:ext>
            </a:extLst>
          </p:cNvPr>
          <p:cNvCxnSpPr>
            <a:cxnSpLocks/>
          </p:cNvCxnSpPr>
          <p:nvPr/>
        </p:nvCxnSpPr>
        <p:spPr>
          <a:xfrm>
            <a:off x="2348224" y="4195040"/>
            <a:ext cx="0" cy="23496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F49C21F-E089-57D8-FA66-3D5962F088D1}"/>
              </a:ext>
            </a:extLst>
          </p:cNvPr>
          <p:cNvCxnSpPr>
            <a:cxnSpLocks/>
          </p:cNvCxnSpPr>
          <p:nvPr/>
        </p:nvCxnSpPr>
        <p:spPr>
          <a:xfrm>
            <a:off x="3689919" y="4179709"/>
            <a:ext cx="0" cy="23496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94F514E-A8D6-5CD5-A90D-EE8FA623EDBA}"/>
              </a:ext>
            </a:extLst>
          </p:cNvPr>
          <p:cNvCxnSpPr>
            <a:cxnSpLocks/>
          </p:cNvCxnSpPr>
          <p:nvPr/>
        </p:nvCxnSpPr>
        <p:spPr>
          <a:xfrm>
            <a:off x="5285178" y="4179709"/>
            <a:ext cx="0" cy="23496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6A56F2B-39FB-A474-22D4-1AE04A5F9EB7}"/>
              </a:ext>
            </a:extLst>
          </p:cNvPr>
          <p:cNvCxnSpPr>
            <a:cxnSpLocks/>
          </p:cNvCxnSpPr>
          <p:nvPr/>
        </p:nvCxnSpPr>
        <p:spPr>
          <a:xfrm>
            <a:off x="7308304" y="4182521"/>
            <a:ext cx="0" cy="2349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E1EA74D-FFFF-5EBF-92EB-8D6DC9E511F5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2597955" y="3084616"/>
            <a:ext cx="466702" cy="11722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550E7537-530C-2DA6-E843-7BB42D2FC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867543"/>
          </a:xfrm>
        </p:spPr>
        <p:txBody>
          <a:bodyPr/>
          <a:lstStyle/>
          <a:p>
            <a:r>
              <a:rPr lang="de-DE" b="0" dirty="0"/>
              <a:t>„Wenn ich die Antwort für n=4 gegeben hätte, wie komme ich auf die Antwort für n=5? Für n=3 auf n=4? …“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1480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F10F1-AE5A-523F-4938-F3108A313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D072B-E962-1DAD-2ABD-05161EB9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Erkenne den Zusammenhang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6C518-53FF-3F21-8173-8A477048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4767264"/>
            <a:ext cx="442392" cy="273844"/>
          </a:xfrm>
        </p:spPr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47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EE7672-4EF5-7D3A-CE91-6C45B90D5A6A}"/>
              </a:ext>
            </a:extLst>
          </p:cNvPr>
          <p:cNvGrpSpPr/>
          <p:nvPr/>
        </p:nvGrpSpPr>
        <p:grpSpPr>
          <a:xfrm>
            <a:off x="6417077" y="2112862"/>
            <a:ext cx="1620000" cy="1620000"/>
            <a:chOff x="3419872" y="2427734"/>
            <a:chExt cx="1080120" cy="1079709"/>
          </a:xfrm>
          <a:solidFill>
            <a:schemeClr val="tx2">
              <a:lumMod val="60000"/>
              <a:lumOff val="40000"/>
              <a:alpha val="53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43BC12-1A31-A501-45FF-0E193CFD83DB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D27431-CA49-8F12-2241-01E31B7C4F83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AC33AA-0CE9-C8E3-15FC-67E60279DE42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F420DC-C4C3-181F-8330-23D0D2B58E8A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6A5E0F-1923-0708-062F-5A4743C3A95E}"/>
                </a:ext>
              </a:extLst>
            </p:cNvPr>
            <p:cNvSpPr/>
            <p:nvPr/>
          </p:nvSpPr>
          <p:spPr>
            <a:xfrm>
              <a:off x="3419872" y="3291419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2C9DB1-0580-A2CF-CBE0-403808C37ACB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CECD62-8A5C-3EAF-2420-9004A06EB1B5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8829BC-7E5F-624F-C7A6-546C10B67904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931EB9-A964-F560-9FD4-A2F5F275797A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439315-5E8A-FC39-DACC-D82592D9F392}"/>
                </a:ext>
              </a:extLst>
            </p:cNvPr>
            <p:cNvSpPr/>
            <p:nvPr/>
          </p:nvSpPr>
          <p:spPr>
            <a:xfrm>
              <a:off x="3635896" y="329100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2DC989-1BE9-D057-A9C0-ABAEB54E9586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EB6AA0-8248-0D6B-AEEE-3E469D7F31A6}"/>
                </a:ext>
              </a:extLst>
            </p:cNvPr>
            <p:cNvSpPr/>
            <p:nvPr/>
          </p:nvSpPr>
          <p:spPr>
            <a:xfrm>
              <a:off x="3851920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BA3F21-6B0F-57D6-7376-527E9BA0A9F8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CD1AE3-AB4F-CF36-033F-C0D6E2564D9C}"/>
                </a:ext>
              </a:extLst>
            </p:cNvPr>
            <p:cNvSpPr/>
            <p:nvPr/>
          </p:nvSpPr>
          <p:spPr>
            <a:xfrm>
              <a:off x="4067944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4631D3-5D9D-1834-174E-02B6492665CD}"/>
                </a:ext>
              </a:extLst>
            </p:cNvPr>
            <p:cNvSpPr/>
            <p:nvPr/>
          </p:nvSpPr>
          <p:spPr>
            <a:xfrm>
              <a:off x="4283968" y="3290597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6776E4-6ACF-3A69-7D92-B6D40BE677B3}"/>
              </a:ext>
            </a:extLst>
          </p:cNvPr>
          <p:cNvGrpSpPr/>
          <p:nvPr/>
        </p:nvGrpSpPr>
        <p:grpSpPr>
          <a:xfrm>
            <a:off x="4633160" y="2423263"/>
            <a:ext cx="1296000" cy="1296493"/>
            <a:chOff x="3419872" y="2427734"/>
            <a:chExt cx="864096" cy="864096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57C2BB-E413-E87E-41A3-B22E378C561F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4AB0A0-ECAE-0B6E-98ED-D29AAECE997A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170C5E4-9217-2671-96D8-97DDD843758F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865919-207A-9B77-4654-3ABC40B4DCF2}"/>
                </a:ext>
              </a:extLst>
            </p:cNvPr>
            <p:cNvSpPr/>
            <p:nvPr/>
          </p:nvSpPr>
          <p:spPr>
            <a:xfrm>
              <a:off x="3419872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321D2ED-09BF-1669-1A51-224D1966D50C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76A4EFF-7A84-FD05-E1C0-3639B571BE2D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A6A28C0-7E87-70FB-1E2E-FA5F92CD914F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7A755AB-1BD5-6D14-FAA3-8941530C46FA}"/>
                </a:ext>
              </a:extLst>
            </p:cNvPr>
            <p:cNvSpPr/>
            <p:nvPr/>
          </p:nvSpPr>
          <p:spPr>
            <a:xfrm>
              <a:off x="3635896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B3FA2B3-C40C-A045-549F-A739D46A0A84}"/>
                </a:ext>
              </a:extLst>
            </p:cNvPr>
            <p:cNvSpPr/>
            <p:nvPr/>
          </p:nvSpPr>
          <p:spPr>
            <a:xfrm>
              <a:off x="3854599" y="3075395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06DBED-FA1D-22B3-F31F-C36A34B0AC4B}"/>
                </a:ext>
              </a:extLst>
            </p:cNvPr>
            <p:cNvSpPr/>
            <p:nvPr/>
          </p:nvSpPr>
          <p:spPr>
            <a:xfrm>
              <a:off x="4067944" y="3075806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EC021F-E99A-DD51-930D-B7E7C5EEBDEE}"/>
              </a:ext>
            </a:extLst>
          </p:cNvPr>
          <p:cNvGrpSpPr/>
          <p:nvPr/>
        </p:nvGrpSpPr>
        <p:grpSpPr>
          <a:xfrm>
            <a:off x="3183497" y="2747383"/>
            <a:ext cx="972000" cy="972369"/>
            <a:chOff x="3419872" y="2427734"/>
            <a:chExt cx="648072" cy="648072"/>
          </a:xfrm>
          <a:solidFill>
            <a:schemeClr val="accent2">
              <a:lumMod val="60000"/>
              <a:lumOff val="40000"/>
              <a:alpha val="53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555279-1F71-785E-0193-14A2EA456174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410BDFB-3E9C-DCF9-5090-85A9BC2F92CF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28DE18-20A2-E69E-45C2-C3E39789FC9A}"/>
                </a:ext>
              </a:extLst>
            </p:cNvPr>
            <p:cNvSpPr/>
            <p:nvPr/>
          </p:nvSpPr>
          <p:spPr>
            <a:xfrm>
              <a:off x="3419872" y="2859371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506756-6197-C3B7-469B-B1BF6D5F07A4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AE9208E-65D9-5852-6739-AD2118884543}"/>
                </a:ext>
              </a:extLst>
            </p:cNvPr>
            <p:cNvSpPr/>
            <p:nvPr/>
          </p:nvSpPr>
          <p:spPr>
            <a:xfrm>
              <a:off x="3635896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B754E24-7261-1D96-D071-4F3DAF8999F1}"/>
                </a:ext>
              </a:extLst>
            </p:cNvPr>
            <p:cNvSpPr/>
            <p:nvPr/>
          </p:nvSpPr>
          <p:spPr>
            <a:xfrm>
              <a:off x="3851920" y="2859782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EEAF045-0F40-80E1-2349-32726BBA63F0}"/>
              </a:ext>
            </a:extLst>
          </p:cNvPr>
          <p:cNvGrpSpPr/>
          <p:nvPr/>
        </p:nvGrpSpPr>
        <p:grpSpPr>
          <a:xfrm>
            <a:off x="2057834" y="3071509"/>
            <a:ext cx="648000" cy="648246"/>
            <a:chOff x="3419872" y="2427734"/>
            <a:chExt cx="432048" cy="432048"/>
          </a:xfrm>
          <a:solidFill>
            <a:schemeClr val="accent6">
              <a:lumMod val="60000"/>
              <a:lumOff val="40000"/>
              <a:alpha val="53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30C5377-35DD-8AC3-756D-1E3815B73247}"/>
                </a:ext>
              </a:extLst>
            </p:cNvPr>
            <p:cNvSpPr/>
            <p:nvPr/>
          </p:nvSpPr>
          <p:spPr>
            <a:xfrm>
              <a:off x="3419872" y="2427734"/>
              <a:ext cx="216024" cy="216024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799C8EF-8CD4-71DD-77FB-AC45166AD180}"/>
                </a:ext>
              </a:extLst>
            </p:cNvPr>
            <p:cNvSpPr/>
            <p:nvPr/>
          </p:nvSpPr>
          <p:spPr>
            <a:xfrm>
              <a:off x="3419872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0248F9-E42E-A3C1-C527-62DDE0C8B762}"/>
                </a:ext>
              </a:extLst>
            </p:cNvPr>
            <p:cNvSpPr/>
            <p:nvPr/>
          </p:nvSpPr>
          <p:spPr>
            <a:xfrm>
              <a:off x="3635896" y="2643758"/>
              <a:ext cx="216024" cy="216024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868FF10-242E-62F0-0D3F-5669CF5E5A91}"/>
              </a:ext>
            </a:extLst>
          </p:cNvPr>
          <p:cNvSpPr/>
          <p:nvPr/>
        </p:nvSpPr>
        <p:spPr>
          <a:xfrm>
            <a:off x="1261948" y="3395011"/>
            <a:ext cx="324000" cy="324123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rgbClr val="1C1E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D025B3-D80B-B337-8490-A25E30EF0E83}"/>
              </a:ext>
            </a:extLst>
          </p:cNvPr>
          <p:cNvSpPr txBox="1"/>
          <p:nvPr/>
        </p:nvSpPr>
        <p:spPr>
          <a:xfrm>
            <a:off x="2093802" y="265179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n=2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B2E77C-59AA-4B45-DCFE-9448106EE358}"/>
              </a:ext>
            </a:extLst>
          </p:cNvPr>
          <p:cNvSpPr txBox="1"/>
          <p:nvPr/>
        </p:nvSpPr>
        <p:spPr>
          <a:xfrm>
            <a:off x="1157771" y="294123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9E8288-2A88-D6D8-4917-0B134850E416}"/>
              </a:ext>
            </a:extLst>
          </p:cNvPr>
          <p:cNvSpPr txBox="1"/>
          <p:nvPr/>
        </p:nvSpPr>
        <p:spPr>
          <a:xfrm>
            <a:off x="3381465" y="236450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n=3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7FC346-3E0F-6752-5C2B-E57C1F957623}"/>
              </a:ext>
            </a:extLst>
          </p:cNvPr>
          <p:cNvSpPr txBox="1"/>
          <p:nvPr/>
        </p:nvSpPr>
        <p:spPr>
          <a:xfrm>
            <a:off x="4997147" y="22977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n=4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001FC9C-6A2A-EDBB-0978-460FF8D76FE8}"/>
              </a:ext>
            </a:extLst>
          </p:cNvPr>
          <p:cNvSpPr txBox="1"/>
          <p:nvPr/>
        </p:nvSpPr>
        <p:spPr>
          <a:xfrm>
            <a:off x="6939045" y="1995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n=5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870893-CF15-43E1-AF12-544A25D86AF2}"/>
              </a:ext>
            </a:extLst>
          </p:cNvPr>
          <p:cNvSpPr/>
          <p:nvPr/>
        </p:nvSpPr>
        <p:spPr>
          <a:xfrm>
            <a:off x="1164634" y="3310563"/>
            <a:ext cx="527048" cy="50267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C46A1E-76CC-A63B-F448-DDE2BED8D3FC}"/>
              </a:ext>
            </a:extLst>
          </p:cNvPr>
          <p:cNvSpPr/>
          <p:nvPr/>
        </p:nvSpPr>
        <p:spPr>
          <a:xfrm>
            <a:off x="1945435" y="2981613"/>
            <a:ext cx="527048" cy="50267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685A3B-BBA7-41CD-81BB-CC6301C91C11}"/>
              </a:ext>
            </a:extLst>
          </p:cNvPr>
          <p:cNvSpPr txBox="1"/>
          <p:nvPr/>
        </p:nvSpPr>
        <p:spPr>
          <a:xfrm>
            <a:off x="1277616" y="3830369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159D75-165A-1566-7253-B426E35573A5}"/>
              </a:ext>
            </a:extLst>
          </p:cNvPr>
          <p:cNvSpPr txBox="1"/>
          <p:nvPr/>
        </p:nvSpPr>
        <p:spPr>
          <a:xfrm>
            <a:off x="2093802" y="3830369"/>
            <a:ext cx="54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+2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965341-18EA-DDE4-B3C9-FC495F0D016C}"/>
              </a:ext>
            </a:extLst>
          </p:cNvPr>
          <p:cNvSpPr txBox="1"/>
          <p:nvPr/>
        </p:nvSpPr>
        <p:spPr>
          <a:xfrm>
            <a:off x="3295749" y="3825709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1+2+3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2BD682-ED00-2760-0876-DBB4A84EB380}"/>
              </a:ext>
            </a:extLst>
          </p:cNvPr>
          <p:cNvSpPr txBox="1"/>
          <p:nvPr/>
        </p:nvSpPr>
        <p:spPr>
          <a:xfrm>
            <a:off x="4795161" y="3825709"/>
            <a:ext cx="1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1+2+3+4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FC6533-3421-1393-838B-30CBF5C231A5}"/>
              </a:ext>
            </a:extLst>
          </p:cNvPr>
          <p:cNvSpPr txBox="1"/>
          <p:nvPr/>
        </p:nvSpPr>
        <p:spPr>
          <a:xfrm>
            <a:off x="6671906" y="3825709"/>
            <a:ext cx="127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1+2+3+4+5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F067DD-A4AA-8B34-5AAC-19C1789D6355}"/>
              </a:ext>
            </a:extLst>
          </p:cNvPr>
          <p:cNvSpPr txBox="1"/>
          <p:nvPr/>
        </p:nvSpPr>
        <p:spPr>
          <a:xfrm>
            <a:off x="1277616" y="4434667"/>
            <a:ext cx="3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CD87C0-1293-FEEC-4C23-C13E9A5093D6}"/>
              </a:ext>
            </a:extLst>
          </p:cNvPr>
          <p:cNvSpPr txBox="1"/>
          <p:nvPr/>
        </p:nvSpPr>
        <p:spPr>
          <a:xfrm>
            <a:off x="2192438" y="4434667"/>
            <a:ext cx="31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D0EFEA8-E93D-1A29-DC0B-64CF85005417}"/>
              </a:ext>
            </a:extLst>
          </p:cNvPr>
          <p:cNvSpPr txBox="1"/>
          <p:nvPr/>
        </p:nvSpPr>
        <p:spPr>
          <a:xfrm>
            <a:off x="3527920" y="4430007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72E141-89FA-82CD-3062-8EE385FA1F86}"/>
              </a:ext>
            </a:extLst>
          </p:cNvPr>
          <p:cNvSpPr txBox="1"/>
          <p:nvPr/>
        </p:nvSpPr>
        <p:spPr>
          <a:xfrm>
            <a:off x="5071604" y="4430007"/>
            <a:ext cx="5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1C1420-65EF-3408-5212-95FCC67602E5}"/>
              </a:ext>
            </a:extLst>
          </p:cNvPr>
          <p:cNvSpPr txBox="1"/>
          <p:nvPr/>
        </p:nvSpPr>
        <p:spPr>
          <a:xfrm>
            <a:off x="7092281" y="4430006"/>
            <a:ext cx="48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15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65AC9AB-3D8A-7179-4196-EEFF216E1BEB}"/>
              </a:ext>
            </a:extLst>
          </p:cNvPr>
          <p:cNvCxnSpPr>
            <a:cxnSpLocks/>
            <a:stCxn id="32" idx="2"/>
            <a:endCxn id="46" idx="0"/>
          </p:cNvCxnSpPr>
          <p:nvPr/>
        </p:nvCxnSpPr>
        <p:spPr>
          <a:xfrm>
            <a:off x="1439616" y="4199701"/>
            <a:ext cx="0" cy="23496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0E4723-85F8-84BF-C2FE-E2A1C44EE0CD}"/>
              </a:ext>
            </a:extLst>
          </p:cNvPr>
          <p:cNvCxnSpPr>
            <a:cxnSpLocks/>
          </p:cNvCxnSpPr>
          <p:nvPr/>
        </p:nvCxnSpPr>
        <p:spPr>
          <a:xfrm>
            <a:off x="2348224" y="4195040"/>
            <a:ext cx="0" cy="23496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CD245A5-57C6-5ED0-B777-9DA2A319C0D5}"/>
              </a:ext>
            </a:extLst>
          </p:cNvPr>
          <p:cNvCxnSpPr>
            <a:cxnSpLocks/>
          </p:cNvCxnSpPr>
          <p:nvPr/>
        </p:nvCxnSpPr>
        <p:spPr>
          <a:xfrm>
            <a:off x="3689919" y="4179709"/>
            <a:ext cx="0" cy="23496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07B02A3-4768-79BE-0750-EF1F88A3E5C2}"/>
              </a:ext>
            </a:extLst>
          </p:cNvPr>
          <p:cNvCxnSpPr>
            <a:cxnSpLocks/>
          </p:cNvCxnSpPr>
          <p:nvPr/>
        </p:nvCxnSpPr>
        <p:spPr>
          <a:xfrm>
            <a:off x="5285178" y="4179709"/>
            <a:ext cx="0" cy="234966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143B765-B7BD-FF3E-61FB-ACD0A6DA677F}"/>
              </a:ext>
            </a:extLst>
          </p:cNvPr>
          <p:cNvCxnSpPr>
            <a:cxnSpLocks/>
          </p:cNvCxnSpPr>
          <p:nvPr/>
        </p:nvCxnSpPr>
        <p:spPr>
          <a:xfrm>
            <a:off x="7308304" y="4182521"/>
            <a:ext cx="0" cy="23496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439827C-7815-B4A4-C31C-29071D0ED8D7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1619673" y="3232950"/>
            <a:ext cx="325763" cy="17455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41B5DDBA-AD31-7ED8-14E0-EBE442BC3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867543"/>
          </a:xfrm>
        </p:spPr>
        <p:txBody>
          <a:bodyPr/>
          <a:lstStyle/>
          <a:p>
            <a:r>
              <a:rPr lang="de-DE" b="0" dirty="0"/>
              <a:t>„Wenn ich die Antwort für n=4 gegeben hätte, wie komme ich auf die Antwort für n=5? Für n=3 auf n=4? …“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563517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868E-4B44-FF98-EC30-285CAB91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Das Muster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7D1F4-9B8F-ED10-5A6A-1B84E292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48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C4C73CE-D85A-D1C5-E4FB-07D5277189AA}"/>
              </a:ext>
            </a:extLst>
          </p:cNvPr>
          <p:cNvGrpSpPr/>
          <p:nvPr/>
        </p:nvGrpSpPr>
        <p:grpSpPr>
          <a:xfrm>
            <a:off x="1911715" y="1420596"/>
            <a:ext cx="2450624" cy="2591314"/>
            <a:chOff x="1187624" y="1295246"/>
            <a:chExt cx="2915865" cy="2926805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41E96243-C3FE-1E7A-CB1A-6ADC83472DEF}"/>
                </a:ext>
              </a:extLst>
            </p:cNvPr>
            <p:cNvSpPr/>
            <p:nvPr/>
          </p:nvSpPr>
          <p:spPr>
            <a:xfrm>
              <a:off x="1187624" y="129524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CC583604-CD72-A354-71C4-8D2B1129C8D2}"/>
                </a:ext>
              </a:extLst>
            </p:cNvPr>
            <p:cNvSpPr/>
            <p:nvPr/>
          </p:nvSpPr>
          <p:spPr>
            <a:xfrm>
              <a:off x="1187624" y="161936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30E1989-4184-CC08-3F12-F37C0419D78E}"/>
                </a:ext>
              </a:extLst>
            </p:cNvPr>
            <p:cNvSpPr/>
            <p:nvPr/>
          </p:nvSpPr>
          <p:spPr>
            <a:xfrm>
              <a:off x="1187624" y="194287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FE477A7-AF16-470D-5BD7-3089A68428B9}"/>
                </a:ext>
              </a:extLst>
            </p:cNvPr>
            <p:cNvSpPr/>
            <p:nvPr/>
          </p:nvSpPr>
          <p:spPr>
            <a:xfrm>
              <a:off x="1187624" y="226699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8682E8E-C77A-80C0-CF0C-571EB6C4DF55}"/>
                </a:ext>
              </a:extLst>
            </p:cNvPr>
            <p:cNvSpPr/>
            <p:nvPr/>
          </p:nvSpPr>
          <p:spPr>
            <a:xfrm>
              <a:off x="1187624" y="259112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E01CFF0-52A3-2DD2-222A-FE7F7EA84EE3}"/>
                </a:ext>
              </a:extLst>
            </p:cNvPr>
            <p:cNvSpPr/>
            <p:nvPr/>
          </p:nvSpPr>
          <p:spPr>
            <a:xfrm>
              <a:off x="1511624" y="161936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64E94337-78DF-4917-B286-3B7453378106}"/>
                </a:ext>
              </a:extLst>
            </p:cNvPr>
            <p:cNvSpPr/>
            <p:nvPr/>
          </p:nvSpPr>
          <p:spPr>
            <a:xfrm>
              <a:off x="1511624" y="194349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2F49EB4-8EAB-AE09-DBE6-F5CB40EECCA7}"/>
                </a:ext>
              </a:extLst>
            </p:cNvPr>
            <p:cNvSpPr/>
            <p:nvPr/>
          </p:nvSpPr>
          <p:spPr>
            <a:xfrm>
              <a:off x="1835624" y="194349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3A7554E-4F59-5B88-0B0A-90E7FD2E4D58}"/>
                </a:ext>
              </a:extLst>
            </p:cNvPr>
            <p:cNvSpPr/>
            <p:nvPr/>
          </p:nvSpPr>
          <p:spPr>
            <a:xfrm>
              <a:off x="1511624" y="226761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C234D46E-CF9B-60E1-3BFF-4B902AA01C13}"/>
                </a:ext>
              </a:extLst>
            </p:cNvPr>
            <p:cNvSpPr/>
            <p:nvPr/>
          </p:nvSpPr>
          <p:spPr>
            <a:xfrm>
              <a:off x="1511624" y="259050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D076939-BB5D-EE38-6BCA-EB72992294B0}"/>
                </a:ext>
              </a:extLst>
            </p:cNvPr>
            <p:cNvSpPr/>
            <p:nvPr/>
          </p:nvSpPr>
          <p:spPr>
            <a:xfrm>
              <a:off x="1839642" y="226699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B0EC175-C8A2-3CA2-4436-AE8A30F6B897}"/>
                </a:ext>
              </a:extLst>
            </p:cNvPr>
            <p:cNvSpPr/>
            <p:nvPr/>
          </p:nvSpPr>
          <p:spPr>
            <a:xfrm>
              <a:off x="1835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5F90DFA-DF93-9D61-3E81-D4A6B76451CD}"/>
                </a:ext>
              </a:extLst>
            </p:cNvPr>
            <p:cNvSpPr/>
            <p:nvPr/>
          </p:nvSpPr>
          <p:spPr>
            <a:xfrm>
              <a:off x="2159624" y="226761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CB97AA-72E9-C576-7C1A-EA5998EAEFF0}"/>
                </a:ext>
              </a:extLst>
            </p:cNvPr>
            <p:cNvSpPr/>
            <p:nvPr/>
          </p:nvSpPr>
          <p:spPr>
            <a:xfrm>
              <a:off x="2159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9B42B53-0449-6C22-174A-8892DD4AAA30}"/>
                </a:ext>
              </a:extLst>
            </p:cNvPr>
            <p:cNvSpPr/>
            <p:nvPr/>
          </p:nvSpPr>
          <p:spPr>
            <a:xfrm>
              <a:off x="2483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95575900-A647-5EAD-C00F-6119D8F42A41}"/>
                </a:ext>
              </a:extLst>
            </p:cNvPr>
            <p:cNvSpPr/>
            <p:nvPr/>
          </p:nvSpPr>
          <p:spPr>
            <a:xfrm>
              <a:off x="1187624" y="2917665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DB64DF6-430A-7408-925B-D7F6D2815888}"/>
                </a:ext>
              </a:extLst>
            </p:cNvPr>
            <p:cNvSpPr/>
            <p:nvPr/>
          </p:nvSpPr>
          <p:spPr>
            <a:xfrm>
              <a:off x="1511624" y="291704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CC0852FA-97B7-9738-F9D4-CFCD77E78CFE}"/>
                </a:ext>
              </a:extLst>
            </p:cNvPr>
            <p:cNvSpPr/>
            <p:nvPr/>
          </p:nvSpPr>
          <p:spPr>
            <a:xfrm>
              <a:off x="1835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70FF6CD7-8784-1515-55EB-D083E4A6B419}"/>
                </a:ext>
              </a:extLst>
            </p:cNvPr>
            <p:cNvSpPr/>
            <p:nvPr/>
          </p:nvSpPr>
          <p:spPr>
            <a:xfrm>
              <a:off x="2159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328D3CB-89B8-2C0B-7BF0-8C011B8A01E6}"/>
                </a:ext>
              </a:extLst>
            </p:cNvPr>
            <p:cNvSpPr/>
            <p:nvPr/>
          </p:nvSpPr>
          <p:spPr>
            <a:xfrm>
              <a:off x="2483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57FC30CE-ECF9-47D7-08A5-1FD05157DE57}"/>
                </a:ext>
              </a:extLst>
            </p:cNvPr>
            <p:cNvSpPr/>
            <p:nvPr/>
          </p:nvSpPr>
          <p:spPr>
            <a:xfrm>
              <a:off x="1187624" y="324450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179E308B-CB59-39BD-D3E0-D4C97970D365}"/>
                </a:ext>
              </a:extLst>
            </p:cNvPr>
            <p:cNvSpPr/>
            <p:nvPr/>
          </p:nvSpPr>
          <p:spPr>
            <a:xfrm>
              <a:off x="1511624" y="324388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FC4D25F-BCA8-D0C4-F64A-74DC53286634}"/>
                </a:ext>
              </a:extLst>
            </p:cNvPr>
            <p:cNvSpPr/>
            <p:nvPr/>
          </p:nvSpPr>
          <p:spPr>
            <a:xfrm>
              <a:off x="1835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51D9B87-7E0A-5247-44EF-9E17EC4A885F}"/>
                </a:ext>
              </a:extLst>
            </p:cNvPr>
            <p:cNvSpPr/>
            <p:nvPr/>
          </p:nvSpPr>
          <p:spPr>
            <a:xfrm>
              <a:off x="2159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206AF80-0417-540B-4DCE-BFF78130E197}"/>
                </a:ext>
              </a:extLst>
            </p:cNvPr>
            <p:cNvSpPr/>
            <p:nvPr/>
          </p:nvSpPr>
          <p:spPr>
            <a:xfrm>
              <a:off x="2483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715EBE7-09BC-DD9B-7895-23D2754F0AD1}"/>
                </a:ext>
              </a:extLst>
            </p:cNvPr>
            <p:cNvSpPr/>
            <p:nvPr/>
          </p:nvSpPr>
          <p:spPr>
            <a:xfrm>
              <a:off x="1187759" y="356985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5C7C53E-078A-D8D8-6CED-49CF7DDD9C48}"/>
                </a:ext>
              </a:extLst>
            </p:cNvPr>
            <p:cNvSpPr/>
            <p:nvPr/>
          </p:nvSpPr>
          <p:spPr>
            <a:xfrm>
              <a:off x="151175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97EC441F-F592-1D13-3B21-974AAA525995}"/>
                </a:ext>
              </a:extLst>
            </p:cNvPr>
            <p:cNvSpPr/>
            <p:nvPr/>
          </p:nvSpPr>
          <p:spPr>
            <a:xfrm>
              <a:off x="1835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56E8934D-D2EC-5B95-5782-BCB3EB605460}"/>
                </a:ext>
              </a:extLst>
            </p:cNvPr>
            <p:cNvSpPr/>
            <p:nvPr/>
          </p:nvSpPr>
          <p:spPr>
            <a:xfrm>
              <a:off x="2159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E8C71EC-7B8D-1680-43BB-46E650467C06}"/>
                </a:ext>
              </a:extLst>
            </p:cNvPr>
            <p:cNvSpPr/>
            <p:nvPr/>
          </p:nvSpPr>
          <p:spPr>
            <a:xfrm>
              <a:off x="2483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1A9B261-56F0-9D0D-9408-D7358580ED50}"/>
                </a:ext>
              </a:extLst>
            </p:cNvPr>
            <p:cNvSpPr/>
            <p:nvPr/>
          </p:nvSpPr>
          <p:spPr>
            <a:xfrm>
              <a:off x="1187759" y="389792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DCA7BDC-3539-4D3B-B000-804E574F1162}"/>
                </a:ext>
              </a:extLst>
            </p:cNvPr>
            <p:cNvSpPr/>
            <p:nvPr/>
          </p:nvSpPr>
          <p:spPr>
            <a:xfrm>
              <a:off x="1511759" y="389731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66C82B06-EFAE-D428-71C6-4AC9EC19C438}"/>
                </a:ext>
              </a:extLst>
            </p:cNvPr>
            <p:cNvSpPr/>
            <p:nvPr/>
          </p:nvSpPr>
          <p:spPr>
            <a:xfrm>
              <a:off x="1835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2FC6CE84-811C-F758-D76E-0997D3C483F1}"/>
                </a:ext>
              </a:extLst>
            </p:cNvPr>
            <p:cNvSpPr/>
            <p:nvPr/>
          </p:nvSpPr>
          <p:spPr>
            <a:xfrm>
              <a:off x="2159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8CAFCEC-665D-9E45-E3B2-64C21AE233AF}"/>
                </a:ext>
              </a:extLst>
            </p:cNvPr>
            <p:cNvSpPr/>
            <p:nvPr/>
          </p:nvSpPr>
          <p:spPr>
            <a:xfrm>
              <a:off x="2483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349A1004-0575-7077-C597-01D180E2D7B8}"/>
                </a:ext>
              </a:extLst>
            </p:cNvPr>
            <p:cNvSpPr/>
            <p:nvPr/>
          </p:nvSpPr>
          <p:spPr>
            <a:xfrm>
              <a:off x="2807489" y="29209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1E3B48D-0CFA-21EA-4FD5-12E71A3890FC}"/>
                </a:ext>
              </a:extLst>
            </p:cNvPr>
            <p:cNvSpPr/>
            <p:nvPr/>
          </p:nvSpPr>
          <p:spPr>
            <a:xfrm>
              <a:off x="2807489" y="324511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2996939-BDFA-EE19-9DC8-AA88093A71C1}"/>
                </a:ext>
              </a:extLst>
            </p:cNvPr>
            <p:cNvSpPr/>
            <p:nvPr/>
          </p:nvSpPr>
          <p:spPr>
            <a:xfrm>
              <a:off x="280748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49F21D7-588A-9FD6-BA40-BB659C55BFBB}"/>
                </a:ext>
              </a:extLst>
            </p:cNvPr>
            <p:cNvSpPr/>
            <p:nvPr/>
          </p:nvSpPr>
          <p:spPr>
            <a:xfrm>
              <a:off x="2807489" y="389274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5410CD94-F48A-F412-AA52-0EF7CB095A19}"/>
                </a:ext>
              </a:extLst>
            </p:cNvPr>
            <p:cNvSpPr/>
            <p:nvPr/>
          </p:nvSpPr>
          <p:spPr>
            <a:xfrm>
              <a:off x="3131489" y="324511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CB36434-1526-6106-2008-6B1313E895AD}"/>
                </a:ext>
              </a:extLst>
            </p:cNvPr>
            <p:cNvSpPr/>
            <p:nvPr/>
          </p:nvSpPr>
          <p:spPr>
            <a:xfrm>
              <a:off x="313148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BA5A043-3DA0-2086-F0A1-277337B33D4A}"/>
                </a:ext>
              </a:extLst>
            </p:cNvPr>
            <p:cNvSpPr/>
            <p:nvPr/>
          </p:nvSpPr>
          <p:spPr>
            <a:xfrm>
              <a:off x="345548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3B147E71-C73C-E8CA-D2A0-D26B40A851AD}"/>
                </a:ext>
              </a:extLst>
            </p:cNvPr>
            <p:cNvSpPr/>
            <p:nvPr/>
          </p:nvSpPr>
          <p:spPr>
            <a:xfrm>
              <a:off x="3131489" y="389336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883C497C-3796-F90B-72D6-5BDB74991DD9}"/>
                </a:ext>
              </a:extLst>
            </p:cNvPr>
            <p:cNvSpPr/>
            <p:nvPr/>
          </p:nvSpPr>
          <p:spPr>
            <a:xfrm>
              <a:off x="3459507" y="389274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9B383B5-EFEB-1FBA-744F-3C42FC4632E1}"/>
                </a:ext>
              </a:extLst>
            </p:cNvPr>
            <p:cNvSpPr/>
            <p:nvPr/>
          </p:nvSpPr>
          <p:spPr>
            <a:xfrm>
              <a:off x="3779489" y="389336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58E75610-86AC-067C-665D-B186C055DAE4}"/>
              </a:ext>
            </a:extLst>
          </p:cNvPr>
          <p:cNvSpPr txBox="1"/>
          <p:nvPr/>
        </p:nvSpPr>
        <p:spPr>
          <a:xfrm>
            <a:off x="4417697" y="2423353"/>
            <a:ext cx="39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3600" b="1" dirty="0">
                <a:solidFill>
                  <a:prstClr val="black"/>
                </a:solidFill>
                <a:latin typeface="Calibri"/>
              </a:rPr>
              <a:t>=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AE24C5B-8796-CEB5-9051-05CEECCDF4D9}"/>
              </a:ext>
            </a:extLst>
          </p:cNvPr>
          <p:cNvGrpSpPr/>
          <p:nvPr/>
        </p:nvGrpSpPr>
        <p:grpSpPr>
          <a:xfrm>
            <a:off x="5001697" y="1424090"/>
            <a:ext cx="2178320" cy="2300850"/>
            <a:chOff x="1187624" y="1295246"/>
            <a:chExt cx="2591865" cy="2598735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B0CD63C-0BF0-9E89-2045-5D138B9C81EC}"/>
                </a:ext>
              </a:extLst>
            </p:cNvPr>
            <p:cNvSpPr/>
            <p:nvPr/>
          </p:nvSpPr>
          <p:spPr>
            <a:xfrm>
              <a:off x="1187624" y="129524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363C451-7F6B-1D56-ECE6-CA9A2FDCEAA5}"/>
                </a:ext>
              </a:extLst>
            </p:cNvPr>
            <p:cNvSpPr/>
            <p:nvPr/>
          </p:nvSpPr>
          <p:spPr>
            <a:xfrm>
              <a:off x="1187624" y="161936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6ADAB6FA-845F-E0F4-643E-726050FB0B5A}"/>
                </a:ext>
              </a:extLst>
            </p:cNvPr>
            <p:cNvSpPr/>
            <p:nvPr/>
          </p:nvSpPr>
          <p:spPr>
            <a:xfrm>
              <a:off x="1187624" y="194287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BEDF597-B7BE-1C9F-43FB-71F561073F76}"/>
                </a:ext>
              </a:extLst>
            </p:cNvPr>
            <p:cNvSpPr/>
            <p:nvPr/>
          </p:nvSpPr>
          <p:spPr>
            <a:xfrm>
              <a:off x="1187624" y="226699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471BD91-9D45-1E9A-06B5-C05FC9B7D764}"/>
                </a:ext>
              </a:extLst>
            </p:cNvPr>
            <p:cNvSpPr/>
            <p:nvPr/>
          </p:nvSpPr>
          <p:spPr>
            <a:xfrm>
              <a:off x="1187624" y="259112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99E680A-803A-2734-3DFB-8F0476AA3CDD}"/>
                </a:ext>
              </a:extLst>
            </p:cNvPr>
            <p:cNvSpPr/>
            <p:nvPr/>
          </p:nvSpPr>
          <p:spPr>
            <a:xfrm>
              <a:off x="1511624" y="161936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B3A35BC-F1CB-4DA8-352C-23385CC0C826}"/>
                </a:ext>
              </a:extLst>
            </p:cNvPr>
            <p:cNvSpPr/>
            <p:nvPr/>
          </p:nvSpPr>
          <p:spPr>
            <a:xfrm>
              <a:off x="1511624" y="194349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B5289ED-70C5-D637-D3C0-9A2794311540}"/>
                </a:ext>
              </a:extLst>
            </p:cNvPr>
            <p:cNvSpPr/>
            <p:nvPr/>
          </p:nvSpPr>
          <p:spPr>
            <a:xfrm>
              <a:off x="1835624" y="194349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7EA7568-054E-C503-7268-FFA59DA8EB27}"/>
                </a:ext>
              </a:extLst>
            </p:cNvPr>
            <p:cNvSpPr/>
            <p:nvPr/>
          </p:nvSpPr>
          <p:spPr>
            <a:xfrm>
              <a:off x="1511624" y="226761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C058CA-233E-560B-2CA8-3BF370E2ADA7}"/>
                </a:ext>
              </a:extLst>
            </p:cNvPr>
            <p:cNvSpPr/>
            <p:nvPr/>
          </p:nvSpPr>
          <p:spPr>
            <a:xfrm>
              <a:off x="1511624" y="259050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925A6EC5-EFC0-32B8-C695-31DBECFF8C7B}"/>
                </a:ext>
              </a:extLst>
            </p:cNvPr>
            <p:cNvSpPr/>
            <p:nvPr/>
          </p:nvSpPr>
          <p:spPr>
            <a:xfrm>
              <a:off x="1835759" y="226699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0CF1B06-F1BC-CD23-DC9D-8A51861B73E9}"/>
                </a:ext>
              </a:extLst>
            </p:cNvPr>
            <p:cNvSpPr/>
            <p:nvPr/>
          </p:nvSpPr>
          <p:spPr>
            <a:xfrm>
              <a:off x="1835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4B82FE6D-E452-F6F7-5520-611D0B94CBC5}"/>
                </a:ext>
              </a:extLst>
            </p:cNvPr>
            <p:cNvSpPr/>
            <p:nvPr/>
          </p:nvSpPr>
          <p:spPr>
            <a:xfrm>
              <a:off x="2159624" y="226761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47FD15D-8053-8436-1CB2-69D279A5A6D7}"/>
                </a:ext>
              </a:extLst>
            </p:cNvPr>
            <p:cNvSpPr/>
            <p:nvPr/>
          </p:nvSpPr>
          <p:spPr>
            <a:xfrm>
              <a:off x="2159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D36D018-32A2-367C-313E-35CBC4BCBEDC}"/>
                </a:ext>
              </a:extLst>
            </p:cNvPr>
            <p:cNvSpPr/>
            <p:nvPr/>
          </p:nvSpPr>
          <p:spPr>
            <a:xfrm>
              <a:off x="2483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6F030569-9459-DDE2-AE99-C3793569AE0A}"/>
                </a:ext>
              </a:extLst>
            </p:cNvPr>
            <p:cNvSpPr/>
            <p:nvPr/>
          </p:nvSpPr>
          <p:spPr>
            <a:xfrm>
              <a:off x="1187624" y="2917665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4F884005-F8F0-D776-EDFF-28713675CFA8}"/>
                </a:ext>
              </a:extLst>
            </p:cNvPr>
            <p:cNvSpPr/>
            <p:nvPr/>
          </p:nvSpPr>
          <p:spPr>
            <a:xfrm>
              <a:off x="1511624" y="2917048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D29D1BE-8EA6-DE9D-15ED-FE809A8D0610}"/>
                </a:ext>
              </a:extLst>
            </p:cNvPr>
            <p:cNvSpPr/>
            <p:nvPr/>
          </p:nvSpPr>
          <p:spPr>
            <a:xfrm>
              <a:off x="1835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710E8F2D-D3E3-4CEF-C76E-9FAFB77C4E18}"/>
                </a:ext>
              </a:extLst>
            </p:cNvPr>
            <p:cNvSpPr/>
            <p:nvPr/>
          </p:nvSpPr>
          <p:spPr>
            <a:xfrm>
              <a:off x="2159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548411C8-BA14-09C1-7EFC-D59A56E31617}"/>
                </a:ext>
              </a:extLst>
            </p:cNvPr>
            <p:cNvSpPr/>
            <p:nvPr/>
          </p:nvSpPr>
          <p:spPr>
            <a:xfrm>
              <a:off x="2483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EC198E9F-B760-04AA-D8E6-B97905EABDA8}"/>
                </a:ext>
              </a:extLst>
            </p:cNvPr>
            <p:cNvSpPr/>
            <p:nvPr/>
          </p:nvSpPr>
          <p:spPr>
            <a:xfrm>
              <a:off x="1187624" y="324450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F9697724-B845-6796-1284-E27C32C748C8}"/>
                </a:ext>
              </a:extLst>
            </p:cNvPr>
            <p:cNvSpPr/>
            <p:nvPr/>
          </p:nvSpPr>
          <p:spPr>
            <a:xfrm>
              <a:off x="1511624" y="324388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609736E8-196E-8F26-C979-B6ED193493E0}"/>
                </a:ext>
              </a:extLst>
            </p:cNvPr>
            <p:cNvSpPr/>
            <p:nvPr/>
          </p:nvSpPr>
          <p:spPr>
            <a:xfrm>
              <a:off x="1835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D5290D2-57AD-5ED9-2F80-1A07575FF728}"/>
                </a:ext>
              </a:extLst>
            </p:cNvPr>
            <p:cNvSpPr/>
            <p:nvPr/>
          </p:nvSpPr>
          <p:spPr>
            <a:xfrm>
              <a:off x="2159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2B60AA6-63E5-8016-FA19-A44D4F83F863}"/>
                </a:ext>
              </a:extLst>
            </p:cNvPr>
            <p:cNvSpPr/>
            <p:nvPr/>
          </p:nvSpPr>
          <p:spPr>
            <a:xfrm>
              <a:off x="2483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2EECCA1-16D0-8340-4455-B4035D54CD52}"/>
                </a:ext>
              </a:extLst>
            </p:cNvPr>
            <p:cNvSpPr/>
            <p:nvPr/>
          </p:nvSpPr>
          <p:spPr>
            <a:xfrm>
              <a:off x="1187759" y="3569858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97D3E92A-6661-5818-2E43-52A50C048739}"/>
                </a:ext>
              </a:extLst>
            </p:cNvPr>
            <p:cNvSpPr/>
            <p:nvPr/>
          </p:nvSpPr>
          <p:spPr>
            <a:xfrm>
              <a:off x="151175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80297B50-5FCD-2155-92D8-C591BC51F794}"/>
                </a:ext>
              </a:extLst>
            </p:cNvPr>
            <p:cNvSpPr/>
            <p:nvPr/>
          </p:nvSpPr>
          <p:spPr>
            <a:xfrm>
              <a:off x="1835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6A8B06E6-081D-A141-E8BE-83B7B2A5C058}"/>
                </a:ext>
              </a:extLst>
            </p:cNvPr>
            <p:cNvSpPr/>
            <p:nvPr/>
          </p:nvSpPr>
          <p:spPr>
            <a:xfrm>
              <a:off x="2159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E6912B0E-C73C-4C7D-7FB1-E256C4B59DF5}"/>
                </a:ext>
              </a:extLst>
            </p:cNvPr>
            <p:cNvSpPr/>
            <p:nvPr/>
          </p:nvSpPr>
          <p:spPr>
            <a:xfrm>
              <a:off x="2483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E477CD7-7D3E-CE55-3C18-C5AF52A4BF76}"/>
                </a:ext>
              </a:extLst>
            </p:cNvPr>
            <p:cNvSpPr/>
            <p:nvPr/>
          </p:nvSpPr>
          <p:spPr>
            <a:xfrm>
              <a:off x="2807489" y="292099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A1197A9F-9787-416D-90AD-FC5E12FFD37F}"/>
                </a:ext>
              </a:extLst>
            </p:cNvPr>
            <p:cNvSpPr/>
            <p:nvPr/>
          </p:nvSpPr>
          <p:spPr>
            <a:xfrm>
              <a:off x="2807489" y="324511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83C3BD7-5527-164D-7CB2-702E8749F84F}"/>
                </a:ext>
              </a:extLst>
            </p:cNvPr>
            <p:cNvSpPr/>
            <p:nvPr/>
          </p:nvSpPr>
          <p:spPr>
            <a:xfrm>
              <a:off x="280748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83826B72-44D7-4B2F-8CAD-75F2D55F5784}"/>
                </a:ext>
              </a:extLst>
            </p:cNvPr>
            <p:cNvSpPr/>
            <p:nvPr/>
          </p:nvSpPr>
          <p:spPr>
            <a:xfrm>
              <a:off x="3131489" y="324511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5207B2F-1921-E21E-A09E-D3A6E7C14139}"/>
                </a:ext>
              </a:extLst>
            </p:cNvPr>
            <p:cNvSpPr/>
            <p:nvPr/>
          </p:nvSpPr>
          <p:spPr>
            <a:xfrm>
              <a:off x="313148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A51B5BA5-E561-2D49-E972-565FF281424D}"/>
                </a:ext>
              </a:extLst>
            </p:cNvPr>
            <p:cNvSpPr/>
            <p:nvPr/>
          </p:nvSpPr>
          <p:spPr>
            <a:xfrm>
              <a:off x="345548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4A610551-BE88-D3F6-4573-BBA221E4A6A7}"/>
              </a:ext>
            </a:extLst>
          </p:cNvPr>
          <p:cNvGrpSpPr/>
          <p:nvPr/>
        </p:nvGrpSpPr>
        <p:grpSpPr>
          <a:xfrm>
            <a:off x="5001809" y="3720354"/>
            <a:ext cx="2450511" cy="291557"/>
            <a:chOff x="5904256" y="1247209"/>
            <a:chExt cx="2915730" cy="329304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0C895E5-7A92-8F83-4C7B-85DE3860F648}"/>
                </a:ext>
              </a:extLst>
            </p:cNvPr>
            <p:cNvSpPr/>
            <p:nvPr/>
          </p:nvSpPr>
          <p:spPr>
            <a:xfrm>
              <a:off x="5904256" y="1252390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5463B19E-E441-9838-9E7C-41EAC67408BA}"/>
                </a:ext>
              </a:extLst>
            </p:cNvPr>
            <p:cNvSpPr/>
            <p:nvPr/>
          </p:nvSpPr>
          <p:spPr>
            <a:xfrm>
              <a:off x="6228256" y="125177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6F054416-9ED0-2D00-4C20-CF4FBECD7131}"/>
                </a:ext>
              </a:extLst>
            </p:cNvPr>
            <p:cNvSpPr/>
            <p:nvPr/>
          </p:nvSpPr>
          <p:spPr>
            <a:xfrm>
              <a:off x="6552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4506156B-47CC-28A6-135C-D4A5AE03574A}"/>
                </a:ext>
              </a:extLst>
            </p:cNvPr>
            <p:cNvSpPr/>
            <p:nvPr/>
          </p:nvSpPr>
          <p:spPr>
            <a:xfrm>
              <a:off x="6876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7A92ADD4-08F1-A56E-1AE5-B03F37689FC1}"/>
                </a:ext>
              </a:extLst>
            </p:cNvPr>
            <p:cNvSpPr/>
            <p:nvPr/>
          </p:nvSpPr>
          <p:spPr>
            <a:xfrm>
              <a:off x="7200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331FE098-DEE8-D4FD-C4DD-21E6F6817482}"/>
                </a:ext>
              </a:extLst>
            </p:cNvPr>
            <p:cNvSpPr/>
            <p:nvPr/>
          </p:nvSpPr>
          <p:spPr>
            <a:xfrm>
              <a:off x="752398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6E07C0B3-5DCC-0B8A-6E21-655A82F7FDB8}"/>
                </a:ext>
              </a:extLst>
            </p:cNvPr>
            <p:cNvSpPr/>
            <p:nvPr/>
          </p:nvSpPr>
          <p:spPr>
            <a:xfrm>
              <a:off x="7847986" y="124782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935F4F49-99A9-BB1F-C261-11450F8628EB}"/>
                </a:ext>
              </a:extLst>
            </p:cNvPr>
            <p:cNvSpPr/>
            <p:nvPr/>
          </p:nvSpPr>
          <p:spPr>
            <a:xfrm>
              <a:off x="8176004" y="124720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0E4544BF-E920-8EC3-96D6-86619FF2A5A2}"/>
                </a:ext>
              </a:extLst>
            </p:cNvPr>
            <p:cNvSpPr/>
            <p:nvPr/>
          </p:nvSpPr>
          <p:spPr>
            <a:xfrm>
              <a:off x="8495986" y="124782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2485EC2D-4296-7926-8F30-1362100FDF6A}"/>
              </a:ext>
            </a:extLst>
          </p:cNvPr>
          <p:cNvSpPr txBox="1"/>
          <p:nvPr/>
        </p:nvSpPr>
        <p:spPr>
          <a:xfrm>
            <a:off x="3032522" y="16433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n=k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5A393F37-ADF4-223D-A5E1-3C4A465A8A45}"/>
              </a:ext>
            </a:extLst>
          </p:cNvPr>
          <p:cNvSpPr txBox="1"/>
          <p:nvPr/>
        </p:nvSpPr>
        <p:spPr>
          <a:xfrm>
            <a:off x="6090857" y="1952263"/>
            <a:ext cx="8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n=k-1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204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F10DE-22A8-7958-246C-4F1B4D5D0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A4C0-BB21-7BC1-0E63-8AD4604E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Das Muster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21C53-CB17-091B-76A8-AE044708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49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24D544D-586C-B617-D1F8-3DF2B0D5F223}"/>
              </a:ext>
            </a:extLst>
          </p:cNvPr>
          <p:cNvGrpSpPr/>
          <p:nvPr/>
        </p:nvGrpSpPr>
        <p:grpSpPr>
          <a:xfrm>
            <a:off x="539553" y="1295247"/>
            <a:ext cx="2450624" cy="2591314"/>
            <a:chOff x="1187624" y="1295246"/>
            <a:chExt cx="2915865" cy="2926805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B066E75-FB55-5877-20D3-C3BF9EC1EF2D}"/>
                </a:ext>
              </a:extLst>
            </p:cNvPr>
            <p:cNvSpPr/>
            <p:nvPr/>
          </p:nvSpPr>
          <p:spPr>
            <a:xfrm>
              <a:off x="1187624" y="129524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4D523E4-E381-9535-085C-98A483629813}"/>
                </a:ext>
              </a:extLst>
            </p:cNvPr>
            <p:cNvSpPr/>
            <p:nvPr/>
          </p:nvSpPr>
          <p:spPr>
            <a:xfrm>
              <a:off x="1187624" y="161936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C122814-BE66-403A-7C04-A505A6F59D8B}"/>
                </a:ext>
              </a:extLst>
            </p:cNvPr>
            <p:cNvSpPr/>
            <p:nvPr/>
          </p:nvSpPr>
          <p:spPr>
            <a:xfrm>
              <a:off x="1187624" y="194287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8D7B88C-00F0-2705-F228-5FC5C8B16264}"/>
                </a:ext>
              </a:extLst>
            </p:cNvPr>
            <p:cNvSpPr/>
            <p:nvPr/>
          </p:nvSpPr>
          <p:spPr>
            <a:xfrm>
              <a:off x="1187624" y="226699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D220DC4-2448-9FA8-F957-3FF2519B9F7B}"/>
                </a:ext>
              </a:extLst>
            </p:cNvPr>
            <p:cNvSpPr/>
            <p:nvPr/>
          </p:nvSpPr>
          <p:spPr>
            <a:xfrm>
              <a:off x="1187624" y="259112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6BD9B29-BA24-3B20-4303-3EB3247D9016}"/>
                </a:ext>
              </a:extLst>
            </p:cNvPr>
            <p:cNvSpPr/>
            <p:nvPr/>
          </p:nvSpPr>
          <p:spPr>
            <a:xfrm>
              <a:off x="1511624" y="161936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2651D5F-22BC-F319-6498-81E0F6BCF375}"/>
                </a:ext>
              </a:extLst>
            </p:cNvPr>
            <p:cNvSpPr/>
            <p:nvPr/>
          </p:nvSpPr>
          <p:spPr>
            <a:xfrm>
              <a:off x="1511624" y="194349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273ABC2-46E7-8809-AA4C-7907265437F0}"/>
                </a:ext>
              </a:extLst>
            </p:cNvPr>
            <p:cNvSpPr/>
            <p:nvPr/>
          </p:nvSpPr>
          <p:spPr>
            <a:xfrm>
              <a:off x="1835624" y="194349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D24AE2C3-CBF5-5506-41B5-B4C195C62DE7}"/>
                </a:ext>
              </a:extLst>
            </p:cNvPr>
            <p:cNvSpPr/>
            <p:nvPr/>
          </p:nvSpPr>
          <p:spPr>
            <a:xfrm>
              <a:off x="1511624" y="226761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87635C7-6910-221B-7E39-AFBFF24C1969}"/>
                </a:ext>
              </a:extLst>
            </p:cNvPr>
            <p:cNvSpPr/>
            <p:nvPr/>
          </p:nvSpPr>
          <p:spPr>
            <a:xfrm>
              <a:off x="1511624" y="259050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4B8FCD3-1B89-0AAB-3AC6-CD91D9C48D01}"/>
                </a:ext>
              </a:extLst>
            </p:cNvPr>
            <p:cNvSpPr/>
            <p:nvPr/>
          </p:nvSpPr>
          <p:spPr>
            <a:xfrm>
              <a:off x="1839642" y="226699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28028CD-5A2C-F3CB-B15C-ABFC41FCDF76}"/>
                </a:ext>
              </a:extLst>
            </p:cNvPr>
            <p:cNvSpPr/>
            <p:nvPr/>
          </p:nvSpPr>
          <p:spPr>
            <a:xfrm>
              <a:off x="1835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B84A3D7-3AC3-607C-499B-136FC0DF4357}"/>
                </a:ext>
              </a:extLst>
            </p:cNvPr>
            <p:cNvSpPr/>
            <p:nvPr/>
          </p:nvSpPr>
          <p:spPr>
            <a:xfrm>
              <a:off x="2159624" y="226761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BDA9D32-1404-FB70-7422-E8A4E418A4B3}"/>
                </a:ext>
              </a:extLst>
            </p:cNvPr>
            <p:cNvSpPr/>
            <p:nvPr/>
          </p:nvSpPr>
          <p:spPr>
            <a:xfrm>
              <a:off x="2159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3DE1A9B-8955-E5D7-5C9C-87A847958FF3}"/>
                </a:ext>
              </a:extLst>
            </p:cNvPr>
            <p:cNvSpPr/>
            <p:nvPr/>
          </p:nvSpPr>
          <p:spPr>
            <a:xfrm>
              <a:off x="2483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ED3B1A5-DA9D-459F-981C-AB1EA3B53A02}"/>
                </a:ext>
              </a:extLst>
            </p:cNvPr>
            <p:cNvSpPr/>
            <p:nvPr/>
          </p:nvSpPr>
          <p:spPr>
            <a:xfrm>
              <a:off x="1187624" y="2917665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3165E61E-2EFD-1DF7-2D95-549D1922BBAC}"/>
                </a:ext>
              </a:extLst>
            </p:cNvPr>
            <p:cNvSpPr/>
            <p:nvPr/>
          </p:nvSpPr>
          <p:spPr>
            <a:xfrm>
              <a:off x="1511624" y="291704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7EAD22E-9678-964C-17C6-F3F6A82B9320}"/>
                </a:ext>
              </a:extLst>
            </p:cNvPr>
            <p:cNvSpPr/>
            <p:nvPr/>
          </p:nvSpPr>
          <p:spPr>
            <a:xfrm>
              <a:off x="1835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61C4615-9E1A-682F-1C51-A218077DD9C8}"/>
                </a:ext>
              </a:extLst>
            </p:cNvPr>
            <p:cNvSpPr/>
            <p:nvPr/>
          </p:nvSpPr>
          <p:spPr>
            <a:xfrm>
              <a:off x="2159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566F2D3-AE1B-09C8-65DE-F72515B104AA}"/>
                </a:ext>
              </a:extLst>
            </p:cNvPr>
            <p:cNvSpPr/>
            <p:nvPr/>
          </p:nvSpPr>
          <p:spPr>
            <a:xfrm>
              <a:off x="2483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5633BBD-2DC4-061C-A7CB-A2FFEF4E970F}"/>
                </a:ext>
              </a:extLst>
            </p:cNvPr>
            <p:cNvSpPr/>
            <p:nvPr/>
          </p:nvSpPr>
          <p:spPr>
            <a:xfrm>
              <a:off x="1187624" y="324450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F5420A79-35B8-CA72-A526-D968F914CF61}"/>
                </a:ext>
              </a:extLst>
            </p:cNvPr>
            <p:cNvSpPr/>
            <p:nvPr/>
          </p:nvSpPr>
          <p:spPr>
            <a:xfrm>
              <a:off x="1511624" y="324388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0E0064A-BF37-E473-CE2E-AAC4E9D6D570}"/>
                </a:ext>
              </a:extLst>
            </p:cNvPr>
            <p:cNvSpPr/>
            <p:nvPr/>
          </p:nvSpPr>
          <p:spPr>
            <a:xfrm>
              <a:off x="1835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B8397131-97E2-410B-3402-1389250799A7}"/>
                </a:ext>
              </a:extLst>
            </p:cNvPr>
            <p:cNvSpPr/>
            <p:nvPr/>
          </p:nvSpPr>
          <p:spPr>
            <a:xfrm>
              <a:off x="2159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9C467CF1-F0DA-5B72-5D65-C0135F9A96F1}"/>
                </a:ext>
              </a:extLst>
            </p:cNvPr>
            <p:cNvSpPr/>
            <p:nvPr/>
          </p:nvSpPr>
          <p:spPr>
            <a:xfrm>
              <a:off x="2483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93803D4-BF45-C726-3C8B-D2B110787D12}"/>
                </a:ext>
              </a:extLst>
            </p:cNvPr>
            <p:cNvSpPr/>
            <p:nvPr/>
          </p:nvSpPr>
          <p:spPr>
            <a:xfrm>
              <a:off x="1187759" y="356985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0445700-9E87-595F-CDE9-574A30AB99E4}"/>
                </a:ext>
              </a:extLst>
            </p:cNvPr>
            <p:cNvSpPr/>
            <p:nvPr/>
          </p:nvSpPr>
          <p:spPr>
            <a:xfrm>
              <a:off x="151175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D57CAEF-428B-BD9E-A02D-9580EC44979F}"/>
                </a:ext>
              </a:extLst>
            </p:cNvPr>
            <p:cNvSpPr/>
            <p:nvPr/>
          </p:nvSpPr>
          <p:spPr>
            <a:xfrm>
              <a:off x="1835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B53337BE-1C82-AE7E-D164-9C5F6C96CA00}"/>
                </a:ext>
              </a:extLst>
            </p:cNvPr>
            <p:cNvSpPr/>
            <p:nvPr/>
          </p:nvSpPr>
          <p:spPr>
            <a:xfrm>
              <a:off x="2159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8D3BF13-5568-2C37-98C6-EBC07D61252C}"/>
                </a:ext>
              </a:extLst>
            </p:cNvPr>
            <p:cNvSpPr/>
            <p:nvPr/>
          </p:nvSpPr>
          <p:spPr>
            <a:xfrm>
              <a:off x="2483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F389A1B-64E8-08F4-A9C2-2D39F18CF66E}"/>
                </a:ext>
              </a:extLst>
            </p:cNvPr>
            <p:cNvSpPr/>
            <p:nvPr/>
          </p:nvSpPr>
          <p:spPr>
            <a:xfrm>
              <a:off x="1187759" y="389792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AB98F77-C51C-318B-3E06-E9EB7A7F7952}"/>
                </a:ext>
              </a:extLst>
            </p:cNvPr>
            <p:cNvSpPr/>
            <p:nvPr/>
          </p:nvSpPr>
          <p:spPr>
            <a:xfrm>
              <a:off x="1511759" y="389731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E560D25-6FCA-3326-015B-5C0FD0979AF4}"/>
                </a:ext>
              </a:extLst>
            </p:cNvPr>
            <p:cNvSpPr/>
            <p:nvPr/>
          </p:nvSpPr>
          <p:spPr>
            <a:xfrm>
              <a:off x="1835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042EB36-2FFF-0D17-F023-987AC6F71A3D}"/>
                </a:ext>
              </a:extLst>
            </p:cNvPr>
            <p:cNvSpPr/>
            <p:nvPr/>
          </p:nvSpPr>
          <p:spPr>
            <a:xfrm>
              <a:off x="2159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C0A7DEC-D84B-1CA6-0AEB-D8268B7889BF}"/>
                </a:ext>
              </a:extLst>
            </p:cNvPr>
            <p:cNvSpPr/>
            <p:nvPr/>
          </p:nvSpPr>
          <p:spPr>
            <a:xfrm>
              <a:off x="2483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1545585-B4DA-F96C-DD8E-3C23F6F92F53}"/>
                </a:ext>
              </a:extLst>
            </p:cNvPr>
            <p:cNvSpPr/>
            <p:nvPr/>
          </p:nvSpPr>
          <p:spPr>
            <a:xfrm>
              <a:off x="2807489" y="29209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1B56CCA-8447-B07A-CC45-AB880B581EF4}"/>
                </a:ext>
              </a:extLst>
            </p:cNvPr>
            <p:cNvSpPr/>
            <p:nvPr/>
          </p:nvSpPr>
          <p:spPr>
            <a:xfrm>
              <a:off x="2807489" y="324511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8ED8F69B-2E7D-0F40-3B21-2C1279067C21}"/>
                </a:ext>
              </a:extLst>
            </p:cNvPr>
            <p:cNvSpPr/>
            <p:nvPr/>
          </p:nvSpPr>
          <p:spPr>
            <a:xfrm>
              <a:off x="280748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A17909C-A93E-2F7C-4F7E-72F259F97465}"/>
                </a:ext>
              </a:extLst>
            </p:cNvPr>
            <p:cNvSpPr/>
            <p:nvPr/>
          </p:nvSpPr>
          <p:spPr>
            <a:xfrm>
              <a:off x="2807489" y="389274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E939056-E65D-D8D7-8AA1-E8E322013CE7}"/>
                </a:ext>
              </a:extLst>
            </p:cNvPr>
            <p:cNvSpPr/>
            <p:nvPr/>
          </p:nvSpPr>
          <p:spPr>
            <a:xfrm>
              <a:off x="3131489" y="324511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02546A9-7507-4EDC-4B10-CF43093EAB7A}"/>
                </a:ext>
              </a:extLst>
            </p:cNvPr>
            <p:cNvSpPr/>
            <p:nvPr/>
          </p:nvSpPr>
          <p:spPr>
            <a:xfrm>
              <a:off x="313148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550D95D5-61B1-E499-2B86-85E9B1C3CC3E}"/>
                </a:ext>
              </a:extLst>
            </p:cNvPr>
            <p:cNvSpPr/>
            <p:nvPr/>
          </p:nvSpPr>
          <p:spPr>
            <a:xfrm>
              <a:off x="345548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0F1F5B1-7159-9BB7-C7A7-0599D6F46AE2}"/>
                </a:ext>
              </a:extLst>
            </p:cNvPr>
            <p:cNvSpPr/>
            <p:nvPr/>
          </p:nvSpPr>
          <p:spPr>
            <a:xfrm>
              <a:off x="3131489" y="389336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76063617-2CC3-8D6D-3A6E-B14835043B97}"/>
                </a:ext>
              </a:extLst>
            </p:cNvPr>
            <p:cNvSpPr/>
            <p:nvPr/>
          </p:nvSpPr>
          <p:spPr>
            <a:xfrm>
              <a:off x="3459507" y="389274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9AEB9F4-048C-65A8-52A4-B801C8AA7278}"/>
                </a:ext>
              </a:extLst>
            </p:cNvPr>
            <p:cNvSpPr/>
            <p:nvPr/>
          </p:nvSpPr>
          <p:spPr>
            <a:xfrm>
              <a:off x="3779489" y="389336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736840FD-4F22-6669-7FFC-230F75C19CBC}"/>
              </a:ext>
            </a:extLst>
          </p:cNvPr>
          <p:cNvSpPr txBox="1"/>
          <p:nvPr/>
        </p:nvSpPr>
        <p:spPr>
          <a:xfrm>
            <a:off x="3045534" y="2298004"/>
            <a:ext cx="39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3600" b="1" dirty="0">
                <a:solidFill>
                  <a:prstClr val="black"/>
                </a:solidFill>
                <a:latin typeface="Calibri"/>
              </a:rPr>
              <a:t>=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56984B4-F2DA-9EC7-27E7-FF54A1F3B10D}"/>
              </a:ext>
            </a:extLst>
          </p:cNvPr>
          <p:cNvGrpSpPr/>
          <p:nvPr/>
        </p:nvGrpSpPr>
        <p:grpSpPr>
          <a:xfrm>
            <a:off x="3629533" y="1581124"/>
            <a:ext cx="2178320" cy="2300850"/>
            <a:chOff x="1187624" y="1295246"/>
            <a:chExt cx="2591865" cy="2598735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57C0017-9A15-F54D-3DC3-371A716E7616}"/>
                </a:ext>
              </a:extLst>
            </p:cNvPr>
            <p:cNvSpPr/>
            <p:nvPr/>
          </p:nvSpPr>
          <p:spPr>
            <a:xfrm>
              <a:off x="1187624" y="129524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B293D4B-D2E5-518A-3322-28DDA7FCB64A}"/>
                </a:ext>
              </a:extLst>
            </p:cNvPr>
            <p:cNvSpPr/>
            <p:nvPr/>
          </p:nvSpPr>
          <p:spPr>
            <a:xfrm>
              <a:off x="1187624" y="161936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13562154-0F10-ADB4-FE9C-B89A5254327E}"/>
                </a:ext>
              </a:extLst>
            </p:cNvPr>
            <p:cNvSpPr/>
            <p:nvPr/>
          </p:nvSpPr>
          <p:spPr>
            <a:xfrm>
              <a:off x="1187624" y="194287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BABCC7E-0969-4165-9DF7-2B9162E2E6F2}"/>
                </a:ext>
              </a:extLst>
            </p:cNvPr>
            <p:cNvSpPr/>
            <p:nvPr/>
          </p:nvSpPr>
          <p:spPr>
            <a:xfrm>
              <a:off x="1187624" y="226699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89A01C5F-7E68-4C60-47B4-1C965F0DEB76}"/>
                </a:ext>
              </a:extLst>
            </p:cNvPr>
            <p:cNvSpPr/>
            <p:nvPr/>
          </p:nvSpPr>
          <p:spPr>
            <a:xfrm>
              <a:off x="1187624" y="259112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CC6921B-E961-037C-5539-1FFDAF1F3248}"/>
                </a:ext>
              </a:extLst>
            </p:cNvPr>
            <p:cNvSpPr/>
            <p:nvPr/>
          </p:nvSpPr>
          <p:spPr>
            <a:xfrm>
              <a:off x="1511624" y="161936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C68D104-D514-1C5E-04CC-E012E3DE5CCC}"/>
                </a:ext>
              </a:extLst>
            </p:cNvPr>
            <p:cNvSpPr/>
            <p:nvPr/>
          </p:nvSpPr>
          <p:spPr>
            <a:xfrm>
              <a:off x="1511624" y="194349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3E4EAB7-DEA8-95FD-D659-25C0017236F2}"/>
                </a:ext>
              </a:extLst>
            </p:cNvPr>
            <p:cNvSpPr/>
            <p:nvPr/>
          </p:nvSpPr>
          <p:spPr>
            <a:xfrm>
              <a:off x="1835624" y="194349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E029C03-BAD7-58CA-6B6C-4FA2DE7CEDAD}"/>
                </a:ext>
              </a:extLst>
            </p:cNvPr>
            <p:cNvSpPr/>
            <p:nvPr/>
          </p:nvSpPr>
          <p:spPr>
            <a:xfrm>
              <a:off x="1511624" y="226761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2A07472F-890E-05CF-6693-A9073F4FBD40}"/>
                </a:ext>
              </a:extLst>
            </p:cNvPr>
            <p:cNvSpPr/>
            <p:nvPr/>
          </p:nvSpPr>
          <p:spPr>
            <a:xfrm>
              <a:off x="1511624" y="259050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9E3C874-7317-A692-2CE1-C08E2C18C25F}"/>
                </a:ext>
              </a:extLst>
            </p:cNvPr>
            <p:cNvSpPr/>
            <p:nvPr/>
          </p:nvSpPr>
          <p:spPr>
            <a:xfrm>
              <a:off x="1835759" y="226699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035D80C-921A-E7C9-3497-6FAB2AD8AF3C}"/>
                </a:ext>
              </a:extLst>
            </p:cNvPr>
            <p:cNvSpPr/>
            <p:nvPr/>
          </p:nvSpPr>
          <p:spPr>
            <a:xfrm>
              <a:off x="1835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44926FD-856F-C528-2764-9BA83A0F45B0}"/>
                </a:ext>
              </a:extLst>
            </p:cNvPr>
            <p:cNvSpPr/>
            <p:nvPr/>
          </p:nvSpPr>
          <p:spPr>
            <a:xfrm>
              <a:off x="2159624" y="226761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4CA05180-374D-AD9B-5965-4A8E1CD52E23}"/>
                </a:ext>
              </a:extLst>
            </p:cNvPr>
            <p:cNvSpPr/>
            <p:nvPr/>
          </p:nvSpPr>
          <p:spPr>
            <a:xfrm>
              <a:off x="2159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7AF2436-06F1-C2BA-2090-746C4DACAEDE}"/>
                </a:ext>
              </a:extLst>
            </p:cNvPr>
            <p:cNvSpPr/>
            <p:nvPr/>
          </p:nvSpPr>
          <p:spPr>
            <a:xfrm>
              <a:off x="2483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B04FEFDD-D192-7F11-C3A8-10E3B7C62782}"/>
                </a:ext>
              </a:extLst>
            </p:cNvPr>
            <p:cNvSpPr/>
            <p:nvPr/>
          </p:nvSpPr>
          <p:spPr>
            <a:xfrm>
              <a:off x="1187624" y="2917665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633105AB-B8AA-9D72-8B39-69DC5967FD46}"/>
                </a:ext>
              </a:extLst>
            </p:cNvPr>
            <p:cNvSpPr/>
            <p:nvPr/>
          </p:nvSpPr>
          <p:spPr>
            <a:xfrm>
              <a:off x="1511624" y="2917048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4F39FBC-C189-AAAA-A956-42BD610C0FB6}"/>
                </a:ext>
              </a:extLst>
            </p:cNvPr>
            <p:cNvSpPr/>
            <p:nvPr/>
          </p:nvSpPr>
          <p:spPr>
            <a:xfrm>
              <a:off x="1835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2B8E98C0-C364-B98C-C027-D2C1F0CD1DEE}"/>
                </a:ext>
              </a:extLst>
            </p:cNvPr>
            <p:cNvSpPr/>
            <p:nvPr/>
          </p:nvSpPr>
          <p:spPr>
            <a:xfrm>
              <a:off x="2159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B75E4E8C-BDCD-44AA-511A-F40888C9E08A}"/>
                </a:ext>
              </a:extLst>
            </p:cNvPr>
            <p:cNvSpPr/>
            <p:nvPr/>
          </p:nvSpPr>
          <p:spPr>
            <a:xfrm>
              <a:off x="2483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02A20F8-3FCE-AF2A-7EB5-B41542A85CFF}"/>
                </a:ext>
              </a:extLst>
            </p:cNvPr>
            <p:cNvSpPr/>
            <p:nvPr/>
          </p:nvSpPr>
          <p:spPr>
            <a:xfrm>
              <a:off x="1187624" y="324450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776A39B-4A37-C594-8597-DE0170C8FC67}"/>
                </a:ext>
              </a:extLst>
            </p:cNvPr>
            <p:cNvSpPr/>
            <p:nvPr/>
          </p:nvSpPr>
          <p:spPr>
            <a:xfrm>
              <a:off x="1511624" y="324388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5E211DCF-2FBA-7F9B-E862-9711741AF475}"/>
                </a:ext>
              </a:extLst>
            </p:cNvPr>
            <p:cNvSpPr/>
            <p:nvPr/>
          </p:nvSpPr>
          <p:spPr>
            <a:xfrm>
              <a:off x="1835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47A48CD-269A-7C0E-30BA-C3295C922DDF}"/>
                </a:ext>
              </a:extLst>
            </p:cNvPr>
            <p:cNvSpPr/>
            <p:nvPr/>
          </p:nvSpPr>
          <p:spPr>
            <a:xfrm>
              <a:off x="2159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C7CB2A04-41E7-529E-9C60-2B341E4AA11D}"/>
                </a:ext>
              </a:extLst>
            </p:cNvPr>
            <p:cNvSpPr/>
            <p:nvPr/>
          </p:nvSpPr>
          <p:spPr>
            <a:xfrm>
              <a:off x="2483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F35FC457-A460-FC9C-D448-A5CECAA1AA60}"/>
                </a:ext>
              </a:extLst>
            </p:cNvPr>
            <p:cNvSpPr/>
            <p:nvPr/>
          </p:nvSpPr>
          <p:spPr>
            <a:xfrm>
              <a:off x="1187759" y="3569858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2F7BC73-7E20-DC7A-A12F-816CB0312B2B}"/>
                </a:ext>
              </a:extLst>
            </p:cNvPr>
            <p:cNvSpPr/>
            <p:nvPr/>
          </p:nvSpPr>
          <p:spPr>
            <a:xfrm>
              <a:off x="151175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D8BE023E-F752-42CF-A35B-7605488B368F}"/>
                </a:ext>
              </a:extLst>
            </p:cNvPr>
            <p:cNvSpPr/>
            <p:nvPr/>
          </p:nvSpPr>
          <p:spPr>
            <a:xfrm>
              <a:off x="1835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DA7E384E-00C2-5DB4-400F-4709D9D5C506}"/>
                </a:ext>
              </a:extLst>
            </p:cNvPr>
            <p:cNvSpPr/>
            <p:nvPr/>
          </p:nvSpPr>
          <p:spPr>
            <a:xfrm>
              <a:off x="2159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F6F7827-B654-F978-8DFC-9CD8BF2FA569}"/>
                </a:ext>
              </a:extLst>
            </p:cNvPr>
            <p:cNvSpPr/>
            <p:nvPr/>
          </p:nvSpPr>
          <p:spPr>
            <a:xfrm>
              <a:off x="2483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9AB8FB2-7FB8-8A7A-92A5-28B731CECBD2}"/>
                </a:ext>
              </a:extLst>
            </p:cNvPr>
            <p:cNvSpPr/>
            <p:nvPr/>
          </p:nvSpPr>
          <p:spPr>
            <a:xfrm>
              <a:off x="2807489" y="292099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885CDC0B-DFF0-DD6F-5B4A-80EFA4640E71}"/>
                </a:ext>
              </a:extLst>
            </p:cNvPr>
            <p:cNvSpPr/>
            <p:nvPr/>
          </p:nvSpPr>
          <p:spPr>
            <a:xfrm>
              <a:off x="2807489" y="324511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EB9B8201-9078-570A-E197-6A594CB30D78}"/>
                </a:ext>
              </a:extLst>
            </p:cNvPr>
            <p:cNvSpPr/>
            <p:nvPr/>
          </p:nvSpPr>
          <p:spPr>
            <a:xfrm>
              <a:off x="280748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E494EFBD-8A77-66CC-50F5-90A36F148806}"/>
                </a:ext>
              </a:extLst>
            </p:cNvPr>
            <p:cNvSpPr/>
            <p:nvPr/>
          </p:nvSpPr>
          <p:spPr>
            <a:xfrm>
              <a:off x="3131489" y="324511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83CF927A-186E-0A32-A8C9-E866B758EFA8}"/>
                </a:ext>
              </a:extLst>
            </p:cNvPr>
            <p:cNvSpPr/>
            <p:nvPr/>
          </p:nvSpPr>
          <p:spPr>
            <a:xfrm>
              <a:off x="313148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A8F6423E-1ADE-C32F-0DAE-26B4662377D9}"/>
                </a:ext>
              </a:extLst>
            </p:cNvPr>
            <p:cNvSpPr/>
            <p:nvPr/>
          </p:nvSpPr>
          <p:spPr>
            <a:xfrm>
              <a:off x="345548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7B9296E7-33DF-4135-1280-D29BED2BD614}"/>
              </a:ext>
            </a:extLst>
          </p:cNvPr>
          <p:cNvSpPr txBox="1"/>
          <p:nvPr/>
        </p:nvSpPr>
        <p:spPr>
          <a:xfrm>
            <a:off x="5822940" y="2343683"/>
            <a:ext cx="39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3600" b="1" dirty="0">
                <a:solidFill>
                  <a:prstClr val="black"/>
                </a:solidFill>
                <a:latin typeface="Calibri"/>
              </a:rPr>
              <a:t>+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AABA7C9-354E-44CC-F1A1-C85E5C796611}"/>
              </a:ext>
            </a:extLst>
          </p:cNvPr>
          <p:cNvGrpSpPr/>
          <p:nvPr/>
        </p:nvGrpSpPr>
        <p:grpSpPr>
          <a:xfrm>
            <a:off x="6237560" y="2571751"/>
            <a:ext cx="2450511" cy="291557"/>
            <a:chOff x="5904256" y="1247209"/>
            <a:chExt cx="2915730" cy="329304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E9289B6E-C72C-F7A4-6DC4-8BE123932F33}"/>
                </a:ext>
              </a:extLst>
            </p:cNvPr>
            <p:cNvSpPr/>
            <p:nvPr/>
          </p:nvSpPr>
          <p:spPr>
            <a:xfrm>
              <a:off x="5904256" y="1252390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B84E81AA-8DA3-1D2E-B74C-3EACE5FFB3F3}"/>
                </a:ext>
              </a:extLst>
            </p:cNvPr>
            <p:cNvSpPr/>
            <p:nvPr/>
          </p:nvSpPr>
          <p:spPr>
            <a:xfrm>
              <a:off x="6228256" y="125177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E8003158-D143-9FC7-FADB-415D84392CB9}"/>
                </a:ext>
              </a:extLst>
            </p:cNvPr>
            <p:cNvSpPr/>
            <p:nvPr/>
          </p:nvSpPr>
          <p:spPr>
            <a:xfrm>
              <a:off x="6552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3794EDE4-9754-C89F-0A20-385648C6D351}"/>
                </a:ext>
              </a:extLst>
            </p:cNvPr>
            <p:cNvSpPr/>
            <p:nvPr/>
          </p:nvSpPr>
          <p:spPr>
            <a:xfrm>
              <a:off x="6876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CB828CFD-5275-E77A-1F8B-26F0DFDC6263}"/>
                </a:ext>
              </a:extLst>
            </p:cNvPr>
            <p:cNvSpPr/>
            <p:nvPr/>
          </p:nvSpPr>
          <p:spPr>
            <a:xfrm>
              <a:off x="7200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A06D9E3-B9FC-1A4C-1BDB-DBFB822C34CC}"/>
                </a:ext>
              </a:extLst>
            </p:cNvPr>
            <p:cNvSpPr/>
            <p:nvPr/>
          </p:nvSpPr>
          <p:spPr>
            <a:xfrm>
              <a:off x="752398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CD756DE-F2A4-0874-8171-493D17F0CA11}"/>
                </a:ext>
              </a:extLst>
            </p:cNvPr>
            <p:cNvSpPr/>
            <p:nvPr/>
          </p:nvSpPr>
          <p:spPr>
            <a:xfrm>
              <a:off x="7847986" y="124782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D4682F7C-78A5-2832-2710-0E6E23A47C24}"/>
                </a:ext>
              </a:extLst>
            </p:cNvPr>
            <p:cNvSpPr/>
            <p:nvPr/>
          </p:nvSpPr>
          <p:spPr>
            <a:xfrm>
              <a:off x="8176004" y="124720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6AEF012C-BA15-B7B2-99A5-E5B5F8846918}"/>
                </a:ext>
              </a:extLst>
            </p:cNvPr>
            <p:cNvSpPr/>
            <p:nvPr/>
          </p:nvSpPr>
          <p:spPr>
            <a:xfrm>
              <a:off x="8495986" y="124782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51D2E665-8505-D6D0-82CB-F79C871C0E37}"/>
              </a:ext>
            </a:extLst>
          </p:cNvPr>
          <p:cNvCxnSpPr>
            <a:cxnSpLocks/>
          </p:cNvCxnSpPr>
          <p:nvPr/>
        </p:nvCxnSpPr>
        <p:spPr>
          <a:xfrm>
            <a:off x="539553" y="4155926"/>
            <a:ext cx="245062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2252F6E5-85B2-C866-00DC-3272722902BE}"/>
              </a:ext>
            </a:extLst>
          </p:cNvPr>
          <p:cNvCxnSpPr>
            <a:cxnSpLocks/>
          </p:cNvCxnSpPr>
          <p:nvPr/>
        </p:nvCxnSpPr>
        <p:spPr>
          <a:xfrm>
            <a:off x="6229714" y="3005853"/>
            <a:ext cx="245835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2480AB9B-D407-54ED-9C09-4B883C658C6B}"/>
              </a:ext>
            </a:extLst>
          </p:cNvPr>
          <p:cNvCxnSpPr>
            <a:cxnSpLocks/>
          </p:cNvCxnSpPr>
          <p:nvPr/>
        </p:nvCxnSpPr>
        <p:spPr>
          <a:xfrm>
            <a:off x="3629533" y="4155926"/>
            <a:ext cx="2178320" cy="0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D6E2DE5D-0134-B97A-7AC5-4824B7329322}"/>
              </a:ext>
            </a:extLst>
          </p:cNvPr>
          <p:cNvSpPr txBox="1"/>
          <p:nvPr/>
        </p:nvSpPr>
        <p:spPr>
          <a:xfrm>
            <a:off x="1584845" y="41067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k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B1C2C819-5CC9-5A29-8026-F4C0D42EDAC7}"/>
              </a:ext>
            </a:extLst>
          </p:cNvPr>
          <p:cNvSpPr txBox="1"/>
          <p:nvPr/>
        </p:nvSpPr>
        <p:spPr>
          <a:xfrm>
            <a:off x="4504094" y="4106720"/>
            <a:ext cx="49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k-1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C2251BB2-EEF3-7A7D-DBC5-B4DD261B9B90}"/>
              </a:ext>
            </a:extLst>
          </p:cNvPr>
          <p:cNvSpPr txBox="1"/>
          <p:nvPr/>
        </p:nvSpPr>
        <p:spPr>
          <a:xfrm>
            <a:off x="7326777" y="304438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k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7FBFADFF-3E4D-2486-2CB8-FC0B615248F3}"/>
              </a:ext>
            </a:extLst>
          </p:cNvPr>
          <p:cNvSpPr txBox="1"/>
          <p:nvPr/>
        </p:nvSpPr>
        <p:spPr>
          <a:xfrm>
            <a:off x="1660359" y="151796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n=k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627BA5D8-DAD5-083D-BCFC-322E2658C575}"/>
              </a:ext>
            </a:extLst>
          </p:cNvPr>
          <p:cNvSpPr txBox="1"/>
          <p:nvPr/>
        </p:nvSpPr>
        <p:spPr>
          <a:xfrm>
            <a:off x="4718694" y="1826914"/>
            <a:ext cx="8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n=k-1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023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2D Arrays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029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A15FF-D87E-09ED-ABEE-1B2795E9B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3BBE-1E78-9491-9095-68A630F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Das Muster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4BA29-5311-CB08-2ACD-13867A92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50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CB9033-D047-E882-D507-985EC390B0A9}"/>
              </a:ext>
            </a:extLst>
          </p:cNvPr>
          <p:cNvGrpSpPr/>
          <p:nvPr/>
        </p:nvGrpSpPr>
        <p:grpSpPr>
          <a:xfrm>
            <a:off x="539553" y="1295247"/>
            <a:ext cx="2450624" cy="2591314"/>
            <a:chOff x="1187624" y="1295246"/>
            <a:chExt cx="2915865" cy="29268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F153DC-D2C0-53EF-BA7D-8CB85F578358}"/>
                </a:ext>
              </a:extLst>
            </p:cNvPr>
            <p:cNvSpPr/>
            <p:nvPr/>
          </p:nvSpPr>
          <p:spPr>
            <a:xfrm>
              <a:off x="1187624" y="129524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C0CD68-CFAF-7585-903F-14C415E5EF47}"/>
                </a:ext>
              </a:extLst>
            </p:cNvPr>
            <p:cNvSpPr/>
            <p:nvPr/>
          </p:nvSpPr>
          <p:spPr>
            <a:xfrm>
              <a:off x="1187624" y="161936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D77D1E-EC6C-2992-C0DA-97207107FFA7}"/>
                </a:ext>
              </a:extLst>
            </p:cNvPr>
            <p:cNvSpPr/>
            <p:nvPr/>
          </p:nvSpPr>
          <p:spPr>
            <a:xfrm>
              <a:off x="1187624" y="194287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337754-7611-1E00-1A31-F8E71884FF16}"/>
                </a:ext>
              </a:extLst>
            </p:cNvPr>
            <p:cNvSpPr/>
            <p:nvPr/>
          </p:nvSpPr>
          <p:spPr>
            <a:xfrm>
              <a:off x="1187624" y="226699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B5BED6-99BB-2ADF-D12F-CD38AD2CD940}"/>
                </a:ext>
              </a:extLst>
            </p:cNvPr>
            <p:cNvSpPr/>
            <p:nvPr/>
          </p:nvSpPr>
          <p:spPr>
            <a:xfrm>
              <a:off x="1187624" y="259112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35556D-9651-E9C2-A378-2EE52264A200}"/>
                </a:ext>
              </a:extLst>
            </p:cNvPr>
            <p:cNvSpPr/>
            <p:nvPr/>
          </p:nvSpPr>
          <p:spPr>
            <a:xfrm>
              <a:off x="1511624" y="161936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8373DD-130F-41F8-1ABB-2D3321568706}"/>
                </a:ext>
              </a:extLst>
            </p:cNvPr>
            <p:cNvSpPr/>
            <p:nvPr/>
          </p:nvSpPr>
          <p:spPr>
            <a:xfrm>
              <a:off x="1511624" y="194349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5C94F7-3E00-D002-2E34-B97426C6CD31}"/>
                </a:ext>
              </a:extLst>
            </p:cNvPr>
            <p:cNvSpPr/>
            <p:nvPr/>
          </p:nvSpPr>
          <p:spPr>
            <a:xfrm>
              <a:off x="1835624" y="194349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4A82C6-6D8B-3B77-DED7-C51A344BE4ED}"/>
                </a:ext>
              </a:extLst>
            </p:cNvPr>
            <p:cNvSpPr/>
            <p:nvPr/>
          </p:nvSpPr>
          <p:spPr>
            <a:xfrm>
              <a:off x="1511624" y="226761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5103A6-C009-0A5A-8FB0-9D33E16BD898}"/>
                </a:ext>
              </a:extLst>
            </p:cNvPr>
            <p:cNvSpPr/>
            <p:nvPr/>
          </p:nvSpPr>
          <p:spPr>
            <a:xfrm>
              <a:off x="1511624" y="259050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94A1DB-D740-DACA-86E3-F1A2C3C0965E}"/>
                </a:ext>
              </a:extLst>
            </p:cNvPr>
            <p:cNvSpPr/>
            <p:nvPr/>
          </p:nvSpPr>
          <p:spPr>
            <a:xfrm>
              <a:off x="1839642" y="226699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757C55-539F-809A-F713-CE90A50E6753}"/>
                </a:ext>
              </a:extLst>
            </p:cNvPr>
            <p:cNvSpPr/>
            <p:nvPr/>
          </p:nvSpPr>
          <p:spPr>
            <a:xfrm>
              <a:off x="1835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55A320-9B99-9BD0-52B9-5D15DED528CF}"/>
                </a:ext>
              </a:extLst>
            </p:cNvPr>
            <p:cNvSpPr/>
            <p:nvPr/>
          </p:nvSpPr>
          <p:spPr>
            <a:xfrm>
              <a:off x="2159624" y="226761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32B369-6C19-CFF6-05DD-6E09B2537755}"/>
                </a:ext>
              </a:extLst>
            </p:cNvPr>
            <p:cNvSpPr/>
            <p:nvPr/>
          </p:nvSpPr>
          <p:spPr>
            <a:xfrm>
              <a:off x="2159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4239DA-974C-6A98-32BD-322D5D7DB531}"/>
                </a:ext>
              </a:extLst>
            </p:cNvPr>
            <p:cNvSpPr/>
            <p:nvPr/>
          </p:nvSpPr>
          <p:spPr>
            <a:xfrm>
              <a:off x="2483624" y="258988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152DB9-9888-08E6-DADE-5735D7C18545}"/>
                </a:ext>
              </a:extLst>
            </p:cNvPr>
            <p:cNvSpPr/>
            <p:nvPr/>
          </p:nvSpPr>
          <p:spPr>
            <a:xfrm>
              <a:off x="1187624" y="2917665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D44DEDA-F9D4-8285-0E1F-FAEC3B21927D}"/>
                </a:ext>
              </a:extLst>
            </p:cNvPr>
            <p:cNvSpPr/>
            <p:nvPr/>
          </p:nvSpPr>
          <p:spPr>
            <a:xfrm>
              <a:off x="1511624" y="291704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46D5D4-91D9-E838-CA40-414359D8B47E}"/>
                </a:ext>
              </a:extLst>
            </p:cNvPr>
            <p:cNvSpPr/>
            <p:nvPr/>
          </p:nvSpPr>
          <p:spPr>
            <a:xfrm>
              <a:off x="1835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63B95D-9203-3CA6-D5C0-740166AE143E}"/>
                </a:ext>
              </a:extLst>
            </p:cNvPr>
            <p:cNvSpPr/>
            <p:nvPr/>
          </p:nvSpPr>
          <p:spPr>
            <a:xfrm>
              <a:off x="2159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DF6C9EC-235A-97ED-2DF0-4873960F5945}"/>
                </a:ext>
              </a:extLst>
            </p:cNvPr>
            <p:cNvSpPr/>
            <p:nvPr/>
          </p:nvSpPr>
          <p:spPr>
            <a:xfrm>
              <a:off x="2483624" y="291643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7DB899E-2FF6-F17E-DC1F-3EA8BC68E217}"/>
                </a:ext>
              </a:extLst>
            </p:cNvPr>
            <p:cNvSpPr/>
            <p:nvPr/>
          </p:nvSpPr>
          <p:spPr>
            <a:xfrm>
              <a:off x="1187624" y="324450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792DC3-3691-9281-3EFB-152482DDF2D0}"/>
                </a:ext>
              </a:extLst>
            </p:cNvPr>
            <p:cNvSpPr/>
            <p:nvPr/>
          </p:nvSpPr>
          <p:spPr>
            <a:xfrm>
              <a:off x="1511624" y="324388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7E79470-D889-8DDB-FCA8-AD143DBCAF5E}"/>
                </a:ext>
              </a:extLst>
            </p:cNvPr>
            <p:cNvSpPr/>
            <p:nvPr/>
          </p:nvSpPr>
          <p:spPr>
            <a:xfrm>
              <a:off x="1835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BD67EE-4FE9-9EA8-5036-D3808F402539}"/>
                </a:ext>
              </a:extLst>
            </p:cNvPr>
            <p:cNvSpPr/>
            <p:nvPr/>
          </p:nvSpPr>
          <p:spPr>
            <a:xfrm>
              <a:off x="2159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0B63455-A908-9386-4349-8D38441FCBF6}"/>
                </a:ext>
              </a:extLst>
            </p:cNvPr>
            <p:cNvSpPr/>
            <p:nvPr/>
          </p:nvSpPr>
          <p:spPr>
            <a:xfrm>
              <a:off x="2483624" y="324326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BBAED6-89D1-36E4-A352-C823208F441F}"/>
                </a:ext>
              </a:extLst>
            </p:cNvPr>
            <p:cNvSpPr/>
            <p:nvPr/>
          </p:nvSpPr>
          <p:spPr>
            <a:xfrm>
              <a:off x="1187759" y="356985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48C61DD-9199-FA8F-8077-CBD37E7BEF41}"/>
                </a:ext>
              </a:extLst>
            </p:cNvPr>
            <p:cNvSpPr/>
            <p:nvPr/>
          </p:nvSpPr>
          <p:spPr>
            <a:xfrm>
              <a:off x="151175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47EA1F6-FC36-637B-FF16-2B0AFECED34D}"/>
                </a:ext>
              </a:extLst>
            </p:cNvPr>
            <p:cNvSpPr/>
            <p:nvPr/>
          </p:nvSpPr>
          <p:spPr>
            <a:xfrm>
              <a:off x="1835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E57450-F3CC-4078-47FB-C466B5D1415E}"/>
                </a:ext>
              </a:extLst>
            </p:cNvPr>
            <p:cNvSpPr/>
            <p:nvPr/>
          </p:nvSpPr>
          <p:spPr>
            <a:xfrm>
              <a:off x="2159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3991579-C4F6-14DC-D399-771D77CD83AA}"/>
                </a:ext>
              </a:extLst>
            </p:cNvPr>
            <p:cNvSpPr/>
            <p:nvPr/>
          </p:nvSpPr>
          <p:spPr>
            <a:xfrm>
              <a:off x="248375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C5A086F-A2C5-7C60-AC71-B2550340B028}"/>
                </a:ext>
              </a:extLst>
            </p:cNvPr>
            <p:cNvSpPr/>
            <p:nvPr/>
          </p:nvSpPr>
          <p:spPr>
            <a:xfrm>
              <a:off x="1187759" y="3897928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E3A7DE-B6EE-5BD6-45AC-B53AD52CA711}"/>
                </a:ext>
              </a:extLst>
            </p:cNvPr>
            <p:cNvSpPr/>
            <p:nvPr/>
          </p:nvSpPr>
          <p:spPr>
            <a:xfrm>
              <a:off x="1511759" y="389731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75BBEA-A2A6-05D3-A4C9-B38F34470322}"/>
                </a:ext>
              </a:extLst>
            </p:cNvPr>
            <p:cNvSpPr/>
            <p:nvPr/>
          </p:nvSpPr>
          <p:spPr>
            <a:xfrm>
              <a:off x="1835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71DD308-1841-3982-6FDD-B2589061AA42}"/>
                </a:ext>
              </a:extLst>
            </p:cNvPr>
            <p:cNvSpPr/>
            <p:nvPr/>
          </p:nvSpPr>
          <p:spPr>
            <a:xfrm>
              <a:off x="2159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CD57748-73EF-D482-EB89-CE7665F39E6F}"/>
                </a:ext>
              </a:extLst>
            </p:cNvPr>
            <p:cNvSpPr/>
            <p:nvPr/>
          </p:nvSpPr>
          <p:spPr>
            <a:xfrm>
              <a:off x="2483759" y="38966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0CA49A5-6171-5D07-3516-3147EF779DC9}"/>
                </a:ext>
              </a:extLst>
            </p:cNvPr>
            <p:cNvSpPr/>
            <p:nvPr/>
          </p:nvSpPr>
          <p:spPr>
            <a:xfrm>
              <a:off x="2807489" y="292099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02BF62-97DF-FFF6-FC31-DBF4B25D1A28}"/>
                </a:ext>
              </a:extLst>
            </p:cNvPr>
            <p:cNvSpPr/>
            <p:nvPr/>
          </p:nvSpPr>
          <p:spPr>
            <a:xfrm>
              <a:off x="2807489" y="324511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875E856-92DD-5B40-E8F3-E1AD355B3160}"/>
                </a:ext>
              </a:extLst>
            </p:cNvPr>
            <p:cNvSpPr/>
            <p:nvPr/>
          </p:nvSpPr>
          <p:spPr>
            <a:xfrm>
              <a:off x="2807489" y="356862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98BB254-BFF8-8B97-84F0-7CB6F8EAF530}"/>
                </a:ext>
              </a:extLst>
            </p:cNvPr>
            <p:cNvSpPr/>
            <p:nvPr/>
          </p:nvSpPr>
          <p:spPr>
            <a:xfrm>
              <a:off x="2807489" y="389274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7B004B7-8A49-5C1B-71C0-BE1F0D85E973}"/>
                </a:ext>
              </a:extLst>
            </p:cNvPr>
            <p:cNvSpPr/>
            <p:nvPr/>
          </p:nvSpPr>
          <p:spPr>
            <a:xfrm>
              <a:off x="3131489" y="324511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CA60BF4-4FBD-5F44-5008-D803E2C6E99E}"/>
                </a:ext>
              </a:extLst>
            </p:cNvPr>
            <p:cNvSpPr/>
            <p:nvPr/>
          </p:nvSpPr>
          <p:spPr>
            <a:xfrm>
              <a:off x="313148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A0AE309-663C-C363-90E1-6B17705536ED}"/>
                </a:ext>
              </a:extLst>
            </p:cNvPr>
            <p:cNvSpPr/>
            <p:nvPr/>
          </p:nvSpPr>
          <p:spPr>
            <a:xfrm>
              <a:off x="3455489" y="3569241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F6C896-6A67-96D2-C1DD-CF7A91BE44A3}"/>
                </a:ext>
              </a:extLst>
            </p:cNvPr>
            <p:cNvSpPr/>
            <p:nvPr/>
          </p:nvSpPr>
          <p:spPr>
            <a:xfrm>
              <a:off x="3131489" y="389336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7B95E7B-DF72-9921-EC61-7DA03EA6624F}"/>
                </a:ext>
              </a:extLst>
            </p:cNvPr>
            <p:cNvSpPr/>
            <p:nvPr/>
          </p:nvSpPr>
          <p:spPr>
            <a:xfrm>
              <a:off x="3459507" y="3892747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84FBFDA-C545-A79A-4CC7-346FDC95B0C8}"/>
                </a:ext>
              </a:extLst>
            </p:cNvPr>
            <p:cNvSpPr/>
            <p:nvPr/>
          </p:nvSpPr>
          <p:spPr>
            <a:xfrm>
              <a:off x="3779489" y="3893364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F76FA74-FA35-96B6-4383-672757429A94}"/>
              </a:ext>
            </a:extLst>
          </p:cNvPr>
          <p:cNvSpPr txBox="1"/>
          <p:nvPr/>
        </p:nvSpPr>
        <p:spPr>
          <a:xfrm>
            <a:off x="3045534" y="2298004"/>
            <a:ext cx="39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3600" b="1" dirty="0">
                <a:solidFill>
                  <a:prstClr val="black"/>
                </a:solidFill>
                <a:latin typeface="Calibri"/>
              </a:rPr>
              <a:t>=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1CF52F-C520-4BB9-23E3-D66A55CA4C36}"/>
              </a:ext>
            </a:extLst>
          </p:cNvPr>
          <p:cNvGrpSpPr/>
          <p:nvPr/>
        </p:nvGrpSpPr>
        <p:grpSpPr>
          <a:xfrm>
            <a:off x="3629533" y="1581124"/>
            <a:ext cx="2178320" cy="2300850"/>
            <a:chOff x="1187624" y="1295246"/>
            <a:chExt cx="2591865" cy="2598735"/>
          </a:xfrm>
          <a:solidFill>
            <a:schemeClr val="accent3">
              <a:lumMod val="60000"/>
              <a:lumOff val="40000"/>
              <a:alpha val="53000"/>
            </a:schemeClr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8A48AA3-9909-D8EF-D8E2-DD8391A5D484}"/>
                </a:ext>
              </a:extLst>
            </p:cNvPr>
            <p:cNvSpPr/>
            <p:nvPr/>
          </p:nvSpPr>
          <p:spPr>
            <a:xfrm>
              <a:off x="1187624" y="129524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1B77650-71D4-725B-9E79-60E698573129}"/>
                </a:ext>
              </a:extLst>
            </p:cNvPr>
            <p:cNvSpPr/>
            <p:nvPr/>
          </p:nvSpPr>
          <p:spPr>
            <a:xfrm>
              <a:off x="1187624" y="161936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CF08563-DA26-DAA2-DB21-46D4A8B26F23}"/>
                </a:ext>
              </a:extLst>
            </p:cNvPr>
            <p:cNvSpPr/>
            <p:nvPr/>
          </p:nvSpPr>
          <p:spPr>
            <a:xfrm>
              <a:off x="1187624" y="194287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F617BA0-DF0F-CCE7-4CA3-F693539A0C48}"/>
                </a:ext>
              </a:extLst>
            </p:cNvPr>
            <p:cNvSpPr/>
            <p:nvPr/>
          </p:nvSpPr>
          <p:spPr>
            <a:xfrm>
              <a:off x="1187624" y="226699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0D7E18A-B36C-BAF3-924D-5A2F894613F7}"/>
                </a:ext>
              </a:extLst>
            </p:cNvPr>
            <p:cNvSpPr/>
            <p:nvPr/>
          </p:nvSpPr>
          <p:spPr>
            <a:xfrm>
              <a:off x="1187624" y="259112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3EF8FD6-784B-DCDD-68E2-49DC5E5A5ABE}"/>
                </a:ext>
              </a:extLst>
            </p:cNvPr>
            <p:cNvSpPr/>
            <p:nvPr/>
          </p:nvSpPr>
          <p:spPr>
            <a:xfrm>
              <a:off x="1511624" y="161936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0D4D40D-905B-582E-6504-EC5FA6AA6D20}"/>
                </a:ext>
              </a:extLst>
            </p:cNvPr>
            <p:cNvSpPr/>
            <p:nvPr/>
          </p:nvSpPr>
          <p:spPr>
            <a:xfrm>
              <a:off x="1511624" y="194349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F49826D-D395-B3E8-924B-6CBD72468D5B}"/>
                </a:ext>
              </a:extLst>
            </p:cNvPr>
            <p:cNvSpPr/>
            <p:nvPr/>
          </p:nvSpPr>
          <p:spPr>
            <a:xfrm>
              <a:off x="1835624" y="1943493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B3AFAC-0538-E8E6-2859-A22C8991801C}"/>
                </a:ext>
              </a:extLst>
            </p:cNvPr>
            <p:cNvSpPr/>
            <p:nvPr/>
          </p:nvSpPr>
          <p:spPr>
            <a:xfrm>
              <a:off x="1511624" y="226761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6AD02BE-2BC9-F907-EC79-A2B707F7C213}"/>
                </a:ext>
              </a:extLst>
            </p:cNvPr>
            <p:cNvSpPr/>
            <p:nvPr/>
          </p:nvSpPr>
          <p:spPr>
            <a:xfrm>
              <a:off x="1511624" y="259050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6222EB8-9EA8-B681-186B-E52B3260B6E3}"/>
                </a:ext>
              </a:extLst>
            </p:cNvPr>
            <p:cNvSpPr/>
            <p:nvPr/>
          </p:nvSpPr>
          <p:spPr>
            <a:xfrm>
              <a:off x="1835759" y="226699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915B895-586B-ECF4-BC6E-0E0C0F92D2CE}"/>
                </a:ext>
              </a:extLst>
            </p:cNvPr>
            <p:cNvSpPr/>
            <p:nvPr/>
          </p:nvSpPr>
          <p:spPr>
            <a:xfrm>
              <a:off x="1835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0269F53-5100-4C75-E2DB-928378BA5B27}"/>
                </a:ext>
              </a:extLst>
            </p:cNvPr>
            <p:cNvSpPr/>
            <p:nvPr/>
          </p:nvSpPr>
          <p:spPr>
            <a:xfrm>
              <a:off x="2159624" y="2267616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3061607-401B-B036-60BE-15DBF2634252}"/>
                </a:ext>
              </a:extLst>
            </p:cNvPr>
            <p:cNvSpPr/>
            <p:nvPr/>
          </p:nvSpPr>
          <p:spPr>
            <a:xfrm>
              <a:off x="2159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8D8B661-24B1-2065-064C-54E493338F6B}"/>
                </a:ext>
              </a:extLst>
            </p:cNvPr>
            <p:cNvSpPr/>
            <p:nvPr/>
          </p:nvSpPr>
          <p:spPr>
            <a:xfrm>
              <a:off x="2483624" y="2589889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00B032A-98D8-D531-0FC7-FE5538141D65}"/>
                </a:ext>
              </a:extLst>
            </p:cNvPr>
            <p:cNvSpPr/>
            <p:nvPr/>
          </p:nvSpPr>
          <p:spPr>
            <a:xfrm>
              <a:off x="1187624" y="2917665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8770FF9-7EAB-A11B-1A74-169BBCBBD777}"/>
                </a:ext>
              </a:extLst>
            </p:cNvPr>
            <p:cNvSpPr/>
            <p:nvPr/>
          </p:nvSpPr>
          <p:spPr>
            <a:xfrm>
              <a:off x="1511624" y="2917048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0494F84-806B-D4AB-84F5-BC2AA08A53D0}"/>
                </a:ext>
              </a:extLst>
            </p:cNvPr>
            <p:cNvSpPr/>
            <p:nvPr/>
          </p:nvSpPr>
          <p:spPr>
            <a:xfrm>
              <a:off x="1835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08E6C6C-A004-296D-D8C8-1945D624B258}"/>
                </a:ext>
              </a:extLst>
            </p:cNvPr>
            <p:cNvSpPr/>
            <p:nvPr/>
          </p:nvSpPr>
          <p:spPr>
            <a:xfrm>
              <a:off x="2159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C337F07-4FE5-8723-3B3A-5FC1E32B1873}"/>
                </a:ext>
              </a:extLst>
            </p:cNvPr>
            <p:cNvSpPr/>
            <p:nvPr/>
          </p:nvSpPr>
          <p:spPr>
            <a:xfrm>
              <a:off x="2483624" y="291643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E4640A3-9BC1-D90C-D535-FC3B07CF3FCE}"/>
                </a:ext>
              </a:extLst>
            </p:cNvPr>
            <p:cNvSpPr/>
            <p:nvPr/>
          </p:nvSpPr>
          <p:spPr>
            <a:xfrm>
              <a:off x="1187624" y="324450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AB33228-3FD1-6693-6A24-1778B6AB8DC7}"/>
                </a:ext>
              </a:extLst>
            </p:cNvPr>
            <p:cNvSpPr/>
            <p:nvPr/>
          </p:nvSpPr>
          <p:spPr>
            <a:xfrm>
              <a:off x="1511624" y="324388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BD8208-1304-D248-E935-511A993C69FE}"/>
                </a:ext>
              </a:extLst>
            </p:cNvPr>
            <p:cNvSpPr/>
            <p:nvPr/>
          </p:nvSpPr>
          <p:spPr>
            <a:xfrm>
              <a:off x="1835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E0A24BD-6332-E1FC-724A-BBA58209A0DF}"/>
                </a:ext>
              </a:extLst>
            </p:cNvPr>
            <p:cNvSpPr/>
            <p:nvPr/>
          </p:nvSpPr>
          <p:spPr>
            <a:xfrm>
              <a:off x="2159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12CBD6A-397D-0EE6-45DE-A45CC56E55F0}"/>
                </a:ext>
              </a:extLst>
            </p:cNvPr>
            <p:cNvSpPr/>
            <p:nvPr/>
          </p:nvSpPr>
          <p:spPr>
            <a:xfrm>
              <a:off x="2483624" y="324326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ED69432-B545-5C3B-1992-6A308071421E}"/>
                </a:ext>
              </a:extLst>
            </p:cNvPr>
            <p:cNvSpPr/>
            <p:nvPr/>
          </p:nvSpPr>
          <p:spPr>
            <a:xfrm>
              <a:off x="1187759" y="3569858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F768877-D350-0024-4701-F971D0641127}"/>
                </a:ext>
              </a:extLst>
            </p:cNvPr>
            <p:cNvSpPr/>
            <p:nvPr/>
          </p:nvSpPr>
          <p:spPr>
            <a:xfrm>
              <a:off x="151175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17CA749-9E04-70C1-F964-C43E757C95F4}"/>
                </a:ext>
              </a:extLst>
            </p:cNvPr>
            <p:cNvSpPr/>
            <p:nvPr/>
          </p:nvSpPr>
          <p:spPr>
            <a:xfrm>
              <a:off x="1835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E641905-E7D7-BE6F-1176-DD828E596A9B}"/>
                </a:ext>
              </a:extLst>
            </p:cNvPr>
            <p:cNvSpPr/>
            <p:nvPr/>
          </p:nvSpPr>
          <p:spPr>
            <a:xfrm>
              <a:off x="2159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7450144-9E1B-9232-606D-6E95C46F3841}"/>
                </a:ext>
              </a:extLst>
            </p:cNvPr>
            <p:cNvSpPr/>
            <p:nvPr/>
          </p:nvSpPr>
          <p:spPr>
            <a:xfrm>
              <a:off x="248375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A5A5BF3-FEAF-30B9-DDC8-D6019AD8D37D}"/>
                </a:ext>
              </a:extLst>
            </p:cNvPr>
            <p:cNvSpPr/>
            <p:nvPr/>
          </p:nvSpPr>
          <p:spPr>
            <a:xfrm>
              <a:off x="2807489" y="292099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202661B-DFDF-66D0-3F3A-5CCBCBD9F35C}"/>
                </a:ext>
              </a:extLst>
            </p:cNvPr>
            <p:cNvSpPr/>
            <p:nvPr/>
          </p:nvSpPr>
          <p:spPr>
            <a:xfrm>
              <a:off x="2807489" y="324511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3790A-0EAA-45E5-70E8-01EC2C158FA2}"/>
                </a:ext>
              </a:extLst>
            </p:cNvPr>
            <p:cNvSpPr/>
            <p:nvPr/>
          </p:nvSpPr>
          <p:spPr>
            <a:xfrm>
              <a:off x="2807489" y="3568624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2F2441C-DD72-7542-D46A-E8CE7326FB8D}"/>
                </a:ext>
              </a:extLst>
            </p:cNvPr>
            <p:cNvSpPr/>
            <p:nvPr/>
          </p:nvSpPr>
          <p:spPr>
            <a:xfrm>
              <a:off x="3131489" y="3245117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911A458-695D-8590-6A52-ADCFAB817E1E}"/>
                </a:ext>
              </a:extLst>
            </p:cNvPr>
            <p:cNvSpPr/>
            <p:nvPr/>
          </p:nvSpPr>
          <p:spPr>
            <a:xfrm>
              <a:off x="313148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079F997-007F-7B15-A450-41F6EC391F45}"/>
                </a:ext>
              </a:extLst>
            </p:cNvPr>
            <p:cNvSpPr/>
            <p:nvPr/>
          </p:nvSpPr>
          <p:spPr>
            <a:xfrm>
              <a:off x="3455489" y="3569241"/>
              <a:ext cx="324000" cy="324123"/>
            </a:xfrm>
            <a:prstGeom prst="rect">
              <a:avLst/>
            </a:prstGeom>
            <a:grpFill/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12103C9-1333-0A4C-588D-F6EFD3AC7FF5}"/>
              </a:ext>
            </a:extLst>
          </p:cNvPr>
          <p:cNvSpPr txBox="1"/>
          <p:nvPr/>
        </p:nvSpPr>
        <p:spPr>
          <a:xfrm>
            <a:off x="5822940" y="2343683"/>
            <a:ext cx="39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3600" b="1" dirty="0">
                <a:solidFill>
                  <a:prstClr val="black"/>
                </a:solidFill>
                <a:latin typeface="Calibri"/>
              </a:rPr>
              <a:t>+</a:t>
            </a:r>
            <a:endParaRPr lang="en-GB" sz="36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2087EE6-225F-A501-E4A6-BC78DF800A12}"/>
              </a:ext>
            </a:extLst>
          </p:cNvPr>
          <p:cNvGrpSpPr/>
          <p:nvPr/>
        </p:nvGrpSpPr>
        <p:grpSpPr>
          <a:xfrm>
            <a:off x="6237560" y="2571751"/>
            <a:ext cx="2450511" cy="291557"/>
            <a:chOff x="5904256" y="1247209"/>
            <a:chExt cx="2915730" cy="329304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638B054-2796-3A29-EC96-F02E6E9E26B6}"/>
                </a:ext>
              </a:extLst>
            </p:cNvPr>
            <p:cNvSpPr/>
            <p:nvPr/>
          </p:nvSpPr>
          <p:spPr>
            <a:xfrm>
              <a:off x="5904256" y="1252390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E2C814A-1881-007F-5E26-899310342C95}"/>
                </a:ext>
              </a:extLst>
            </p:cNvPr>
            <p:cNvSpPr/>
            <p:nvPr/>
          </p:nvSpPr>
          <p:spPr>
            <a:xfrm>
              <a:off x="6228256" y="1251773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D4AA71A-E07D-FD26-936B-DFFBCADB6A62}"/>
                </a:ext>
              </a:extLst>
            </p:cNvPr>
            <p:cNvSpPr/>
            <p:nvPr/>
          </p:nvSpPr>
          <p:spPr>
            <a:xfrm>
              <a:off x="6552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7184FF4-0F1D-32B2-F354-23D4A38E8E5A}"/>
                </a:ext>
              </a:extLst>
            </p:cNvPr>
            <p:cNvSpPr/>
            <p:nvPr/>
          </p:nvSpPr>
          <p:spPr>
            <a:xfrm>
              <a:off x="6876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D72EB46-0029-8956-6282-6CE2159705F4}"/>
                </a:ext>
              </a:extLst>
            </p:cNvPr>
            <p:cNvSpPr/>
            <p:nvPr/>
          </p:nvSpPr>
          <p:spPr>
            <a:xfrm>
              <a:off x="720025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F278EE2-2499-E3F7-3F1A-274FC691CE39}"/>
                </a:ext>
              </a:extLst>
            </p:cNvPr>
            <p:cNvSpPr/>
            <p:nvPr/>
          </p:nvSpPr>
          <p:spPr>
            <a:xfrm>
              <a:off x="7523986" y="125115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F8F9D29-BCBA-5C33-ED76-CA2755DB2EFF}"/>
                </a:ext>
              </a:extLst>
            </p:cNvPr>
            <p:cNvSpPr/>
            <p:nvPr/>
          </p:nvSpPr>
          <p:spPr>
            <a:xfrm>
              <a:off x="7847986" y="124782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42436ADE-66C0-6CCE-8A1F-B5A76B844584}"/>
                </a:ext>
              </a:extLst>
            </p:cNvPr>
            <p:cNvSpPr/>
            <p:nvPr/>
          </p:nvSpPr>
          <p:spPr>
            <a:xfrm>
              <a:off x="8176004" y="1247209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2C5B013-C352-C86A-BF9E-A33F6D38F5A5}"/>
                </a:ext>
              </a:extLst>
            </p:cNvPr>
            <p:cNvSpPr/>
            <p:nvPr/>
          </p:nvSpPr>
          <p:spPr>
            <a:xfrm>
              <a:off x="8495986" y="1247826"/>
              <a:ext cx="324000" cy="32412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53000"/>
              </a:scheme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94B5976-0831-7B66-C592-9DB0286E6F97}"/>
              </a:ext>
            </a:extLst>
          </p:cNvPr>
          <p:cNvCxnSpPr>
            <a:cxnSpLocks/>
          </p:cNvCxnSpPr>
          <p:nvPr/>
        </p:nvCxnSpPr>
        <p:spPr>
          <a:xfrm>
            <a:off x="539553" y="4155926"/>
            <a:ext cx="245062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F323832-1EFF-6444-C161-25F47F2FAF28}"/>
              </a:ext>
            </a:extLst>
          </p:cNvPr>
          <p:cNvCxnSpPr>
            <a:cxnSpLocks/>
          </p:cNvCxnSpPr>
          <p:nvPr/>
        </p:nvCxnSpPr>
        <p:spPr>
          <a:xfrm>
            <a:off x="6229714" y="3005853"/>
            <a:ext cx="245835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6499003-AAE9-2AE7-6A60-8E3C59F98650}"/>
              </a:ext>
            </a:extLst>
          </p:cNvPr>
          <p:cNvCxnSpPr>
            <a:cxnSpLocks/>
          </p:cNvCxnSpPr>
          <p:nvPr/>
        </p:nvCxnSpPr>
        <p:spPr>
          <a:xfrm>
            <a:off x="3629533" y="4155926"/>
            <a:ext cx="2178320" cy="0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2EAB6316-734D-B677-8FC9-A28DD24D8B26}"/>
              </a:ext>
            </a:extLst>
          </p:cNvPr>
          <p:cNvSpPr txBox="1"/>
          <p:nvPr/>
        </p:nvSpPr>
        <p:spPr>
          <a:xfrm>
            <a:off x="1584845" y="41067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k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8E27D47-0140-1078-4CAA-F7F79C27F376}"/>
              </a:ext>
            </a:extLst>
          </p:cNvPr>
          <p:cNvSpPr txBox="1"/>
          <p:nvPr/>
        </p:nvSpPr>
        <p:spPr>
          <a:xfrm>
            <a:off x="4504094" y="4106720"/>
            <a:ext cx="499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k-1</a:t>
            </a:r>
            <a:endParaRPr lang="en-GB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D78476-F591-63F7-8E30-C92678D3A0B3}"/>
              </a:ext>
            </a:extLst>
          </p:cNvPr>
          <p:cNvSpPr txBox="1"/>
          <p:nvPr/>
        </p:nvSpPr>
        <p:spPr>
          <a:xfrm>
            <a:off x="7326777" y="304438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4F81BD"/>
                </a:solidFill>
                <a:latin typeface="Calibri"/>
              </a:rPr>
              <a:t>k</a:t>
            </a:r>
            <a:endParaRPr lang="en-GB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42A8C5D-5443-1E1E-11DE-269746EAA53D}"/>
              </a:ext>
            </a:extLst>
          </p:cNvPr>
          <p:cNvSpPr txBox="1"/>
          <p:nvPr/>
        </p:nvSpPr>
        <p:spPr>
          <a:xfrm>
            <a:off x="1660359" y="151796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n=k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83CE83B-3AF3-6BFE-C280-E5CFF2D73DCE}"/>
              </a:ext>
            </a:extLst>
          </p:cNvPr>
          <p:cNvSpPr txBox="1"/>
          <p:nvPr/>
        </p:nvSpPr>
        <p:spPr>
          <a:xfrm>
            <a:off x="4718694" y="1826914"/>
            <a:ext cx="8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n=k-1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CE871D-6D83-41A9-C34E-52CFA372C327}"/>
              </a:ext>
            </a:extLst>
          </p:cNvPr>
          <p:cNvSpPr/>
          <p:nvPr/>
        </p:nvSpPr>
        <p:spPr>
          <a:xfrm>
            <a:off x="323529" y="1063230"/>
            <a:ext cx="2768318" cy="3412820"/>
          </a:xfrm>
          <a:prstGeom prst="roundRect">
            <a:avLst/>
          </a:prstGeom>
          <a:solidFill>
            <a:srgbClr val="B59CD8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1CE849-7C97-2D99-8B33-EAFF80E9A4CA}"/>
              </a:ext>
            </a:extLst>
          </p:cNvPr>
          <p:cNvSpPr/>
          <p:nvPr/>
        </p:nvSpPr>
        <p:spPr>
          <a:xfrm>
            <a:off x="3442037" y="1063230"/>
            <a:ext cx="2446348" cy="3412820"/>
          </a:xfrm>
          <a:prstGeom prst="roundRect">
            <a:avLst/>
          </a:prstGeom>
          <a:solidFill>
            <a:srgbClr val="B59CD8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065DC4E-7388-F29E-1380-5F0DDCFBAD26}"/>
              </a:ext>
            </a:extLst>
          </p:cNvPr>
          <p:cNvSpPr/>
          <p:nvPr/>
        </p:nvSpPr>
        <p:spPr>
          <a:xfrm>
            <a:off x="6197549" y="1120191"/>
            <a:ext cx="2537547" cy="3412820"/>
          </a:xfrm>
          <a:prstGeom prst="roundRect">
            <a:avLst/>
          </a:prstGeom>
          <a:solidFill>
            <a:srgbClr val="B59CD8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0BC43A6-68D1-864B-6887-E7083641A1E3}"/>
              </a:ext>
            </a:extLst>
          </p:cNvPr>
          <p:cNvSpPr/>
          <p:nvPr/>
        </p:nvSpPr>
        <p:spPr>
          <a:xfrm>
            <a:off x="1259631" y="2442035"/>
            <a:ext cx="993522" cy="42127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de-DE" dirty="0" err="1">
                <a:solidFill>
                  <a:prstClr val="white"/>
                </a:solidFill>
                <a:latin typeface="Calibri"/>
              </a:rPr>
              <a:t>sum</a:t>
            </a:r>
            <a:r>
              <a:rPr lang="de-DE" dirty="0">
                <a:solidFill>
                  <a:prstClr val="white"/>
                </a:solidFill>
                <a:latin typeface="Calibri"/>
              </a:rPr>
              <a:t>(k)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74BD2A20-42CE-6E53-1D81-8085A0606A5A}"/>
              </a:ext>
            </a:extLst>
          </p:cNvPr>
          <p:cNvSpPr/>
          <p:nvPr/>
        </p:nvSpPr>
        <p:spPr>
          <a:xfrm>
            <a:off x="4072281" y="2467247"/>
            <a:ext cx="1165980" cy="42127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de-DE" dirty="0" err="1">
                <a:solidFill>
                  <a:prstClr val="white"/>
                </a:solidFill>
                <a:latin typeface="Calibri"/>
              </a:rPr>
              <a:t>sum</a:t>
            </a:r>
            <a:r>
              <a:rPr lang="de-DE" dirty="0">
                <a:solidFill>
                  <a:prstClr val="white"/>
                </a:solidFill>
                <a:latin typeface="Calibri"/>
              </a:rPr>
              <a:t>(k-1)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8651562-7DCB-0376-E54A-9CC2D2F11588}"/>
              </a:ext>
            </a:extLst>
          </p:cNvPr>
          <p:cNvSpPr/>
          <p:nvPr/>
        </p:nvSpPr>
        <p:spPr>
          <a:xfrm>
            <a:off x="6999381" y="2525917"/>
            <a:ext cx="976288" cy="42127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de-DE" dirty="0">
                <a:solidFill>
                  <a:prstClr val="white"/>
                </a:solidFill>
                <a:latin typeface="Calibri"/>
              </a:rPr>
              <a:t>k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517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D0103-3C14-CD1F-DE98-E3FF3254B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C13F6D-CDF4-43C4-E466-18A81829AC61}"/>
              </a:ext>
            </a:extLst>
          </p:cNvPr>
          <p:cNvSpPr/>
          <p:nvPr/>
        </p:nvSpPr>
        <p:spPr>
          <a:xfrm>
            <a:off x="390196" y="1200152"/>
            <a:ext cx="6885203" cy="939551"/>
          </a:xfrm>
          <a:prstGeom prst="roundRect">
            <a:avLst/>
          </a:prstGeom>
          <a:solidFill>
            <a:schemeClr val="bg1">
              <a:lumMod val="75000"/>
              <a:alpha val="3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5E76-9426-6CA4-C0E6-229E3E24A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1011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0" dirty="0"/>
              <a:t>1. Was ist die einfachste mögliche Eingabe?</a:t>
            </a:r>
          </a:p>
          <a:p>
            <a:pPr marL="0" indent="0">
              <a:buNone/>
            </a:pPr>
            <a:r>
              <a:rPr lang="de-DE" b="0" dirty="0"/>
              <a:t>			</a:t>
            </a:r>
            <a:r>
              <a:rPr lang="de-DE" b="0" dirty="0">
                <a:sym typeface="Wingdings" panose="05000000000000000000" pitchFamily="2" charset="2"/>
              </a:rPr>
              <a:t> Base Case</a:t>
            </a:r>
            <a:endParaRPr lang="de-DE" b="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76C9144-C006-7B23-6BD9-49900F337902}"/>
              </a:ext>
            </a:extLst>
          </p:cNvPr>
          <p:cNvSpPr/>
          <p:nvPr/>
        </p:nvSpPr>
        <p:spPr>
          <a:xfrm>
            <a:off x="390196" y="2253324"/>
            <a:ext cx="6885203" cy="2046619"/>
          </a:xfrm>
          <a:prstGeom prst="roundRect">
            <a:avLst/>
          </a:prstGeom>
          <a:solidFill>
            <a:schemeClr val="bg1">
              <a:lumMod val="75000"/>
              <a:alpha val="3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33D1C-7E40-69B3-CD7A-0A71FC95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58B92-9B57-598C-BFF9-9E4BE107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51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495707-306F-8225-494B-B3493EBC88D1}"/>
              </a:ext>
            </a:extLst>
          </p:cNvPr>
          <p:cNvSpPr txBox="1">
            <a:spLocks/>
          </p:cNvSpPr>
          <p:nvPr/>
        </p:nvSpPr>
        <p:spPr>
          <a:xfrm>
            <a:off x="457200" y="2276625"/>
            <a:ext cx="8229600" cy="2023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2. Beispiele ausprobieren und visualisieren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3. Leite größere Beispiele von kleineren Beispielen ab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4. Verallgemeinere das Muster</a:t>
            </a:r>
          </a:p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b="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de-DE" b="0" dirty="0">
                <a:solidFill>
                  <a:prstClr val="black"/>
                </a:solidFill>
                <a:latin typeface="Calibri"/>
              </a:rPr>
              <a:t>Rekursionsschritt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43CE3C-282D-2D92-57F3-6550AE7E32FD}"/>
              </a:ext>
            </a:extLst>
          </p:cNvPr>
          <p:cNvSpPr txBox="1">
            <a:spLocks/>
          </p:cNvSpPr>
          <p:nvPr/>
        </p:nvSpPr>
        <p:spPr>
          <a:xfrm>
            <a:off x="457200" y="4323245"/>
            <a:ext cx="8229600" cy="1011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C0504D"/>
              </a:buClr>
              <a:buNone/>
            </a:pPr>
            <a:r>
              <a:rPr lang="de-DE" b="0" dirty="0">
                <a:solidFill>
                  <a:prstClr val="black"/>
                </a:solidFill>
                <a:latin typeface="Calibri"/>
              </a:rPr>
              <a:t>5. Schreibe den Code</a:t>
            </a: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6C85971C-32F9-322F-4E89-35438B3A3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8345" y="1200152"/>
            <a:ext cx="802231" cy="802231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BA559037-2916-6099-FA74-FF9438A0B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9443" y="2859783"/>
            <a:ext cx="802231" cy="8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ECDCB-D673-DF71-E2FD-C83F5725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Der Code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20A9B-6347-C901-6605-94FE8438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52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CA142-9CD2-87F9-A316-6C1798A8673F}"/>
              </a:ext>
            </a:extLst>
          </p:cNvPr>
          <p:cNvSpPr txBox="1"/>
          <p:nvPr/>
        </p:nvSpPr>
        <p:spPr>
          <a:xfrm>
            <a:off x="611560" y="1746045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Im 1. Schritt haben wir den </a:t>
            </a:r>
            <a:r>
              <a:rPr lang="de-DE" sz="2400" i="1" dirty="0">
                <a:solidFill>
                  <a:prstClr val="black"/>
                </a:solidFill>
                <a:latin typeface="Calibri"/>
              </a:rPr>
              <a:t>Base Case 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gefunden:</a:t>
            </a:r>
          </a:p>
          <a:p>
            <a:pPr algn="ctr" defTabSz="914378"/>
            <a:r>
              <a:rPr lang="de-DE" sz="2400" b="1" dirty="0">
                <a:solidFill>
                  <a:prstClr val="black"/>
                </a:solidFill>
                <a:latin typeface="Calibri"/>
              </a:rPr>
              <a:t>Falls n=0, dann </a:t>
            </a:r>
            <a:r>
              <a:rPr lang="de-DE" sz="2400" b="1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b="1" dirty="0">
                <a:solidFill>
                  <a:prstClr val="black"/>
                </a:solidFill>
                <a:latin typeface="Calibri"/>
              </a:rPr>
              <a:t>(n) = 0</a:t>
            </a:r>
          </a:p>
          <a:p>
            <a:pPr defTabSz="914378"/>
            <a:endParaRPr lang="de-DE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Danach haben wir das </a:t>
            </a:r>
            <a:r>
              <a:rPr lang="de-DE" sz="2400" i="1" dirty="0">
                <a:solidFill>
                  <a:prstClr val="black"/>
                </a:solidFill>
                <a:latin typeface="Calibri"/>
              </a:rPr>
              <a:t>Rekursionsmuster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 gefunden: </a:t>
            </a:r>
          </a:p>
          <a:p>
            <a:pPr algn="ctr" defTabSz="914378"/>
            <a:r>
              <a:rPr lang="de-DE" sz="2400" b="1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b="1" dirty="0">
                <a:solidFill>
                  <a:prstClr val="black"/>
                </a:solidFill>
                <a:latin typeface="Calibri"/>
              </a:rPr>
              <a:t>(n) = </a:t>
            </a:r>
            <a:r>
              <a:rPr lang="de-DE" sz="2400" b="1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b="1" dirty="0">
                <a:solidFill>
                  <a:prstClr val="black"/>
                </a:solidFill>
                <a:latin typeface="Calibri"/>
              </a:rPr>
              <a:t>(n-1)+n</a:t>
            </a:r>
          </a:p>
          <a:p>
            <a:pPr defTabSz="914378"/>
            <a:endParaRPr lang="de-DE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Dies können wir jetzt in Code umschreiben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BC3BBD-7CEE-36CF-A38C-75E737C4FF61}"/>
              </a:ext>
            </a:extLst>
          </p:cNvPr>
          <p:cNvSpPr txBox="1"/>
          <p:nvPr/>
        </p:nvSpPr>
        <p:spPr>
          <a:xfrm>
            <a:off x="611560" y="1101995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Was haben wir herausgefunden?</a:t>
            </a:r>
          </a:p>
        </p:txBody>
      </p:sp>
    </p:spTree>
    <p:extLst>
      <p:ext uri="{BB962C8B-B14F-4D97-AF65-F5344CB8AC3E}">
        <p14:creationId xmlns:p14="http://schemas.microsoft.com/office/powerpoint/2010/main" val="164259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BEA66-B3F6-3112-EBCE-FFE48665E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2A1C-24D2-FA11-DED7-BEDE1DF2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Base Case + Muster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Code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E1A01-D61D-0E2B-C644-B9D328D5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53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97FCA-CE00-3A66-CD77-C46EA643BC62}"/>
              </a:ext>
            </a:extLst>
          </p:cNvPr>
          <p:cNvSpPr txBox="1"/>
          <p:nvPr/>
        </p:nvSpPr>
        <p:spPr>
          <a:xfrm>
            <a:off x="323529" y="2139703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Falls n=0: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0</a:t>
            </a:r>
          </a:p>
          <a:p>
            <a:pPr defTabSz="914378"/>
            <a:endParaRPr lang="de-DE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Sonst: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(n-1)+n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3FFFD-D658-0953-2F3C-887FEDFAB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5" y="1938715"/>
            <a:ext cx="4265372" cy="17990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9DA4C09-BEDB-A69B-03DD-437C302F83ED}"/>
              </a:ext>
            </a:extLst>
          </p:cNvPr>
          <p:cNvSpPr/>
          <p:nvPr/>
        </p:nvSpPr>
        <p:spPr>
          <a:xfrm>
            <a:off x="4175957" y="2499742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5CE9AE-E675-0CD1-0FD1-AA84B97F64DD}"/>
              </a:ext>
            </a:extLst>
          </p:cNvPr>
          <p:cNvSpPr/>
          <p:nvPr/>
        </p:nvSpPr>
        <p:spPr>
          <a:xfrm>
            <a:off x="5436096" y="2283719"/>
            <a:ext cx="27363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A05438-2237-B2BE-8B52-C9FF3EF153E9}"/>
              </a:ext>
            </a:extLst>
          </p:cNvPr>
          <p:cNvSpPr/>
          <p:nvPr/>
        </p:nvSpPr>
        <p:spPr>
          <a:xfrm>
            <a:off x="287525" y="2156126"/>
            <a:ext cx="2844316" cy="487632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9034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44220-227A-A53C-D481-FBCA2A4EF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6040-554F-C2D6-010E-B7DE75EC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Base Case + Muster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Code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D0CE5-8D0A-940E-F760-A5CEDB09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54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67D55-C3BE-CAB3-0A93-51BBBC132DE4}"/>
              </a:ext>
            </a:extLst>
          </p:cNvPr>
          <p:cNvSpPr txBox="1"/>
          <p:nvPr/>
        </p:nvSpPr>
        <p:spPr>
          <a:xfrm>
            <a:off x="323529" y="2139703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Falls n=0: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0</a:t>
            </a:r>
          </a:p>
          <a:p>
            <a:pPr defTabSz="914378"/>
            <a:endParaRPr lang="de-DE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Sonst: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(n-1)+n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A7E37-D4C8-B2FD-3031-AC36E83FD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5" y="1938715"/>
            <a:ext cx="4265372" cy="17990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DF02BF0-EB68-5E6F-2A40-D1E031698DC0}"/>
              </a:ext>
            </a:extLst>
          </p:cNvPr>
          <p:cNvSpPr/>
          <p:nvPr/>
        </p:nvSpPr>
        <p:spPr>
          <a:xfrm>
            <a:off x="4175957" y="2499742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4D29D-F33B-275C-EA7F-573B9E865914}"/>
              </a:ext>
            </a:extLst>
          </p:cNvPr>
          <p:cNvSpPr/>
          <p:nvPr/>
        </p:nvSpPr>
        <p:spPr>
          <a:xfrm>
            <a:off x="5292081" y="3125718"/>
            <a:ext cx="27363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7426D5-B2B3-95FE-1D28-8B3196CC94A0}"/>
              </a:ext>
            </a:extLst>
          </p:cNvPr>
          <p:cNvSpPr/>
          <p:nvPr/>
        </p:nvSpPr>
        <p:spPr>
          <a:xfrm>
            <a:off x="287525" y="2156126"/>
            <a:ext cx="2844316" cy="487632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9608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36C01-D40A-13BF-E100-99E2703EC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4067-AB94-69C6-2355-491B2756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Base Case + Muster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Code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32C59-2267-4CF6-BA90-70304504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55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66DA1-81D0-6A20-FC30-036A5C4048A6}"/>
              </a:ext>
            </a:extLst>
          </p:cNvPr>
          <p:cNvSpPr txBox="1"/>
          <p:nvPr/>
        </p:nvSpPr>
        <p:spPr>
          <a:xfrm>
            <a:off x="323529" y="2139703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Falls n=0: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0</a:t>
            </a:r>
          </a:p>
          <a:p>
            <a:pPr defTabSz="914378"/>
            <a:endParaRPr lang="de-DE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Sonst: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(n-1)+n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89FD2-C18A-1D59-9A31-AC9773C76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5" y="1938715"/>
            <a:ext cx="4265372" cy="17990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788CFD4-C4CE-F3D5-D905-B6E4FD3B5A58}"/>
              </a:ext>
            </a:extLst>
          </p:cNvPr>
          <p:cNvSpPr/>
          <p:nvPr/>
        </p:nvSpPr>
        <p:spPr>
          <a:xfrm>
            <a:off x="4175957" y="2499742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0C26E7-B6D5-FABD-3F5D-F2F912FA0600}"/>
              </a:ext>
            </a:extLst>
          </p:cNvPr>
          <p:cNvSpPr/>
          <p:nvPr/>
        </p:nvSpPr>
        <p:spPr>
          <a:xfrm>
            <a:off x="287524" y="2868823"/>
            <a:ext cx="3636404" cy="487632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5C9D86-6EA3-8174-D40B-7C566B509155}"/>
              </a:ext>
            </a:extLst>
          </p:cNvPr>
          <p:cNvSpPr/>
          <p:nvPr/>
        </p:nvSpPr>
        <p:spPr>
          <a:xfrm>
            <a:off x="5364089" y="3125718"/>
            <a:ext cx="27363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911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7A3CD-DC6E-CDAF-5167-A046FD2D7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DE58-906D-5FB0-313C-9B28D815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Base Case + Muster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Code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497AA-3CF0-5537-00F8-2B5C2000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56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D51F4-4274-F66F-33D4-453FE1ACF023}"/>
              </a:ext>
            </a:extLst>
          </p:cNvPr>
          <p:cNvSpPr txBox="1"/>
          <p:nvPr/>
        </p:nvSpPr>
        <p:spPr>
          <a:xfrm>
            <a:off x="323529" y="2139703"/>
            <a:ext cx="38164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Falls n=0: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0</a:t>
            </a:r>
          </a:p>
          <a:p>
            <a:pPr defTabSz="914378"/>
            <a:endParaRPr lang="de-DE" sz="2400" dirty="0">
              <a:solidFill>
                <a:prstClr val="black"/>
              </a:solidFill>
              <a:latin typeface="Calibri"/>
            </a:endParaRPr>
          </a:p>
          <a:p>
            <a:pPr defTabSz="914378"/>
            <a:r>
              <a:rPr lang="de-DE" sz="2400" dirty="0">
                <a:solidFill>
                  <a:prstClr val="black"/>
                </a:solidFill>
                <a:latin typeface="Calibri"/>
              </a:rPr>
              <a:t>Sonst: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(n) = </a:t>
            </a:r>
            <a:r>
              <a:rPr lang="de-DE" sz="2400" dirty="0" err="1">
                <a:solidFill>
                  <a:prstClr val="black"/>
                </a:solidFill>
                <a:latin typeface="Calibri"/>
              </a:rPr>
              <a:t>sum</a:t>
            </a:r>
            <a:r>
              <a:rPr lang="de-DE" sz="2400" dirty="0">
                <a:solidFill>
                  <a:prstClr val="black"/>
                </a:solidFill>
                <a:latin typeface="Calibri"/>
              </a:rPr>
              <a:t>(n-1)+n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94CBF-1C55-6002-08CF-A8C80A65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5" y="1938715"/>
            <a:ext cx="4265372" cy="179907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C9B46C4-4DDA-5850-3A2C-5838D0E17B0C}"/>
              </a:ext>
            </a:extLst>
          </p:cNvPr>
          <p:cNvSpPr/>
          <p:nvPr/>
        </p:nvSpPr>
        <p:spPr>
          <a:xfrm>
            <a:off x="4175957" y="2499742"/>
            <a:ext cx="576064" cy="43204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E1845B-8641-7168-D3B1-90AD16BAFB7C}"/>
              </a:ext>
            </a:extLst>
          </p:cNvPr>
          <p:cNvSpPr/>
          <p:nvPr/>
        </p:nvSpPr>
        <p:spPr>
          <a:xfrm>
            <a:off x="287524" y="2868823"/>
            <a:ext cx="3636404" cy="487632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61BF69-3B90-AA3E-794C-E4A8A7675678}"/>
              </a:ext>
            </a:extLst>
          </p:cNvPr>
          <p:cNvSpPr/>
          <p:nvPr/>
        </p:nvSpPr>
        <p:spPr>
          <a:xfrm>
            <a:off x="5292081" y="3867894"/>
            <a:ext cx="273630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027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A914D-222C-7BD5-B5FF-AC47FEFC1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7919-F0F9-0248-B4E1-632CE4F4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Base Case + Muster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Code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D307F-3E88-5BEF-8C87-90D820B6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57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28D9C-C34D-DA69-96D6-B6A0B540C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173" y="1419622"/>
            <a:ext cx="5121656" cy="2160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4B48F2-2EEC-6B6B-00CD-AA0989C9523A}"/>
              </a:ext>
            </a:extLst>
          </p:cNvPr>
          <p:cNvSpPr txBox="1"/>
          <p:nvPr/>
        </p:nvSpPr>
        <p:spPr>
          <a:xfrm>
            <a:off x="3923928" y="3804413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800" dirty="0">
                <a:solidFill>
                  <a:prstClr val="black"/>
                </a:solidFill>
                <a:latin typeface="Calibri"/>
              </a:rPr>
              <a:t>Fragen?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986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AFCD1-044B-7646-4AED-92DB6580C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6A9A-A139-8014-C87A-69F678E1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passiert wenn ich diesen Code ausführe?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7D913-7557-6796-4531-6366107E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58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09BF178-62D1-61E1-7D5F-FE071BC73E4E}"/>
              </a:ext>
            </a:extLst>
          </p:cNvPr>
          <p:cNvGrpSpPr/>
          <p:nvPr/>
        </p:nvGrpSpPr>
        <p:grpSpPr>
          <a:xfrm>
            <a:off x="581452" y="2067695"/>
            <a:ext cx="1296000" cy="1676401"/>
            <a:chOff x="1259632" y="2067694"/>
            <a:chExt cx="1296000" cy="1676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AF944E-D1F7-F105-1A3E-5C0780A332E0}"/>
                </a:ext>
              </a:extLst>
            </p:cNvPr>
            <p:cNvGrpSpPr/>
            <p:nvPr/>
          </p:nvGrpSpPr>
          <p:grpSpPr>
            <a:xfrm>
              <a:off x="1259632" y="2447602"/>
              <a:ext cx="1296000" cy="1296493"/>
              <a:chOff x="3419872" y="2427734"/>
              <a:chExt cx="864096" cy="864096"/>
            </a:xfrm>
            <a:solidFill>
              <a:schemeClr val="accent3">
                <a:lumMod val="60000"/>
                <a:lumOff val="40000"/>
                <a:alpha val="53000"/>
              </a:schemeClr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87BB0E-A00A-AA1A-55FD-05516E17B639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2FEFA4-E3B6-06F1-1B92-E271D2A3C9D5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0C2ACB-03B8-BFFD-8B4D-A227B1F75551}"/>
                  </a:ext>
                </a:extLst>
              </p:cNvPr>
              <p:cNvSpPr/>
              <p:nvPr/>
            </p:nvSpPr>
            <p:spPr>
              <a:xfrm>
                <a:off x="3419872" y="2859371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EB50FE-9A51-2552-87E2-1DD3F3C5A225}"/>
                  </a:ext>
                </a:extLst>
              </p:cNvPr>
              <p:cNvSpPr/>
              <p:nvPr/>
            </p:nvSpPr>
            <p:spPr>
              <a:xfrm>
                <a:off x="3419872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8A59E2-B20A-80E5-AB2A-C91578458564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EDA60F1-7191-E391-EC24-D744707046F0}"/>
                  </a:ext>
                </a:extLst>
              </p:cNvPr>
              <p:cNvSpPr/>
              <p:nvPr/>
            </p:nvSpPr>
            <p:spPr>
              <a:xfrm>
                <a:off x="3635896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1A550-F9B5-83DE-48EE-21EA7E4BBC0D}"/>
                  </a:ext>
                </a:extLst>
              </p:cNvPr>
              <p:cNvSpPr/>
              <p:nvPr/>
            </p:nvSpPr>
            <p:spPr>
              <a:xfrm>
                <a:off x="3851920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2893938-EB9E-E1EF-A0A3-AF9C292EADFC}"/>
                  </a:ext>
                </a:extLst>
              </p:cNvPr>
              <p:cNvSpPr/>
              <p:nvPr/>
            </p:nvSpPr>
            <p:spPr>
              <a:xfrm>
                <a:off x="3635896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B20518-C58B-EC75-9B38-630C2D3E19AF}"/>
                  </a:ext>
                </a:extLst>
              </p:cNvPr>
              <p:cNvSpPr/>
              <p:nvPr/>
            </p:nvSpPr>
            <p:spPr>
              <a:xfrm>
                <a:off x="3854599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DDF6C7-E2D0-AE5B-B159-40136F778C00}"/>
                  </a:ext>
                </a:extLst>
              </p:cNvPr>
              <p:cNvSpPr/>
              <p:nvPr/>
            </p:nvSpPr>
            <p:spPr>
              <a:xfrm>
                <a:off x="4067944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F43332-50FF-DA95-267F-1A2B8B45C348}"/>
                </a:ext>
              </a:extLst>
            </p:cNvPr>
            <p:cNvSpPr txBox="1"/>
            <p:nvPr/>
          </p:nvSpPr>
          <p:spPr>
            <a:xfrm>
              <a:off x="1500704" y="2067694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(4)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6F042D3-EF8E-8FDE-5B48-50600B2299AE}"/>
              </a:ext>
            </a:extLst>
          </p:cNvPr>
          <p:cNvSpPr txBox="1"/>
          <p:nvPr/>
        </p:nvSpPr>
        <p:spPr>
          <a:xfrm>
            <a:off x="611560" y="113159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000" dirty="0">
                <a:solidFill>
                  <a:prstClr val="black"/>
                </a:solidFill>
                <a:latin typeface="Calibri"/>
              </a:rPr>
              <a:t>1. Rekursive Aufrufe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4BD849-B121-99C8-8ED2-11E447D4CAAD}"/>
              </a:ext>
            </a:extLst>
          </p:cNvPr>
          <p:cNvGrpSpPr/>
          <p:nvPr/>
        </p:nvGrpSpPr>
        <p:grpSpPr>
          <a:xfrm>
            <a:off x="7071432" y="3471940"/>
            <a:ext cx="1581352" cy="369332"/>
            <a:chOff x="7071432" y="3471937"/>
            <a:chExt cx="1581352" cy="369332"/>
          </a:xfrm>
        </p:grpSpPr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A65BBD8F-3BB1-AA5C-C05B-C5083E41238B}"/>
                </a:ext>
              </a:extLst>
            </p:cNvPr>
            <p:cNvSpPr/>
            <p:nvPr/>
          </p:nvSpPr>
          <p:spPr>
            <a:xfrm>
              <a:off x="7071432" y="3517146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8130847-BBC7-79C4-3D32-BC5F027E2386}"/>
                </a:ext>
              </a:extLst>
            </p:cNvPr>
            <p:cNvSpPr txBox="1"/>
            <p:nvPr/>
          </p:nvSpPr>
          <p:spPr>
            <a:xfrm>
              <a:off x="7759856" y="3471937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(0)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B3D7214-470D-CFC4-60DA-F6AB579FEE71}"/>
              </a:ext>
            </a:extLst>
          </p:cNvPr>
          <p:cNvSpPr txBox="1"/>
          <p:nvPr/>
        </p:nvSpPr>
        <p:spPr>
          <a:xfrm>
            <a:off x="702654" y="3805463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4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sum(3)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0805FC-1B70-C18E-6B52-1FEEB7125462}"/>
              </a:ext>
            </a:extLst>
          </p:cNvPr>
          <p:cNvGrpSpPr/>
          <p:nvPr/>
        </p:nvGrpSpPr>
        <p:grpSpPr>
          <a:xfrm>
            <a:off x="5693770" y="2933787"/>
            <a:ext cx="1566061" cy="1228825"/>
            <a:chOff x="5693769" y="2933786"/>
            <a:chExt cx="1566061" cy="122882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39AFF15-A9CF-4A41-B380-574A373C08E7}"/>
                </a:ext>
              </a:extLst>
            </p:cNvPr>
            <p:cNvGrpSpPr/>
            <p:nvPr/>
          </p:nvGrpSpPr>
          <p:grpSpPr>
            <a:xfrm>
              <a:off x="5693769" y="2933786"/>
              <a:ext cx="1377663" cy="780960"/>
              <a:chOff x="6371949" y="2933786"/>
              <a:chExt cx="1377663" cy="78096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E8CCAF-B27A-EC2B-4F40-9A83BC1D39AC}"/>
                  </a:ext>
                </a:extLst>
              </p:cNvPr>
              <p:cNvSpPr/>
              <p:nvPr/>
            </p:nvSpPr>
            <p:spPr>
              <a:xfrm>
                <a:off x="7155218" y="3390623"/>
                <a:ext cx="324000" cy="324123"/>
              </a:xfrm>
              <a:prstGeom prst="rect">
                <a:avLst/>
              </a:prstGeom>
              <a:solidFill>
                <a:srgbClr val="FFFF00">
                  <a:alpha val="35000"/>
                </a:srgbClr>
              </a:solidFill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24E3C1-5D23-F5B4-8D98-7477D8ECEAEE}"/>
                  </a:ext>
                </a:extLst>
              </p:cNvPr>
              <p:cNvSpPr txBox="1"/>
              <p:nvPr/>
            </p:nvSpPr>
            <p:spPr>
              <a:xfrm>
                <a:off x="6856684" y="2933786"/>
                <a:ext cx="89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sum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(1)</a:t>
                </a:r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Arrow: Right 52">
                <a:extLst>
                  <a:ext uri="{FF2B5EF4-FFF2-40B4-BE49-F238E27FC236}">
                    <a16:creationId xmlns:a16="http://schemas.microsoft.com/office/drawing/2014/main" id="{3457A70D-5873-8C3C-381D-77A43C565E2D}"/>
                  </a:ext>
                </a:extLst>
              </p:cNvPr>
              <p:cNvSpPr/>
              <p:nvPr/>
            </p:nvSpPr>
            <p:spPr>
              <a:xfrm>
                <a:off x="6371949" y="3390622"/>
                <a:ext cx="648072" cy="32412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912C7A-A152-FCFA-D05A-A7B8A350CE20}"/>
                </a:ext>
              </a:extLst>
            </p:cNvPr>
            <p:cNvSpPr txBox="1"/>
            <p:nvPr/>
          </p:nvSpPr>
          <p:spPr>
            <a:xfrm>
              <a:off x="6113562" y="3793279"/>
              <a:ext cx="1146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>
                  <a:solidFill>
                    <a:srgbClr val="FFC000"/>
                  </a:solidFill>
                  <a:latin typeface="Calibri"/>
                </a:rPr>
                <a:t>1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+sum(0)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8458A4-DD00-2544-9B3D-09D3229385BE}"/>
              </a:ext>
            </a:extLst>
          </p:cNvPr>
          <p:cNvGrpSpPr/>
          <p:nvPr/>
        </p:nvGrpSpPr>
        <p:grpSpPr>
          <a:xfrm>
            <a:off x="1969056" y="2300718"/>
            <a:ext cx="2049628" cy="1861894"/>
            <a:chOff x="1969056" y="2300717"/>
            <a:chExt cx="2049628" cy="186189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41640D3-A134-D6A0-F84C-B19EDA210E9A}"/>
                </a:ext>
              </a:extLst>
            </p:cNvPr>
            <p:cNvGrpSpPr/>
            <p:nvPr/>
          </p:nvGrpSpPr>
          <p:grpSpPr>
            <a:xfrm>
              <a:off x="1969056" y="2300717"/>
              <a:ext cx="1884062" cy="1414647"/>
              <a:chOff x="2647236" y="2300717"/>
              <a:chExt cx="1884062" cy="1414647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BA84620-31EF-FE71-7D2A-E5C2B0CE5643}"/>
                  </a:ext>
                </a:extLst>
              </p:cNvPr>
              <p:cNvGrpSpPr/>
              <p:nvPr/>
            </p:nvGrpSpPr>
            <p:grpSpPr>
              <a:xfrm>
                <a:off x="3559298" y="2300717"/>
                <a:ext cx="972000" cy="1414647"/>
                <a:chOff x="3559298" y="2300717"/>
                <a:chExt cx="972000" cy="1414647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E82A3D35-8A7C-BB87-7107-DCB24CA5EC4E}"/>
                    </a:ext>
                  </a:extLst>
                </p:cNvPr>
                <p:cNvGrpSpPr/>
                <p:nvPr/>
              </p:nvGrpSpPr>
              <p:grpSpPr>
                <a:xfrm>
                  <a:off x="3559298" y="2742995"/>
                  <a:ext cx="972000" cy="972369"/>
                  <a:chOff x="3419872" y="2427734"/>
                  <a:chExt cx="648072" cy="648072"/>
                </a:xfrm>
                <a:solidFill>
                  <a:schemeClr val="accent2">
                    <a:lumMod val="60000"/>
                    <a:lumOff val="40000"/>
                    <a:alpha val="53000"/>
                  </a:schemeClr>
                </a:solidFill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FA8D2131-808C-96B8-D88A-A1C7182BE1C4}"/>
                      </a:ext>
                    </a:extLst>
                  </p:cNvPr>
                  <p:cNvSpPr/>
                  <p:nvPr/>
                </p:nvSpPr>
                <p:spPr>
                  <a:xfrm>
                    <a:off x="3419872" y="2427734"/>
                    <a:ext cx="216024" cy="216024"/>
                  </a:xfrm>
                  <a:prstGeom prst="rect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F76E23D-A1D1-E880-2D20-741FB10BAA2B}"/>
                      </a:ext>
                    </a:extLst>
                  </p:cNvPr>
                  <p:cNvSpPr/>
                  <p:nvPr/>
                </p:nvSpPr>
                <p:spPr>
                  <a:xfrm>
                    <a:off x="3419872" y="2643758"/>
                    <a:ext cx="216024" cy="216024"/>
                  </a:xfrm>
                  <a:prstGeom prst="rect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2C1892F-0B7A-13CE-0035-2C1474775BFC}"/>
                      </a:ext>
                    </a:extLst>
                  </p:cNvPr>
                  <p:cNvSpPr/>
                  <p:nvPr/>
                </p:nvSpPr>
                <p:spPr>
                  <a:xfrm>
                    <a:off x="3419872" y="2859371"/>
                    <a:ext cx="216024" cy="216024"/>
                  </a:xfrm>
                  <a:prstGeom prst="rect">
                    <a:avLst/>
                  </a:prstGeom>
                  <a:grpFill/>
                  <a:ln>
                    <a:solidFill>
                      <a:srgbClr val="1C1E19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AFA55496-6E16-FDCF-8167-B84C0CD8C6C1}"/>
                      </a:ext>
                    </a:extLst>
                  </p:cNvPr>
                  <p:cNvSpPr/>
                  <p:nvPr/>
                </p:nvSpPr>
                <p:spPr>
                  <a:xfrm>
                    <a:off x="3635896" y="2643758"/>
                    <a:ext cx="216024" cy="216024"/>
                  </a:xfrm>
                  <a:prstGeom prst="rect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D0A13A29-59A4-0DA2-1F6B-97A39F55C209}"/>
                      </a:ext>
                    </a:extLst>
                  </p:cNvPr>
                  <p:cNvSpPr/>
                  <p:nvPr/>
                </p:nvSpPr>
                <p:spPr>
                  <a:xfrm>
                    <a:off x="3635896" y="2859782"/>
                    <a:ext cx="216024" cy="216024"/>
                  </a:xfrm>
                  <a:prstGeom prst="rect">
                    <a:avLst/>
                  </a:prstGeom>
                  <a:grpFill/>
                  <a:ln>
                    <a:solidFill>
                      <a:srgbClr val="1C1E19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B085AB64-34A3-FDB9-E7EB-A4D9642CC9C0}"/>
                      </a:ext>
                    </a:extLst>
                  </p:cNvPr>
                  <p:cNvSpPr/>
                  <p:nvPr/>
                </p:nvSpPr>
                <p:spPr>
                  <a:xfrm>
                    <a:off x="3851920" y="2859782"/>
                    <a:ext cx="216024" cy="216024"/>
                  </a:xfrm>
                  <a:prstGeom prst="rect">
                    <a:avLst/>
                  </a:prstGeom>
                  <a:grpFill/>
                  <a:ln>
                    <a:solidFill>
                      <a:srgbClr val="1C1E19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56CF0BA-FCA2-B1FF-8B47-BB2239CB3C14}"/>
                    </a:ext>
                  </a:extLst>
                </p:cNvPr>
                <p:cNvSpPr txBox="1"/>
                <p:nvPr/>
              </p:nvSpPr>
              <p:spPr>
                <a:xfrm>
                  <a:off x="3638370" y="2300717"/>
                  <a:ext cx="89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8"/>
                  <a:r>
                    <a:rPr lang="de-DE" dirty="0" err="1">
                      <a:solidFill>
                        <a:prstClr val="black"/>
                      </a:solidFill>
                      <a:latin typeface="Calibri"/>
                    </a:rPr>
                    <a:t>sum</a:t>
                  </a:r>
                  <a:r>
                    <a:rPr lang="de-DE" dirty="0">
                      <a:solidFill>
                        <a:prstClr val="black"/>
                      </a:solidFill>
                      <a:latin typeface="Calibri"/>
                    </a:rPr>
                    <a:t>(3)</a:t>
                  </a:r>
                  <a:endParaRPr lang="en-GB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1" name="Arrow: Right 50">
                <a:extLst>
                  <a:ext uri="{FF2B5EF4-FFF2-40B4-BE49-F238E27FC236}">
                    <a16:creationId xmlns:a16="http://schemas.microsoft.com/office/drawing/2014/main" id="{9A28646A-6322-22AE-9B84-98C121BAE575}"/>
                  </a:ext>
                </a:extLst>
              </p:cNvPr>
              <p:cNvSpPr/>
              <p:nvPr/>
            </p:nvSpPr>
            <p:spPr>
              <a:xfrm>
                <a:off x="2647236" y="2771726"/>
                <a:ext cx="648072" cy="32412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378406-8653-1EA6-0EAF-3E406F1A8CA0}"/>
                </a:ext>
              </a:extLst>
            </p:cNvPr>
            <p:cNvSpPr txBox="1"/>
            <p:nvPr/>
          </p:nvSpPr>
          <p:spPr>
            <a:xfrm>
              <a:off x="2872416" y="3793279"/>
              <a:ext cx="1146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>
                  <a:solidFill>
                    <a:srgbClr val="C0504D"/>
                  </a:solidFill>
                  <a:latin typeface="Calibri"/>
                </a:rPr>
                <a:t>3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+</a:t>
              </a:r>
              <a:r>
                <a:rPr lang="de-DE" dirty="0">
                  <a:solidFill>
                    <a:srgbClr val="F79646"/>
                  </a:solidFill>
                  <a:latin typeface="Calibri"/>
                </a:rPr>
                <a:t>sum(2)</a:t>
              </a:r>
              <a:endParaRPr lang="en-GB" dirty="0">
                <a:solidFill>
                  <a:srgbClr val="F79646"/>
                </a:solidFill>
                <a:latin typeface="Calibri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06E72E6-22C9-A6C5-E7BB-FCB6EE8C2199}"/>
              </a:ext>
            </a:extLst>
          </p:cNvPr>
          <p:cNvGrpSpPr/>
          <p:nvPr/>
        </p:nvGrpSpPr>
        <p:grpSpPr>
          <a:xfrm>
            <a:off x="4015934" y="2646871"/>
            <a:ext cx="1827234" cy="1524712"/>
            <a:chOff x="4015934" y="2646869"/>
            <a:chExt cx="1827234" cy="152471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827DDCF-367B-7ABA-37B3-63AC5DB4A370}"/>
                </a:ext>
              </a:extLst>
            </p:cNvPr>
            <p:cNvGrpSpPr/>
            <p:nvPr/>
          </p:nvGrpSpPr>
          <p:grpSpPr>
            <a:xfrm>
              <a:off x="4015934" y="2646869"/>
              <a:ext cx="1716612" cy="1067878"/>
              <a:chOff x="4694114" y="2646869"/>
              <a:chExt cx="1716612" cy="1067878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8D0FA7A-B9E4-5FF4-B6CA-63F1F3BBEB7D}"/>
                  </a:ext>
                </a:extLst>
              </p:cNvPr>
              <p:cNvGrpSpPr/>
              <p:nvPr/>
            </p:nvGrpSpPr>
            <p:grpSpPr>
              <a:xfrm>
                <a:off x="5517798" y="2646869"/>
                <a:ext cx="892928" cy="1067878"/>
                <a:chOff x="5517798" y="2646869"/>
                <a:chExt cx="892928" cy="1067878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89AE0241-44F9-8D96-D904-9450331A5CA7}"/>
                    </a:ext>
                  </a:extLst>
                </p:cNvPr>
                <p:cNvGrpSpPr/>
                <p:nvPr/>
              </p:nvGrpSpPr>
              <p:grpSpPr>
                <a:xfrm>
                  <a:off x="5533514" y="3066501"/>
                  <a:ext cx="648000" cy="648246"/>
                  <a:chOff x="3419872" y="2427734"/>
                  <a:chExt cx="432048" cy="432048"/>
                </a:xfrm>
                <a:solidFill>
                  <a:schemeClr val="accent6">
                    <a:lumMod val="60000"/>
                    <a:lumOff val="40000"/>
                    <a:alpha val="53000"/>
                  </a:schemeClr>
                </a:solidFill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ACB390-71F9-D5C4-554D-713343DAD102}"/>
                      </a:ext>
                    </a:extLst>
                  </p:cNvPr>
                  <p:cNvSpPr/>
                  <p:nvPr/>
                </p:nvSpPr>
                <p:spPr>
                  <a:xfrm>
                    <a:off x="3419872" y="2427734"/>
                    <a:ext cx="216024" cy="216024"/>
                  </a:xfrm>
                  <a:prstGeom prst="rect">
                    <a:avLst/>
                  </a:pr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556DFED6-0960-5E30-7658-242A0738FACC}"/>
                      </a:ext>
                    </a:extLst>
                  </p:cNvPr>
                  <p:cNvSpPr/>
                  <p:nvPr/>
                </p:nvSpPr>
                <p:spPr>
                  <a:xfrm>
                    <a:off x="3419872" y="2643758"/>
                    <a:ext cx="216024" cy="216024"/>
                  </a:xfrm>
                  <a:prstGeom prst="rect">
                    <a:avLst/>
                  </a:prstGeom>
                  <a:grpFill/>
                  <a:ln>
                    <a:solidFill>
                      <a:srgbClr val="1C1E19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52911383-E59C-C0F2-CBEE-AEA45B57356C}"/>
                      </a:ext>
                    </a:extLst>
                  </p:cNvPr>
                  <p:cNvSpPr/>
                  <p:nvPr/>
                </p:nvSpPr>
                <p:spPr>
                  <a:xfrm>
                    <a:off x="3635896" y="2643758"/>
                    <a:ext cx="216024" cy="216024"/>
                  </a:xfrm>
                  <a:prstGeom prst="rect">
                    <a:avLst/>
                  </a:prstGeom>
                  <a:grpFill/>
                  <a:ln>
                    <a:solidFill>
                      <a:srgbClr val="1C1E19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8"/>
                    <a:endParaRPr lang="en-GB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BD0E35C-EE50-B126-AD07-880661A8C191}"/>
                    </a:ext>
                  </a:extLst>
                </p:cNvPr>
                <p:cNvSpPr txBox="1"/>
                <p:nvPr/>
              </p:nvSpPr>
              <p:spPr>
                <a:xfrm>
                  <a:off x="5517798" y="2646869"/>
                  <a:ext cx="89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378"/>
                  <a:r>
                    <a:rPr lang="de-DE" dirty="0" err="1">
                      <a:solidFill>
                        <a:prstClr val="black"/>
                      </a:solidFill>
                      <a:latin typeface="Calibri"/>
                    </a:rPr>
                    <a:t>sum</a:t>
                  </a:r>
                  <a:r>
                    <a:rPr lang="de-DE" dirty="0">
                      <a:solidFill>
                        <a:prstClr val="black"/>
                      </a:solidFill>
                      <a:latin typeface="Calibri"/>
                    </a:rPr>
                    <a:t>(2)</a:t>
                  </a:r>
                  <a:endParaRPr lang="en-GB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2" name="Arrow: Right 51">
                <a:extLst>
                  <a:ext uri="{FF2B5EF4-FFF2-40B4-BE49-F238E27FC236}">
                    <a16:creationId xmlns:a16="http://schemas.microsoft.com/office/drawing/2014/main" id="{2B731719-3109-8678-6A28-2C9D2174E904}"/>
                  </a:ext>
                </a:extLst>
              </p:cNvPr>
              <p:cNvSpPr/>
              <p:nvPr/>
            </p:nvSpPr>
            <p:spPr>
              <a:xfrm>
                <a:off x="4694114" y="3067118"/>
                <a:ext cx="648072" cy="324123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8589D0-217B-926B-CCF1-41C089D49C2D}"/>
                </a:ext>
              </a:extLst>
            </p:cNvPr>
            <p:cNvSpPr txBox="1"/>
            <p:nvPr/>
          </p:nvSpPr>
          <p:spPr>
            <a:xfrm>
              <a:off x="4696900" y="3802249"/>
              <a:ext cx="1146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>
                  <a:solidFill>
                    <a:srgbClr val="F79646"/>
                  </a:solidFill>
                  <a:latin typeface="Calibri"/>
                </a:rPr>
                <a:t>2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+</a:t>
              </a:r>
              <a:r>
                <a:rPr lang="de-DE" dirty="0">
                  <a:solidFill>
                    <a:srgbClr val="FFC000"/>
                  </a:solidFill>
                  <a:latin typeface="Calibri"/>
                </a:rPr>
                <a:t>sum(1)</a:t>
              </a:r>
              <a:endParaRPr lang="en-GB" dirty="0">
                <a:solidFill>
                  <a:srgbClr val="FFC000"/>
                </a:solidFill>
                <a:latin typeface="Calibri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0FE169D-05FA-2ED3-9FBC-830AF352744B}"/>
              </a:ext>
            </a:extLst>
          </p:cNvPr>
          <p:cNvGrpSpPr/>
          <p:nvPr/>
        </p:nvGrpSpPr>
        <p:grpSpPr>
          <a:xfrm>
            <a:off x="7317565" y="1801272"/>
            <a:ext cx="1244984" cy="1501847"/>
            <a:chOff x="7317564" y="1801271"/>
            <a:chExt cx="1244984" cy="150184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CC3326F-239D-4230-7995-DA55DA5B32F9}"/>
                </a:ext>
              </a:extLst>
            </p:cNvPr>
            <p:cNvSpPr txBox="1"/>
            <p:nvPr/>
          </p:nvSpPr>
          <p:spPr>
            <a:xfrm>
              <a:off x="7317564" y="1801271"/>
              <a:ext cx="1244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>
                  <a:solidFill>
                    <a:prstClr val="black"/>
                  </a:solidFill>
                  <a:latin typeface="Calibri"/>
                </a:rPr>
                <a:t>Base Case erreicht!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B5769AC-9154-1FD7-521E-7D2A04D29995}"/>
                </a:ext>
              </a:extLst>
            </p:cNvPr>
            <p:cNvCxnSpPr/>
            <p:nvPr/>
          </p:nvCxnSpPr>
          <p:spPr>
            <a:xfrm>
              <a:off x="7812360" y="2545943"/>
              <a:ext cx="288032" cy="75717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04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DCC1E-B19C-3077-463B-FF234B2BE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CFD9-A9B1-8BB3-5450-7C007682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passiert wenn ich diesen Code ausführe?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0F0B7-700B-B0B1-FE81-82766BF8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59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76AB0D9-52B5-8C0C-5878-F34FEE165993}"/>
              </a:ext>
            </a:extLst>
          </p:cNvPr>
          <p:cNvGrpSpPr/>
          <p:nvPr/>
        </p:nvGrpSpPr>
        <p:grpSpPr>
          <a:xfrm>
            <a:off x="581452" y="2067695"/>
            <a:ext cx="1296000" cy="1676401"/>
            <a:chOff x="1259632" y="2067694"/>
            <a:chExt cx="1296000" cy="1676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1DDB3E-4F60-70E3-9803-624E4B543132}"/>
                </a:ext>
              </a:extLst>
            </p:cNvPr>
            <p:cNvGrpSpPr/>
            <p:nvPr/>
          </p:nvGrpSpPr>
          <p:grpSpPr>
            <a:xfrm>
              <a:off x="1259632" y="2447602"/>
              <a:ext cx="1296000" cy="1296493"/>
              <a:chOff x="3419872" y="2427734"/>
              <a:chExt cx="864096" cy="864096"/>
            </a:xfrm>
            <a:solidFill>
              <a:schemeClr val="accent3">
                <a:lumMod val="60000"/>
                <a:lumOff val="40000"/>
                <a:alpha val="53000"/>
              </a:schemeClr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1B17E0-B2EF-2117-BDF2-3B2B04CBFF29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18D265A-B02B-962D-6F99-B564F800BEEF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E5ED04-70D7-D821-D7A1-C12D78B16E45}"/>
                  </a:ext>
                </a:extLst>
              </p:cNvPr>
              <p:cNvSpPr/>
              <p:nvPr/>
            </p:nvSpPr>
            <p:spPr>
              <a:xfrm>
                <a:off x="3419872" y="2859371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7171C16-4AFE-DE98-48D1-037851158E45}"/>
                  </a:ext>
                </a:extLst>
              </p:cNvPr>
              <p:cNvSpPr/>
              <p:nvPr/>
            </p:nvSpPr>
            <p:spPr>
              <a:xfrm>
                <a:off x="3419872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2E27B52-261D-540C-11EF-4322ED7605D1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5198404-42AE-6DA4-8106-D6CF4D86B1D0}"/>
                  </a:ext>
                </a:extLst>
              </p:cNvPr>
              <p:cNvSpPr/>
              <p:nvPr/>
            </p:nvSpPr>
            <p:spPr>
              <a:xfrm>
                <a:off x="3635896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3702D4-6E9F-38EF-FF7A-A0DF7173A8B9}"/>
                  </a:ext>
                </a:extLst>
              </p:cNvPr>
              <p:cNvSpPr/>
              <p:nvPr/>
            </p:nvSpPr>
            <p:spPr>
              <a:xfrm>
                <a:off x="3851920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E18B41-AF6B-633D-424E-A1946EB4F861}"/>
                  </a:ext>
                </a:extLst>
              </p:cNvPr>
              <p:cNvSpPr/>
              <p:nvPr/>
            </p:nvSpPr>
            <p:spPr>
              <a:xfrm>
                <a:off x="3635896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E8E5F82-2A37-953B-E8E4-C650D2E30A14}"/>
                  </a:ext>
                </a:extLst>
              </p:cNvPr>
              <p:cNvSpPr/>
              <p:nvPr/>
            </p:nvSpPr>
            <p:spPr>
              <a:xfrm>
                <a:off x="3854599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53DD6D-733E-9A50-96AE-06D43CFD4AD8}"/>
                  </a:ext>
                </a:extLst>
              </p:cNvPr>
              <p:cNvSpPr/>
              <p:nvPr/>
            </p:nvSpPr>
            <p:spPr>
              <a:xfrm>
                <a:off x="4067944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E198BA-A421-E934-4E00-819EC8A19B8D}"/>
                </a:ext>
              </a:extLst>
            </p:cNvPr>
            <p:cNvSpPr txBox="1"/>
            <p:nvPr/>
          </p:nvSpPr>
          <p:spPr>
            <a:xfrm>
              <a:off x="1500704" y="2067694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(4)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A3BBD5D-87B7-EB0B-72DF-40DC5702A5CE}"/>
              </a:ext>
            </a:extLst>
          </p:cNvPr>
          <p:cNvSpPr txBox="1"/>
          <p:nvPr/>
        </p:nvSpPr>
        <p:spPr>
          <a:xfrm>
            <a:off x="611560" y="113159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000" dirty="0">
                <a:solidFill>
                  <a:prstClr val="black"/>
                </a:solidFill>
                <a:latin typeface="Calibri"/>
              </a:rPr>
              <a:t>2. Auflösen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E705DD-604F-F7B6-B830-5FB79E28F259}"/>
              </a:ext>
            </a:extLst>
          </p:cNvPr>
          <p:cNvGrpSpPr/>
          <p:nvPr/>
        </p:nvGrpSpPr>
        <p:grpSpPr>
          <a:xfrm>
            <a:off x="1969057" y="2300717"/>
            <a:ext cx="1884062" cy="1414647"/>
            <a:chOff x="2647236" y="2300717"/>
            <a:chExt cx="1884062" cy="141464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6AA20F6-A3AA-E279-B77C-26F04F3E1F0F}"/>
                </a:ext>
              </a:extLst>
            </p:cNvPr>
            <p:cNvGrpSpPr/>
            <p:nvPr/>
          </p:nvGrpSpPr>
          <p:grpSpPr>
            <a:xfrm>
              <a:off x="3559298" y="2300717"/>
              <a:ext cx="972000" cy="1414647"/>
              <a:chOff x="3559298" y="2300717"/>
              <a:chExt cx="972000" cy="14146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11490DA-2C47-AC43-A5FF-F5610C8AF0B1}"/>
                  </a:ext>
                </a:extLst>
              </p:cNvPr>
              <p:cNvGrpSpPr/>
              <p:nvPr/>
            </p:nvGrpSpPr>
            <p:grpSpPr>
              <a:xfrm>
                <a:off x="3559298" y="2742995"/>
                <a:ext cx="972000" cy="972369"/>
                <a:chOff x="3419872" y="2427734"/>
                <a:chExt cx="648072" cy="648072"/>
              </a:xfrm>
              <a:solidFill>
                <a:schemeClr val="accent2">
                  <a:lumMod val="60000"/>
                  <a:lumOff val="40000"/>
                  <a:alpha val="53000"/>
                </a:schemeClr>
              </a:solidFill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39A40B0-4C9F-12B7-B652-94087382E551}"/>
                    </a:ext>
                  </a:extLst>
                </p:cNvPr>
                <p:cNvSpPr/>
                <p:nvPr/>
              </p:nvSpPr>
              <p:spPr>
                <a:xfrm>
                  <a:off x="3419872" y="2427734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F6F5378-79AE-1A0D-454D-2FAE222A5B72}"/>
                    </a:ext>
                  </a:extLst>
                </p:cNvPr>
                <p:cNvSpPr/>
                <p:nvPr/>
              </p:nvSpPr>
              <p:spPr>
                <a:xfrm>
                  <a:off x="3419872" y="2643758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AB443E8-14B7-B452-C9FC-50015E509513}"/>
                    </a:ext>
                  </a:extLst>
                </p:cNvPr>
                <p:cNvSpPr/>
                <p:nvPr/>
              </p:nvSpPr>
              <p:spPr>
                <a:xfrm>
                  <a:off x="3419872" y="2859371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60F6616-88DC-41C1-86BC-836234D90405}"/>
                    </a:ext>
                  </a:extLst>
                </p:cNvPr>
                <p:cNvSpPr/>
                <p:nvPr/>
              </p:nvSpPr>
              <p:spPr>
                <a:xfrm>
                  <a:off x="3635896" y="2643758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95385047-A3C0-740E-055D-0F7BB15928FE}"/>
                    </a:ext>
                  </a:extLst>
                </p:cNvPr>
                <p:cNvSpPr/>
                <p:nvPr/>
              </p:nvSpPr>
              <p:spPr>
                <a:xfrm>
                  <a:off x="3635896" y="2859782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37FD6ACF-0F94-FE13-FFB4-D0B6CC52F758}"/>
                    </a:ext>
                  </a:extLst>
                </p:cNvPr>
                <p:cNvSpPr/>
                <p:nvPr/>
              </p:nvSpPr>
              <p:spPr>
                <a:xfrm>
                  <a:off x="3851920" y="2859782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BBEEE0-9FFA-ABA3-4791-04790C3D6907}"/>
                  </a:ext>
                </a:extLst>
              </p:cNvPr>
              <p:cNvSpPr txBox="1"/>
              <p:nvPr/>
            </p:nvSpPr>
            <p:spPr>
              <a:xfrm>
                <a:off x="3638370" y="2300717"/>
                <a:ext cx="89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sum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(3)</a:t>
                </a:r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3A0D1740-5910-FCCB-8E06-DFEC1E39D87E}"/>
                </a:ext>
              </a:extLst>
            </p:cNvPr>
            <p:cNvSpPr/>
            <p:nvPr/>
          </p:nvSpPr>
          <p:spPr>
            <a:xfrm>
              <a:off x="2647236" y="2771726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CBA0AE-1DAE-4351-1F88-DE140747BA7F}"/>
              </a:ext>
            </a:extLst>
          </p:cNvPr>
          <p:cNvGrpSpPr/>
          <p:nvPr/>
        </p:nvGrpSpPr>
        <p:grpSpPr>
          <a:xfrm>
            <a:off x="4015934" y="2646870"/>
            <a:ext cx="1716612" cy="1067878"/>
            <a:chOff x="4694114" y="2646869"/>
            <a:chExt cx="1716612" cy="106787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1CFFFD4-C12F-10CD-AA92-04B947B470CE}"/>
                </a:ext>
              </a:extLst>
            </p:cNvPr>
            <p:cNvGrpSpPr/>
            <p:nvPr/>
          </p:nvGrpSpPr>
          <p:grpSpPr>
            <a:xfrm>
              <a:off x="5517798" y="2646869"/>
              <a:ext cx="892928" cy="1067878"/>
              <a:chOff x="5517798" y="2646869"/>
              <a:chExt cx="892928" cy="106787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D2DF762-10CE-6894-BEA7-D2F18B5E1F8A}"/>
                  </a:ext>
                </a:extLst>
              </p:cNvPr>
              <p:cNvGrpSpPr/>
              <p:nvPr/>
            </p:nvGrpSpPr>
            <p:grpSpPr>
              <a:xfrm>
                <a:off x="5533514" y="3066501"/>
                <a:ext cx="648000" cy="648246"/>
                <a:chOff x="3419872" y="2427734"/>
                <a:chExt cx="432048" cy="432048"/>
              </a:xfrm>
              <a:solidFill>
                <a:schemeClr val="accent6">
                  <a:lumMod val="60000"/>
                  <a:lumOff val="40000"/>
                  <a:alpha val="53000"/>
                </a:schemeClr>
              </a:solidFill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6051BF8-431F-3024-6C37-97B269A6CDA4}"/>
                    </a:ext>
                  </a:extLst>
                </p:cNvPr>
                <p:cNvSpPr/>
                <p:nvPr/>
              </p:nvSpPr>
              <p:spPr>
                <a:xfrm>
                  <a:off x="3419872" y="2427734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CFEA724-92EC-F1CC-B362-20F9063F921F}"/>
                    </a:ext>
                  </a:extLst>
                </p:cNvPr>
                <p:cNvSpPr/>
                <p:nvPr/>
              </p:nvSpPr>
              <p:spPr>
                <a:xfrm>
                  <a:off x="3419872" y="2643758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9DD143E-A787-7AD7-32CF-C852EF039F75}"/>
                    </a:ext>
                  </a:extLst>
                </p:cNvPr>
                <p:cNvSpPr/>
                <p:nvPr/>
              </p:nvSpPr>
              <p:spPr>
                <a:xfrm>
                  <a:off x="3635896" y="2643758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939045D-6235-71E2-365B-108A2F3F3521}"/>
                  </a:ext>
                </a:extLst>
              </p:cNvPr>
              <p:cNvSpPr txBox="1"/>
              <p:nvPr/>
            </p:nvSpPr>
            <p:spPr>
              <a:xfrm>
                <a:off x="5517798" y="2646869"/>
                <a:ext cx="89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sum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(2)</a:t>
                </a:r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4E061C42-856F-100D-649D-9B53E51988BD}"/>
                </a:ext>
              </a:extLst>
            </p:cNvPr>
            <p:cNvSpPr/>
            <p:nvPr/>
          </p:nvSpPr>
          <p:spPr>
            <a:xfrm>
              <a:off x="4694114" y="3067118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08AF29D-A11A-798F-0F03-53A942CC5347}"/>
              </a:ext>
            </a:extLst>
          </p:cNvPr>
          <p:cNvGrpSpPr/>
          <p:nvPr/>
        </p:nvGrpSpPr>
        <p:grpSpPr>
          <a:xfrm>
            <a:off x="5693770" y="2933786"/>
            <a:ext cx="1377663" cy="780960"/>
            <a:chOff x="6371949" y="2933786"/>
            <a:chExt cx="1377663" cy="7809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3F0585-2450-0F56-0E5B-0DB431942CDB}"/>
                </a:ext>
              </a:extLst>
            </p:cNvPr>
            <p:cNvSpPr/>
            <p:nvPr/>
          </p:nvSpPr>
          <p:spPr>
            <a:xfrm>
              <a:off x="7155218" y="3390623"/>
              <a:ext cx="324000" cy="324123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C0C536C-F9F2-0500-9F68-A16046D8CC18}"/>
                </a:ext>
              </a:extLst>
            </p:cNvPr>
            <p:cNvSpPr txBox="1"/>
            <p:nvPr/>
          </p:nvSpPr>
          <p:spPr>
            <a:xfrm>
              <a:off x="6856684" y="2933786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(1)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5B356EDB-468C-EEC8-A107-82B9ACECF386}"/>
                </a:ext>
              </a:extLst>
            </p:cNvPr>
            <p:cNvSpPr/>
            <p:nvPr/>
          </p:nvSpPr>
          <p:spPr>
            <a:xfrm>
              <a:off x="6371949" y="3390622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5445B67F-9E5B-75AE-0C23-24A7770F49B9}"/>
              </a:ext>
            </a:extLst>
          </p:cNvPr>
          <p:cNvSpPr/>
          <p:nvPr/>
        </p:nvSpPr>
        <p:spPr>
          <a:xfrm flipH="1">
            <a:off x="7031152" y="3494542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4D0E8DE-80E4-2BE5-B45A-3383D38FAE56}"/>
              </a:ext>
            </a:extLst>
          </p:cNvPr>
          <p:cNvSpPr txBox="1"/>
          <p:nvPr/>
        </p:nvSpPr>
        <p:spPr>
          <a:xfrm>
            <a:off x="7759856" y="3471938"/>
            <a:ext cx="44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5CF96-6870-DEF7-E940-3BFB38D9D06B}"/>
              </a:ext>
            </a:extLst>
          </p:cNvPr>
          <p:cNvSpPr txBox="1"/>
          <p:nvPr/>
        </p:nvSpPr>
        <p:spPr>
          <a:xfrm>
            <a:off x="702654" y="3805463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4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sum(3)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D68FDA-D1D1-3A56-F5DD-143CC373F2D9}"/>
              </a:ext>
            </a:extLst>
          </p:cNvPr>
          <p:cNvSpPr txBox="1"/>
          <p:nvPr/>
        </p:nvSpPr>
        <p:spPr>
          <a:xfrm>
            <a:off x="6113562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+sum(0)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D64464-C7DC-9FFC-AA8C-5FD0A65B74B0}"/>
              </a:ext>
            </a:extLst>
          </p:cNvPr>
          <p:cNvSpPr txBox="1"/>
          <p:nvPr/>
        </p:nvSpPr>
        <p:spPr>
          <a:xfrm>
            <a:off x="2872416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3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sum(2)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1737C3-7A9C-FFF8-EBC0-494EAC91C235}"/>
              </a:ext>
            </a:extLst>
          </p:cNvPr>
          <p:cNvSpPr txBox="1"/>
          <p:nvPr/>
        </p:nvSpPr>
        <p:spPr>
          <a:xfrm>
            <a:off x="4696901" y="380225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2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FC000"/>
                </a:solidFill>
                <a:latin typeface="Calibri"/>
              </a:rPr>
              <a:t>sum(1)</a:t>
            </a:r>
            <a:endParaRPr lang="en-GB" dirty="0">
              <a:solidFill>
                <a:srgbClr val="FFC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7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A8C04-0D8C-209A-FADC-AED56E029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59960-590A-8B64-286B-4A624EC5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5F8DD1-6B31-2131-7C30-DCB7B3925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624" y="802245"/>
            <a:ext cx="4136752" cy="35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18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B4F12-879D-BC35-050D-807C9FDE7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0CB0-B82C-522B-D316-5952F420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passiert wenn ich diesen Code ausführe?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8A367-3B13-9AFE-B646-2FF65F6C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60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8461B8-5EC5-0AE8-124A-3F2923C8FEFB}"/>
              </a:ext>
            </a:extLst>
          </p:cNvPr>
          <p:cNvGrpSpPr/>
          <p:nvPr/>
        </p:nvGrpSpPr>
        <p:grpSpPr>
          <a:xfrm>
            <a:off x="581452" y="2067695"/>
            <a:ext cx="1296000" cy="1676401"/>
            <a:chOff x="1259632" y="2067694"/>
            <a:chExt cx="1296000" cy="1676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9BFD2CA-55AA-18ED-BFCA-A37D8CB879E0}"/>
                </a:ext>
              </a:extLst>
            </p:cNvPr>
            <p:cNvGrpSpPr/>
            <p:nvPr/>
          </p:nvGrpSpPr>
          <p:grpSpPr>
            <a:xfrm>
              <a:off x="1259632" y="2447602"/>
              <a:ext cx="1296000" cy="1296493"/>
              <a:chOff x="3419872" y="2427734"/>
              <a:chExt cx="864096" cy="864096"/>
            </a:xfrm>
            <a:solidFill>
              <a:schemeClr val="accent3">
                <a:lumMod val="60000"/>
                <a:lumOff val="40000"/>
                <a:alpha val="53000"/>
              </a:schemeClr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30E9748-1F1B-1A0A-A6B7-70A725F74679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7C9440-E876-BF88-E5A9-B5FBDB052D0C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711F60-68FE-E9B2-24A1-2488A3EB5FE8}"/>
                  </a:ext>
                </a:extLst>
              </p:cNvPr>
              <p:cNvSpPr/>
              <p:nvPr/>
            </p:nvSpPr>
            <p:spPr>
              <a:xfrm>
                <a:off x="3419872" y="2859371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DBB143-00A8-397E-7368-2AA2CD67404D}"/>
                  </a:ext>
                </a:extLst>
              </p:cNvPr>
              <p:cNvSpPr/>
              <p:nvPr/>
            </p:nvSpPr>
            <p:spPr>
              <a:xfrm>
                <a:off x="3419872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594BF4B-2988-4C45-B31F-EA16284FBFC1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B7744DE-97F9-83EA-203D-3D5E6B05FD98}"/>
                  </a:ext>
                </a:extLst>
              </p:cNvPr>
              <p:cNvSpPr/>
              <p:nvPr/>
            </p:nvSpPr>
            <p:spPr>
              <a:xfrm>
                <a:off x="3635896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9144CD-D748-0E30-FB17-BB33E0FDC5CB}"/>
                  </a:ext>
                </a:extLst>
              </p:cNvPr>
              <p:cNvSpPr/>
              <p:nvPr/>
            </p:nvSpPr>
            <p:spPr>
              <a:xfrm>
                <a:off x="3851920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8BDFAB5-CFDC-822C-CE2D-2428F10ABC8D}"/>
                  </a:ext>
                </a:extLst>
              </p:cNvPr>
              <p:cNvSpPr/>
              <p:nvPr/>
            </p:nvSpPr>
            <p:spPr>
              <a:xfrm>
                <a:off x="3635896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0269FE-BB23-544A-FC56-163FDF56FB8A}"/>
                  </a:ext>
                </a:extLst>
              </p:cNvPr>
              <p:cNvSpPr/>
              <p:nvPr/>
            </p:nvSpPr>
            <p:spPr>
              <a:xfrm>
                <a:off x="3854599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4D1601E-7E99-7AC8-23BF-6777BE491066}"/>
                  </a:ext>
                </a:extLst>
              </p:cNvPr>
              <p:cNvSpPr/>
              <p:nvPr/>
            </p:nvSpPr>
            <p:spPr>
              <a:xfrm>
                <a:off x="4067944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0B983E-17BA-77D8-D100-6845C61E0810}"/>
                </a:ext>
              </a:extLst>
            </p:cNvPr>
            <p:cNvSpPr txBox="1"/>
            <p:nvPr/>
          </p:nvSpPr>
          <p:spPr>
            <a:xfrm>
              <a:off x="1500704" y="2067694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(4)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37712A-7EB3-AF0B-BC73-360472833193}"/>
              </a:ext>
            </a:extLst>
          </p:cNvPr>
          <p:cNvGrpSpPr/>
          <p:nvPr/>
        </p:nvGrpSpPr>
        <p:grpSpPr>
          <a:xfrm>
            <a:off x="1969057" y="2300717"/>
            <a:ext cx="1884062" cy="1414647"/>
            <a:chOff x="2647236" y="2300717"/>
            <a:chExt cx="1884062" cy="141464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FC6885F-EAD3-15D1-3932-C11DC501146F}"/>
                </a:ext>
              </a:extLst>
            </p:cNvPr>
            <p:cNvGrpSpPr/>
            <p:nvPr/>
          </p:nvGrpSpPr>
          <p:grpSpPr>
            <a:xfrm>
              <a:off x="3559298" y="2300717"/>
              <a:ext cx="972000" cy="1414647"/>
              <a:chOff x="3559298" y="2300717"/>
              <a:chExt cx="972000" cy="14146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8B364CC-BDC6-DD5F-5210-41742471DAF1}"/>
                  </a:ext>
                </a:extLst>
              </p:cNvPr>
              <p:cNvGrpSpPr/>
              <p:nvPr/>
            </p:nvGrpSpPr>
            <p:grpSpPr>
              <a:xfrm>
                <a:off x="3559298" y="2742995"/>
                <a:ext cx="972000" cy="972369"/>
                <a:chOff x="3419872" y="2427734"/>
                <a:chExt cx="648072" cy="648072"/>
              </a:xfrm>
              <a:solidFill>
                <a:schemeClr val="accent2">
                  <a:lumMod val="60000"/>
                  <a:lumOff val="40000"/>
                  <a:alpha val="53000"/>
                </a:schemeClr>
              </a:solidFill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8A03BD5-6885-946C-D2F6-A45C3CD85611}"/>
                    </a:ext>
                  </a:extLst>
                </p:cNvPr>
                <p:cNvSpPr/>
                <p:nvPr/>
              </p:nvSpPr>
              <p:spPr>
                <a:xfrm>
                  <a:off x="3419872" y="2427734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9EBAD5A-52F3-BA13-12C6-465C1AE34607}"/>
                    </a:ext>
                  </a:extLst>
                </p:cNvPr>
                <p:cNvSpPr/>
                <p:nvPr/>
              </p:nvSpPr>
              <p:spPr>
                <a:xfrm>
                  <a:off x="3419872" y="2643758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8047EC8-4D89-8A21-D7C4-F718B3CF6E53}"/>
                    </a:ext>
                  </a:extLst>
                </p:cNvPr>
                <p:cNvSpPr/>
                <p:nvPr/>
              </p:nvSpPr>
              <p:spPr>
                <a:xfrm>
                  <a:off x="3419872" y="2859371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588CFE6-512F-9014-1F21-D98206C1A015}"/>
                    </a:ext>
                  </a:extLst>
                </p:cNvPr>
                <p:cNvSpPr/>
                <p:nvPr/>
              </p:nvSpPr>
              <p:spPr>
                <a:xfrm>
                  <a:off x="3635896" y="2643758"/>
                  <a:ext cx="216024" cy="216024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96EA272-C61B-FD75-3AC1-7375192888F1}"/>
                    </a:ext>
                  </a:extLst>
                </p:cNvPr>
                <p:cNvSpPr/>
                <p:nvPr/>
              </p:nvSpPr>
              <p:spPr>
                <a:xfrm>
                  <a:off x="3635896" y="2859782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C112339-A3EF-705C-5623-099E8203332B}"/>
                    </a:ext>
                  </a:extLst>
                </p:cNvPr>
                <p:cNvSpPr/>
                <p:nvPr/>
              </p:nvSpPr>
              <p:spPr>
                <a:xfrm>
                  <a:off x="3851920" y="2859782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70A7407-20B0-58FA-4BCE-8F4CAFBE191C}"/>
                  </a:ext>
                </a:extLst>
              </p:cNvPr>
              <p:cNvSpPr txBox="1"/>
              <p:nvPr/>
            </p:nvSpPr>
            <p:spPr>
              <a:xfrm>
                <a:off x="3638370" y="2300717"/>
                <a:ext cx="89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sum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(3)</a:t>
                </a:r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110CB87B-3532-6DEB-0F86-4310A953BFE8}"/>
                </a:ext>
              </a:extLst>
            </p:cNvPr>
            <p:cNvSpPr/>
            <p:nvPr/>
          </p:nvSpPr>
          <p:spPr>
            <a:xfrm>
              <a:off x="2647236" y="2771726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6C6FD2E-EAF3-C18B-8961-CAE657A9B0AE}"/>
              </a:ext>
            </a:extLst>
          </p:cNvPr>
          <p:cNvGrpSpPr/>
          <p:nvPr/>
        </p:nvGrpSpPr>
        <p:grpSpPr>
          <a:xfrm>
            <a:off x="4015934" y="2646870"/>
            <a:ext cx="1716612" cy="1067878"/>
            <a:chOff x="4694114" y="2646869"/>
            <a:chExt cx="1716612" cy="106787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F126D0A-6734-D7DC-52EE-45F7B236F216}"/>
                </a:ext>
              </a:extLst>
            </p:cNvPr>
            <p:cNvGrpSpPr/>
            <p:nvPr/>
          </p:nvGrpSpPr>
          <p:grpSpPr>
            <a:xfrm>
              <a:off x="5517798" y="2646869"/>
              <a:ext cx="892928" cy="1067878"/>
              <a:chOff x="5517798" y="2646869"/>
              <a:chExt cx="892928" cy="106787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4FE2839-8AB7-CAED-3C54-474BD8D6EC18}"/>
                  </a:ext>
                </a:extLst>
              </p:cNvPr>
              <p:cNvGrpSpPr/>
              <p:nvPr/>
            </p:nvGrpSpPr>
            <p:grpSpPr>
              <a:xfrm>
                <a:off x="5533514" y="3066501"/>
                <a:ext cx="648000" cy="648246"/>
                <a:chOff x="3419872" y="2427734"/>
                <a:chExt cx="432048" cy="432048"/>
              </a:xfrm>
              <a:solidFill>
                <a:schemeClr val="accent6">
                  <a:lumMod val="60000"/>
                  <a:lumOff val="40000"/>
                  <a:alpha val="53000"/>
                </a:schemeClr>
              </a:solidFill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46D93A9-786F-DFA9-5F0A-98975707EDB8}"/>
                    </a:ext>
                  </a:extLst>
                </p:cNvPr>
                <p:cNvSpPr/>
                <p:nvPr/>
              </p:nvSpPr>
              <p:spPr>
                <a:xfrm>
                  <a:off x="3419872" y="2427734"/>
                  <a:ext cx="216024" cy="216024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  <a:alpha val="53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CBD3CD17-C5C2-D10A-E00D-27E2742A7275}"/>
                    </a:ext>
                  </a:extLst>
                </p:cNvPr>
                <p:cNvSpPr/>
                <p:nvPr/>
              </p:nvSpPr>
              <p:spPr>
                <a:xfrm>
                  <a:off x="3419872" y="2643758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75BE588-73D0-EF9D-C58D-17C295B0B97F}"/>
                    </a:ext>
                  </a:extLst>
                </p:cNvPr>
                <p:cNvSpPr/>
                <p:nvPr/>
              </p:nvSpPr>
              <p:spPr>
                <a:xfrm>
                  <a:off x="3635896" y="2643758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B7107E9-55A6-2328-AEBA-E504AD5ABF3D}"/>
                  </a:ext>
                </a:extLst>
              </p:cNvPr>
              <p:cNvSpPr txBox="1"/>
              <p:nvPr/>
            </p:nvSpPr>
            <p:spPr>
              <a:xfrm>
                <a:off x="5517798" y="2646869"/>
                <a:ext cx="89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sum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(2)</a:t>
                </a:r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079C980F-5831-E0E4-6A89-3D63CD4B9FDE}"/>
                </a:ext>
              </a:extLst>
            </p:cNvPr>
            <p:cNvSpPr/>
            <p:nvPr/>
          </p:nvSpPr>
          <p:spPr>
            <a:xfrm>
              <a:off x="4694114" y="3067118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FD31C34-4063-115C-0883-AED4E3AC0B9E}"/>
              </a:ext>
            </a:extLst>
          </p:cNvPr>
          <p:cNvGrpSpPr/>
          <p:nvPr/>
        </p:nvGrpSpPr>
        <p:grpSpPr>
          <a:xfrm>
            <a:off x="6178504" y="2933786"/>
            <a:ext cx="892928" cy="780960"/>
            <a:chOff x="6856684" y="2933786"/>
            <a:chExt cx="892928" cy="7809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DCD529-4F67-6DE2-3887-17FDA8127691}"/>
                </a:ext>
              </a:extLst>
            </p:cNvPr>
            <p:cNvSpPr/>
            <p:nvPr/>
          </p:nvSpPr>
          <p:spPr>
            <a:xfrm>
              <a:off x="7155218" y="3390623"/>
              <a:ext cx="324000" cy="324123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180BEDA-A6DC-3630-48CA-C8AD8682E83E}"/>
                </a:ext>
              </a:extLst>
            </p:cNvPr>
            <p:cNvSpPr txBox="1"/>
            <p:nvPr/>
          </p:nvSpPr>
          <p:spPr>
            <a:xfrm>
              <a:off x="6856684" y="2933786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(1)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E6452B3D-D7EA-40E4-E9FF-BF769CB35A57}"/>
              </a:ext>
            </a:extLst>
          </p:cNvPr>
          <p:cNvSpPr/>
          <p:nvPr/>
        </p:nvSpPr>
        <p:spPr>
          <a:xfrm flipH="1">
            <a:off x="7031152" y="3494542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4A729C-59D6-437A-35CF-D3759FC9EDA0}"/>
              </a:ext>
            </a:extLst>
          </p:cNvPr>
          <p:cNvSpPr txBox="1"/>
          <p:nvPr/>
        </p:nvSpPr>
        <p:spPr>
          <a:xfrm>
            <a:off x="7759856" y="3471938"/>
            <a:ext cx="44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7B5A4-EA5F-F8A0-F078-1AFBB5A80F8D}"/>
              </a:ext>
            </a:extLst>
          </p:cNvPr>
          <p:cNvSpPr txBox="1"/>
          <p:nvPr/>
        </p:nvSpPr>
        <p:spPr>
          <a:xfrm>
            <a:off x="702654" y="3805463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4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sum(3)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0C615C-1709-F204-2954-165FFA258865}"/>
              </a:ext>
            </a:extLst>
          </p:cNvPr>
          <p:cNvSpPr txBox="1"/>
          <p:nvPr/>
        </p:nvSpPr>
        <p:spPr>
          <a:xfrm>
            <a:off x="6254499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+0=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1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35AEE4-E492-9215-9545-2FCFCB930EEA}"/>
              </a:ext>
            </a:extLst>
          </p:cNvPr>
          <p:cNvSpPr txBox="1"/>
          <p:nvPr/>
        </p:nvSpPr>
        <p:spPr>
          <a:xfrm>
            <a:off x="2872416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3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sum(2)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88BF90-54B5-4054-DBDB-65C1D273D4F2}"/>
              </a:ext>
            </a:extLst>
          </p:cNvPr>
          <p:cNvSpPr txBox="1"/>
          <p:nvPr/>
        </p:nvSpPr>
        <p:spPr>
          <a:xfrm>
            <a:off x="4817627" y="3805464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2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=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ED67A695-B5E7-1B95-B0B5-70B78B23D435}"/>
              </a:ext>
            </a:extLst>
          </p:cNvPr>
          <p:cNvSpPr/>
          <p:nvPr/>
        </p:nvSpPr>
        <p:spPr>
          <a:xfrm flipH="1">
            <a:off x="5646046" y="3344300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3F8282-C786-FFDA-99FD-547A0EF4A5E5}"/>
              </a:ext>
            </a:extLst>
          </p:cNvPr>
          <p:cNvSpPr txBox="1"/>
          <p:nvPr/>
        </p:nvSpPr>
        <p:spPr>
          <a:xfrm>
            <a:off x="611560" y="113159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000" dirty="0">
                <a:solidFill>
                  <a:prstClr val="black"/>
                </a:solidFill>
                <a:latin typeface="Calibri"/>
              </a:rPr>
              <a:t>2. Auflösen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7321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B0876-88E7-249C-4E4F-E99690D38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8BD7-111B-A8F7-D848-6064CB06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passiert wenn ich diesen Code ausführe?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506AA-D753-6BE9-1A8E-2CBFFE34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61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32F058-6C7F-E77B-0ED3-CA77987A78B9}"/>
              </a:ext>
            </a:extLst>
          </p:cNvPr>
          <p:cNvGrpSpPr/>
          <p:nvPr/>
        </p:nvGrpSpPr>
        <p:grpSpPr>
          <a:xfrm>
            <a:off x="581452" y="2067695"/>
            <a:ext cx="1296000" cy="1676401"/>
            <a:chOff x="1259632" y="2067694"/>
            <a:chExt cx="1296000" cy="1676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73AB18-E1C5-41CD-76B0-8B981D056573}"/>
                </a:ext>
              </a:extLst>
            </p:cNvPr>
            <p:cNvGrpSpPr/>
            <p:nvPr/>
          </p:nvGrpSpPr>
          <p:grpSpPr>
            <a:xfrm>
              <a:off x="1259632" y="2447602"/>
              <a:ext cx="1296000" cy="1296493"/>
              <a:chOff x="3419872" y="2427734"/>
              <a:chExt cx="864096" cy="864096"/>
            </a:xfrm>
            <a:solidFill>
              <a:schemeClr val="accent3">
                <a:lumMod val="60000"/>
                <a:lumOff val="40000"/>
                <a:alpha val="53000"/>
              </a:schemeClr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119A1F-689F-971D-1F4E-B82FAD46E498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C3A284-8CCC-1336-547F-DE2864547D6C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F0FD1B-B38D-8CB4-AC67-F68CCE1D51A9}"/>
                  </a:ext>
                </a:extLst>
              </p:cNvPr>
              <p:cNvSpPr/>
              <p:nvPr/>
            </p:nvSpPr>
            <p:spPr>
              <a:xfrm>
                <a:off x="3419872" y="2859371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1155EF-AECB-D69A-B169-70AD0C6AD1F7}"/>
                  </a:ext>
                </a:extLst>
              </p:cNvPr>
              <p:cNvSpPr/>
              <p:nvPr/>
            </p:nvSpPr>
            <p:spPr>
              <a:xfrm>
                <a:off x="3419872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38A401-5C33-36FA-FF65-419015D26E17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BABE37-6E3D-5B72-ACF2-ED7C9B737812}"/>
                  </a:ext>
                </a:extLst>
              </p:cNvPr>
              <p:cNvSpPr/>
              <p:nvPr/>
            </p:nvSpPr>
            <p:spPr>
              <a:xfrm>
                <a:off x="3635896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AFEA2E-D234-39C1-8649-C93E72D43C96}"/>
                  </a:ext>
                </a:extLst>
              </p:cNvPr>
              <p:cNvSpPr/>
              <p:nvPr/>
            </p:nvSpPr>
            <p:spPr>
              <a:xfrm>
                <a:off x="3851920" y="2859782"/>
                <a:ext cx="216024" cy="21602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E2ED82C-B662-B6F1-DCAE-C3017C3B1D33}"/>
                  </a:ext>
                </a:extLst>
              </p:cNvPr>
              <p:cNvSpPr/>
              <p:nvPr/>
            </p:nvSpPr>
            <p:spPr>
              <a:xfrm>
                <a:off x="3635896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C87D39-9600-6FD2-F2A8-39B1160E4F52}"/>
                  </a:ext>
                </a:extLst>
              </p:cNvPr>
              <p:cNvSpPr/>
              <p:nvPr/>
            </p:nvSpPr>
            <p:spPr>
              <a:xfrm>
                <a:off x="3854599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BC3BC29-B0E3-D077-24D2-3E39B3753E9D}"/>
                  </a:ext>
                </a:extLst>
              </p:cNvPr>
              <p:cNvSpPr/>
              <p:nvPr/>
            </p:nvSpPr>
            <p:spPr>
              <a:xfrm>
                <a:off x="4067944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11EE30-62BF-A45C-88F9-95ED475C9F89}"/>
                </a:ext>
              </a:extLst>
            </p:cNvPr>
            <p:cNvSpPr txBox="1"/>
            <p:nvPr/>
          </p:nvSpPr>
          <p:spPr>
            <a:xfrm>
              <a:off x="1500704" y="2067694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(4)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B6C080C-D9F6-E808-0E11-0E20AC1F85C6}"/>
              </a:ext>
            </a:extLst>
          </p:cNvPr>
          <p:cNvGrpSpPr/>
          <p:nvPr/>
        </p:nvGrpSpPr>
        <p:grpSpPr>
          <a:xfrm>
            <a:off x="1969057" y="2300717"/>
            <a:ext cx="1884062" cy="1414647"/>
            <a:chOff x="2647236" y="2300717"/>
            <a:chExt cx="1884062" cy="1414647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96F28FF-D832-AB8B-A85D-24D2FC841D4B}"/>
                </a:ext>
              </a:extLst>
            </p:cNvPr>
            <p:cNvGrpSpPr/>
            <p:nvPr/>
          </p:nvGrpSpPr>
          <p:grpSpPr>
            <a:xfrm>
              <a:off x="3559298" y="2300717"/>
              <a:ext cx="972000" cy="1414647"/>
              <a:chOff x="3559298" y="2300717"/>
              <a:chExt cx="972000" cy="14146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531B5DF-A9E1-0AD9-5A4D-3C10EA646168}"/>
                  </a:ext>
                </a:extLst>
              </p:cNvPr>
              <p:cNvGrpSpPr/>
              <p:nvPr/>
            </p:nvGrpSpPr>
            <p:grpSpPr>
              <a:xfrm>
                <a:off x="3559298" y="2742995"/>
                <a:ext cx="972000" cy="972369"/>
                <a:chOff x="3419872" y="2427734"/>
                <a:chExt cx="648072" cy="648072"/>
              </a:xfrm>
              <a:solidFill>
                <a:schemeClr val="accent2">
                  <a:lumMod val="60000"/>
                  <a:lumOff val="40000"/>
                  <a:alpha val="53000"/>
                </a:schemeClr>
              </a:solidFill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8B06AA5-A5CA-7E04-4A0B-9B3DBDBD4FF6}"/>
                    </a:ext>
                  </a:extLst>
                </p:cNvPr>
                <p:cNvSpPr/>
                <p:nvPr/>
              </p:nvSpPr>
              <p:spPr>
                <a:xfrm>
                  <a:off x="3419872" y="2427734"/>
                  <a:ext cx="216024" cy="21602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53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10261D6-2DD3-6C78-6168-370990B1B511}"/>
                    </a:ext>
                  </a:extLst>
                </p:cNvPr>
                <p:cNvSpPr/>
                <p:nvPr/>
              </p:nvSpPr>
              <p:spPr>
                <a:xfrm>
                  <a:off x="3419872" y="2643758"/>
                  <a:ext cx="216024" cy="21602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53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9C36881-8830-5A38-1633-C0E4E14532CC}"/>
                    </a:ext>
                  </a:extLst>
                </p:cNvPr>
                <p:cNvSpPr/>
                <p:nvPr/>
              </p:nvSpPr>
              <p:spPr>
                <a:xfrm>
                  <a:off x="3419872" y="2859371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FF2DA47-8402-0BD6-F5F8-8323F3842A1C}"/>
                    </a:ext>
                  </a:extLst>
                </p:cNvPr>
                <p:cNvSpPr/>
                <p:nvPr/>
              </p:nvSpPr>
              <p:spPr>
                <a:xfrm>
                  <a:off x="3635896" y="2643758"/>
                  <a:ext cx="216024" cy="21602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53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F99E058-4C43-4B9D-EB3E-FC66F4FCA67D}"/>
                    </a:ext>
                  </a:extLst>
                </p:cNvPr>
                <p:cNvSpPr/>
                <p:nvPr/>
              </p:nvSpPr>
              <p:spPr>
                <a:xfrm>
                  <a:off x="3635896" y="2859782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F086C02-55A3-E919-D27F-D8B0F0E9FD75}"/>
                    </a:ext>
                  </a:extLst>
                </p:cNvPr>
                <p:cNvSpPr/>
                <p:nvPr/>
              </p:nvSpPr>
              <p:spPr>
                <a:xfrm>
                  <a:off x="3851920" y="2859782"/>
                  <a:ext cx="216024" cy="216024"/>
                </a:xfrm>
                <a:prstGeom prst="rect">
                  <a:avLst/>
                </a:prstGeom>
                <a:grpFill/>
                <a:ln>
                  <a:solidFill>
                    <a:srgbClr val="1C1E1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:endParaRPr lang="en-GB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642E1E-B28F-34E3-62F5-846FB21E2CE0}"/>
                  </a:ext>
                </a:extLst>
              </p:cNvPr>
              <p:cNvSpPr txBox="1"/>
              <p:nvPr/>
            </p:nvSpPr>
            <p:spPr>
              <a:xfrm>
                <a:off x="3638370" y="2300717"/>
                <a:ext cx="89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de-DE" dirty="0" err="1">
                    <a:solidFill>
                      <a:prstClr val="black"/>
                    </a:solidFill>
                    <a:latin typeface="Calibri"/>
                  </a:rPr>
                  <a:t>sum</a:t>
                </a:r>
                <a:r>
                  <a:rPr lang="de-DE" dirty="0">
                    <a:solidFill>
                      <a:prstClr val="black"/>
                    </a:solidFill>
                    <a:latin typeface="Calibri"/>
                  </a:rPr>
                  <a:t>(3)</a:t>
                </a:r>
                <a:endParaRPr lang="en-GB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53E01671-D874-CBAD-F46D-A5A9598F64A7}"/>
                </a:ext>
              </a:extLst>
            </p:cNvPr>
            <p:cNvSpPr/>
            <p:nvPr/>
          </p:nvSpPr>
          <p:spPr>
            <a:xfrm>
              <a:off x="2647236" y="2771726"/>
              <a:ext cx="648072" cy="32412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A4D8DE9-DE31-8514-1D85-11FC289EAAA0}"/>
              </a:ext>
            </a:extLst>
          </p:cNvPr>
          <p:cNvGrpSpPr/>
          <p:nvPr/>
        </p:nvGrpSpPr>
        <p:grpSpPr>
          <a:xfrm>
            <a:off x="4839619" y="2646870"/>
            <a:ext cx="892928" cy="1067878"/>
            <a:chOff x="5517798" y="2646869"/>
            <a:chExt cx="892928" cy="106787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69238A5-9B7C-5953-8F30-28CF05C107ED}"/>
                </a:ext>
              </a:extLst>
            </p:cNvPr>
            <p:cNvGrpSpPr/>
            <p:nvPr/>
          </p:nvGrpSpPr>
          <p:grpSpPr>
            <a:xfrm>
              <a:off x="5533514" y="3066501"/>
              <a:ext cx="648000" cy="648246"/>
              <a:chOff x="3419872" y="2427734"/>
              <a:chExt cx="432048" cy="432048"/>
            </a:xfrm>
            <a:solidFill>
              <a:schemeClr val="accent6">
                <a:lumMod val="60000"/>
                <a:lumOff val="40000"/>
                <a:alpha val="53000"/>
              </a:schemeClr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770DFB6-281E-78B7-5A95-9A0F63884204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7261E-F453-2E53-C4A8-00E49A649963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0BAE21B-60AF-48D9-4762-88F0EA7A38A2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7375DD-10FE-E190-6028-79D8DAAA9132}"/>
                </a:ext>
              </a:extLst>
            </p:cNvPr>
            <p:cNvSpPr txBox="1"/>
            <p:nvPr/>
          </p:nvSpPr>
          <p:spPr>
            <a:xfrm>
              <a:off x="5517798" y="2646869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(2)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CB91CA6-D64F-D20B-D295-D1F2B6FAC88A}"/>
              </a:ext>
            </a:extLst>
          </p:cNvPr>
          <p:cNvGrpSpPr/>
          <p:nvPr/>
        </p:nvGrpSpPr>
        <p:grpSpPr>
          <a:xfrm>
            <a:off x="6178504" y="2933786"/>
            <a:ext cx="892928" cy="780960"/>
            <a:chOff x="6856684" y="2933786"/>
            <a:chExt cx="892928" cy="7809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5E259C-5D35-4753-9048-9BCD600DDAFE}"/>
                </a:ext>
              </a:extLst>
            </p:cNvPr>
            <p:cNvSpPr/>
            <p:nvPr/>
          </p:nvSpPr>
          <p:spPr>
            <a:xfrm>
              <a:off x="7155218" y="3390623"/>
              <a:ext cx="324000" cy="324123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08443B3-6291-9FEE-1413-BA75F5E46166}"/>
                </a:ext>
              </a:extLst>
            </p:cNvPr>
            <p:cNvSpPr txBox="1"/>
            <p:nvPr/>
          </p:nvSpPr>
          <p:spPr>
            <a:xfrm>
              <a:off x="6856684" y="2933786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(1)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F6451041-234D-D376-4E80-B408B377904F}"/>
              </a:ext>
            </a:extLst>
          </p:cNvPr>
          <p:cNvSpPr/>
          <p:nvPr/>
        </p:nvSpPr>
        <p:spPr>
          <a:xfrm flipH="1">
            <a:off x="7031152" y="3494542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F16F149-4E3A-F680-E798-9A4696287772}"/>
              </a:ext>
            </a:extLst>
          </p:cNvPr>
          <p:cNvSpPr txBox="1"/>
          <p:nvPr/>
        </p:nvSpPr>
        <p:spPr>
          <a:xfrm>
            <a:off x="7759856" y="3471938"/>
            <a:ext cx="44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F8F414-0FCC-43FB-3BEA-4A976D36CF7F}"/>
              </a:ext>
            </a:extLst>
          </p:cNvPr>
          <p:cNvSpPr txBox="1"/>
          <p:nvPr/>
        </p:nvSpPr>
        <p:spPr>
          <a:xfrm>
            <a:off x="6254499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+0=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1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3E72EC-E09C-8562-6C69-7CB344696778}"/>
              </a:ext>
            </a:extLst>
          </p:cNvPr>
          <p:cNvSpPr txBox="1"/>
          <p:nvPr/>
        </p:nvSpPr>
        <p:spPr>
          <a:xfrm>
            <a:off x="2938442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3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=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AB620B-4047-33C4-CA22-9E5910E4156F}"/>
              </a:ext>
            </a:extLst>
          </p:cNvPr>
          <p:cNvSpPr txBox="1"/>
          <p:nvPr/>
        </p:nvSpPr>
        <p:spPr>
          <a:xfrm>
            <a:off x="4817627" y="3805464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2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=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6F23A4E-12FF-01D6-E37F-2BC8B531230D}"/>
              </a:ext>
            </a:extLst>
          </p:cNvPr>
          <p:cNvSpPr/>
          <p:nvPr/>
        </p:nvSpPr>
        <p:spPr>
          <a:xfrm flipH="1">
            <a:off x="5646046" y="3344300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98582F-5D8A-093F-0343-96B7B06F3AE3}"/>
              </a:ext>
            </a:extLst>
          </p:cNvPr>
          <p:cNvSpPr txBox="1"/>
          <p:nvPr/>
        </p:nvSpPr>
        <p:spPr>
          <a:xfrm>
            <a:off x="702654" y="3805463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4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sum(3)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0601CE1-B9BF-F298-BED0-9B5B8405F64C}"/>
              </a:ext>
            </a:extLst>
          </p:cNvPr>
          <p:cNvSpPr/>
          <p:nvPr/>
        </p:nvSpPr>
        <p:spPr>
          <a:xfrm flipH="1">
            <a:off x="3943345" y="3041500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D1B3F4-38B4-DB93-20FD-510E7AD41763}"/>
              </a:ext>
            </a:extLst>
          </p:cNvPr>
          <p:cNvSpPr txBox="1"/>
          <p:nvPr/>
        </p:nvSpPr>
        <p:spPr>
          <a:xfrm>
            <a:off x="611560" y="113159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000" dirty="0">
                <a:solidFill>
                  <a:prstClr val="black"/>
                </a:solidFill>
                <a:latin typeface="Calibri"/>
              </a:rPr>
              <a:t>2. Auflösen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8802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69640-BEC1-C418-2225-7CC290AA1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7B93-FA69-7A6F-DC92-BB3A93A4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passiert wenn ich diesen Code ausführe?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487F7-B00C-2A21-80C3-ECF0FBE7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6F15528-21DE-4FAA-801E-634DDDAF4B2B}" type="slidenum">
              <a:rPr lang="de-CH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/>
              <a:t>62</a:t>
            </a:fld>
            <a:endParaRPr lang="de-C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D043266-4FCF-4724-D32B-8CC0E14C47EB}"/>
              </a:ext>
            </a:extLst>
          </p:cNvPr>
          <p:cNvGrpSpPr/>
          <p:nvPr/>
        </p:nvGrpSpPr>
        <p:grpSpPr>
          <a:xfrm>
            <a:off x="581452" y="2067695"/>
            <a:ext cx="1296000" cy="1676401"/>
            <a:chOff x="1259632" y="2067694"/>
            <a:chExt cx="1296000" cy="16764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62CB1C-8577-A88E-29D2-C8716938CBDB}"/>
                </a:ext>
              </a:extLst>
            </p:cNvPr>
            <p:cNvGrpSpPr/>
            <p:nvPr/>
          </p:nvGrpSpPr>
          <p:grpSpPr>
            <a:xfrm>
              <a:off x="1259632" y="2447602"/>
              <a:ext cx="1296000" cy="1296493"/>
              <a:chOff x="3419872" y="2427734"/>
              <a:chExt cx="864096" cy="864096"/>
            </a:xfrm>
            <a:solidFill>
              <a:schemeClr val="accent3">
                <a:lumMod val="60000"/>
                <a:lumOff val="40000"/>
                <a:alpha val="53000"/>
              </a:schemeClr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CFB8A2-122A-F91E-9BEF-3886AA450698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FE708F0-7CFD-70DC-CAD5-4E90897943C5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99FEAC-C730-A905-09CD-6FD20B588849}"/>
                  </a:ext>
                </a:extLst>
              </p:cNvPr>
              <p:cNvSpPr/>
              <p:nvPr/>
            </p:nvSpPr>
            <p:spPr>
              <a:xfrm>
                <a:off x="3419872" y="2859371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9104CE8-1189-A9FE-32A2-5C7BBA3E1960}"/>
                  </a:ext>
                </a:extLst>
              </p:cNvPr>
              <p:cNvSpPr/>
              <p:nvPr/>
            </p:nvSpPr>
            <p:spPr>
              <a:xfrm>
                <a:off x="3419872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3D1CFC-2D92-8E4C-B688-C5B37DE694D7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723D94-0A1B-11BE-793C-06F76717ADA3}"/>
                  </a:ext>
                </a:extLst>
              </p:cNvPr>
              <p:cNvSpPr/>
              <p:nvPr/>
            </p:nvSpPr>
            <p:spPr>
              <a:xfrm>
                <a:off x="3635896" y="2859782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CC3DA9-13FF-FF70-EAB0-28382A83EFE4}"/>
                  </a:ext>
                </a:extLst>
              </p:cNvPr>
              <p:cNvSpPr/>
              <p:nvPr/>
            </p:nvSpPr>
            <p:spPr>
              <a:xfrm>
                <a:off x="3851920" y="2859782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9EBED0-B1DC-A892-D3E6-7B0925DC556B}"/>
                  </a:ext>
                </a:extLst>
              </p:cNvPr>
              <p:cNvSpPr/>
              <p:nvPr/>
            </p:nvSpPr>
            <p:spPr>
              <a:xfrm>
                <a:off x="3635896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840A92-1C35-B620-BAFB-A6C05412CC99}"/>
                  </a:ext>
                </a:extLst>
              </p:cNvPr>
              <p:cNvSpPr/>
              <p:nvPr/>
            </p:nvSpPr>
            <p:spPr>
              <a:xfrm>
                <a:off x="3854599" y="3075395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9955219-427B-E1D8-AE86-4D520BD3AEF3}"/>
                  </a:ext>
                </a:extLst>
              </p:cNvPr>
              <p:cNvSpPr/>
              <p:nvPr/>
            </p:nvSpPr>
            <p:spPr>
              <a:xfrm>
                <a:off x="4067944" y="3075806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BA590E-62C2-39AE-E12E-E06AD5860353}"/>
                </a:ext>
              </a:extLst>
            </p:cNvPr>
            <p:cNvSpPr txBox="1"/>
            <p:nvPr/>
          </p:nvSpPr>
          <p:spPr>
            <a:xfrm>
              <a:off x="1500704" y="2067694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(4)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50DA8DB-DAB0-BEEF-1063-3B8311408AE2}"/>
              </a:ext>
            </a:extLst>
          </p:cNvPr>
          <p:cNvGrpSpPr/>
          <p:nvPr/>
        </p:nvGrpSpPr>
        <p:grpSpPr>
          <a:xfrm>
            <a:off x="2881118" y="2300717"/>
            <a:ext cx="972000" cy="1414647"/>
            <a:chOff x="3559298" y="2300717"/>
            <a:chExt cx="972000" cy="141464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4BF0AAC-CF05-1DBE-D188-F062503A1FA6}"/>
                </a:ext>
              </a:extLst>
            </p:cNvPr>
            <p:cNvGrpSpPr/>
            <p:nvPr/>
          </p:nvGrpSpPr>
          <p:grpSpPr>
            <a:xfrm>
              <a:off x="3559298" y="2742995"/>
              <a:ext cx="972000" cy="972369"/>
              <a:chOff x="3419872" y="2427734"/>
              <a:chExt cx="648072" cy="648072"/>
            </a:xfrm>
            <a:solidFill>
              <a:schemeClr val="accent2">
                <a:lumMod val="60000"/>
                <a:lumOff val="40000"/>
                <a:alpha val="53000"/>
              </a:schemeClr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A68385A-CCC2-B646-5E6F-7E32753669D0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72D9AF-5412-02C7-A055-22724E9B433F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7B1539-C91D-8D02-7EF3-42A88F90BD66}"/>
                  </a:ext>
                </a:extLst>
              </p:cNvPr>
              <p:cNvSpPr/>
              <p:nvPr/>
            </p:nvSpPr>
            <p:spPr>
              <a:xfrm>
                <a:off x="3419872" y="2859371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B6FBA4-B794-98E8-B9EA-49925C77FFB8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807F88-9E9C-EC12-93DB-85BA35C9D86D}"/>
                  </a:ext>
                </a:extLst>
              </p:cNvPr>
              <p:cNvSpPr/>
              <p:nvPr/>
            </p:nvSpPr>
            <p:spPr>
              <a:xfrm>
                <a:off x="3635896" y="2859782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35B910A-B91F-B27B-84B5-2F67E1701F4B}"/>
                  </a:ext>
                </a:extLst>
              </p:cNvPr>
              <p:cNvSpPr/>
              <p:nvPr/>
            </p:nvSpPr>
            <p:spPr>
              <a:xfrm>
                <a:off x="3851920" y="2859782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C6414CF-28A1-3CE4-FB49-79575227DDEC}"/>
                </a:ext>
              </a:extLst>
            </p:cNvPr>
            <p:cNvSpPr txBox="1"/>
            <p:nvPr/>
          </p:nvSpPr>
          <p:spPr>
            <a:xfrm>
              <a:off x="3638370" y="2300717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(3)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CE1DE97-DAD9-804E-856C-957F62C38833}"/>
              </a:ext>
            </a:extLst>
          </p:cNvPr>
          <p:cNvGrpSpPr/>
          <p:nvPr/>
        </p:nvGrpSpPr>
        <p:grpSpPr>
          <a:xfrm>
            <a:off x="4839619" y="2646870"/>
            <a:ext cx="892928" cy="1067878"/>
            <a:chOff x="5517798" y="2646869"/>
            <a:chExt cx="892928" cy="106787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F9520D-673C-5156-100D-575810370970}"/>
                </a:ext>
              </a:extLst>
            </p:cNvPr>
            <p:cNvGrpSpPr/>
            <p:nvPr/>
          </p:nvGrpSpPr>
          <p:grpSpPr>
            <a:xfrm>
              <a:off x="5533514" y="3066501"/>
              <a:ext cx="648000" cy="648246"/>
              <a:chOff x="3419872" y="2427734"/>
              <a:chExt cx="432048" cy="432048"/>
            </a:xfrm>
            <a:solidFill>
              <a:schemeClr val="accent6">
                <a:lumMod val="60000"/>
                <a:lumOff val="40000"/>
                <a:alpha val="53000"/>
              </a:schemeClr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83E225-C792-DD12-27C1-1B13CCD5811B}"/>
                  </a:ext>
                </a:extLst>
              </p:cNvPr>
              <p:cNvSpPr/>
              <p:nvPr/>
            </p:nvSpPr>
            <p:spPr>
              <a:xfrm>
                <a:off x="3419872" y="2427734"/>
                <a:ext cx="216024" cy="2160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20AB61B-51D5-955A-2F04-0C43A0E5CA55}"/>
                  </a:ext>
                </a:extLst>
              </p:cNvPr>
              <p:cNvSpPr/>
              <p:nvPr/>
            </p:nvSpPr>
            <p:spPr>
              <a:xfrm>
                <a:off x="3419872" y="2643758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5180D7-5021-90F7-733C-D6A59478DB86}"/>
                  </a:ext>
                </a:extLst>
              </p:cNvPr>
              <p:cNvSpPr/>
              <p:nvPr/>
            </p:nvSpPr>
            <p:spPr>
              <a:xfrm>
                <a:off x="3635896" y="2643758"/>
                <a:ext cx="216024" cy="216024"/>
              </a:xfrm>
              <a:prstGeom prst="rect">
                <a:avLst/>
              </a:prstGeom>
              <a:grpFill/>
              <a:ln>
                <a:solidFill>
                  <a:srgbClr val="1C1E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708A0FD-B4ED-3A18-54FA-F1F57B1C05D4}"/>
                </a:ext>
              </a:extLst>
            </p:cNvPr>
            <p:cNvSpPr txBox="1"/>
            <p:nvPr/>
          </p:nvSpPr>
          <p:spPr>
            <a:xfrm>
              <a:off x="5517798" y="2646869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(2)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AD334A0-313E-DBF1-AF52-5C9B3461DC32}"/>
              </a:ext>
            </a:extLst>
          </p:cNvPr>
          <p:cNvGrpSpPr/>
          <p:nvPr/>
        </p:nvGrpSpPr>
        <p:grpSpPr>
          <a:xfrm>
            <a:off x="6178504" y="2933786"/>
            <a:ext cx="892928" cy="780960"/>
            <a:chOff x="6856684" y="2933786"/>
            <a:chExt cx="892928" cy="7809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82632C-5532-7B9B-1E78-9DA90B3A5826}"/>
                </a:ext>
              </a:extLst>
            </p:cNvPr>
            <p:cNvSpPr/>
            <p:nvPr/>
          </p:nvSpPr>
          <p:spPr>
            <a:xfrm>
              <a:off x="7155218" y="3390623"/>
              <a:ext cx="324000" cy="324123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1C1E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3F47DB7-795A-47BC-79C2-C8FA40A41354}"/>
                </a:ext>
              </a:extLst>
            </p:cNvPr>
            <p:cNvSpPr txBox="1"/>
            <p:nvPr/>
          </p:nvSpPr>
          <p:spPr>
            <a:xfrm>
              <a:off x="6856684" y="2933786"/>
              <a:ext cx="89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de-DE" dirty="0" err="1">
                  <a:solidFill>
                    <a:prstClr val="black"/>
                  </a:solidFill>
                  <a:latin typeface="Calibri"/>
                </a:rPr>
                <a:t>sum</a:t>
              </a:r>
              <a:r>
                <a:rPr lang="de-DE" dirty="0">
                  <a:solidFill>
                    <a:prstClr val="black"/>
                  </a:solidFill>
                  <a:latin typeface="Calibri"/>
                </a:rPr>
                <a:t>(1)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C3F4A460-CCBD-2540-DE1D-7FC85632F281}"/>
              </a:ext>
            </a:extLst>
          </p:cNvPr>
          <p:cNvSpPr/>
          <p:nvPr/>
        </p:nvSpPr>
        <p:spPr>
          <a:xfrm flipH="1">
            <a:off x="7031152" y="3494542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80BC540-0D4F-9347-5CA2-8B84381FA5F2}"/>
              </a:ext>
            </a:extLst>
          </p:cNvPr>
          <p:cNvSpPr txBox="1"/>
          <p:nvPr/>
        </p:nvSpPr>
        <p:spPr>
          <a:xfrm>
            <a:off x="7759856" y="3471938"/>
            <a:ext cx="44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FF787-EEEE-1722-7B8D-6A6EF1B46317}"/>
              </a:ext>
            </a:extLst>
          </p:cNvPr>
          <p:cNvSpPr txBox="1"/>
          <p:nvPr/>
        </p:nvSpPr>
        <p:spPr>
          <a:xfrm>
            <a:off x="702654" y="3805464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9BBB59"/>
                </a:solidFill>
                <a:latin typeface="Calibri"/>
              </a:rPr>
              <a:t>4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=</a:t>
            </a:r>
            <a:r>
              <a:rPr lang="de-DE" dirty="0">
                <a:solidFill>
                  <a:srgbClr val="9BBB59"/>
                </a:solidFill>
                <a:latin typeface="Calibri"/>
              </a:rPr>
              <a:t>10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6C3DFA-C2EB-DA82-B2E5-67E27BD8BB36}"/>
              </a:ext>
            </a:extLst>
          </p:cNvPr>
          <p:cNvSpPr txBox="1"/>
          <p:nvPr/>
        </p:nvSpPr>
        <p:spPr>
          <a:xfrm>
            <a:off x="6254499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+0=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1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405102-281F-EF87-4A2B-84931D88F888}"/>
              </a:ext>
            </a:extLst>
          </p:cNvPr>
          <p:cNvSpPr txBox="1"/>
          <p:nvPr/>
        </p:nvSpPr>
        <p:spPr>
          <a:xfrm>
            <a:off x="2938442" y="3793280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C0504D"/>
                </a:solidFill>
                <a:latin typeface="Calibri"/>
              </a:rPr>
              <a:t>3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=</a:t>
            </a:r>
            <a:r>
              <a:rPr lang="de-DE" dirty="0">
                <a:solidFill>
                  <a:srgbClr val="C0504D"/>
                </a:solidFill>
                <a:latin typeface="Calibri"/>
              </a:rPr>
              <a:t>6</a:t>
            </a:r>
            <a:endParaRPr lang="en-GB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B9BBD6-2CF7-265C-7C08-AB44F9B48F89}"/>
              </a:ext>
            </a:extLst>
          </p:cNvPr>
          <p:cNvSpPr txBox="1"/>
          <p:nvPr/>
        </p:nvSpPr>
        <p:spPr>
          <a:xfrm>
            <a:off x="4817627" y="3805464"/>
            <a:ext cx="114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dirty="0">
                <a:solidFill>
                  <a:srgbClr val="F79646"/>
                </a:solidFill>
                <a:latin typeface="Calibri"/>
              </a:rPr>
              <a:t>2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+</a:t>
            </a:r>
            <a:r>
              <a:rPr lang="de-DE" dirty="0">
                <a:solidFill>
                  <a:srgbClr val="FFC000"/>
                </a:solidFill>
                <a:latin typeface="Calibri"/>
              </a:rPr>
              <a:t>1</a:t>
            </a:r>
            <a:r>
              <a:rPr lang="de-DE" dirty="0">
                <a:solidFill>
                  <a:prstClr val="black"/>
                </a:solidFill>
                <a:latin typeface="Calibri"/>
              </a:rPr>
              <a:t>=</a:t>
            </a:r>
            <a:r>
              <a:rPr lang="de-DE" dirty="0">
                <a:solidFill>
                  <a:srgbClr val="F79646"/>
                </a:solidFill>
                <a:latin typeface="Calibri"/>
              </a:rPr>
              <a:t>3</a:t>
            </a:r>
            <a:endParaRPr lang="en-GB" dirty="0">
              <a:solidFill>
                <a:srgbClr val="F79646"/>
              </a:solidFill>
              <a:latin typeface="Calibri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EAA5D3D-A5A6-A049-A96D-D8F322B57B41}"/>
              </a:ext>
            </a:extLst>
          </p:cNvPr>
          <p:cNvSpPr/>
          <p:nvPr/>
        </p:nvSpPr>
        <p:spPr>
          <a:xfrm flipH="1">
            <a:off x="3943345" y="3041500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D85C359-42B3-F853-9E15-401EB445E660}"/>
              </a:ext>
            </a:extLst>
          </p:cNvPr>
          <p:cNvSpPr/>
          <p:nvPr/>
        </p:nvSpPr>
        <p:spPr>
          <a:xfrm flipH="1">
            <a:off x="1891009" y="2771726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D7A985-464D-CBFC-CED8-84C293B86BC6}"/>
              </a:ext>
            </a:extLst>
          </p:cNvPr>
          <p:cNvSpPr txBox="1"/>
          <p:nvPr/>
        </p:nvSpPr>
        <p:spPr>
          <a:xfrm>
            <a:off x="611560" y="113159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de-DE" sz="2000" dirty="0">
                <a:solidFill>
                  <a:prstClr val="black"/>
                </a:solidFill>
                <a:latin typeface="Calibri"/>
              </a:rPr>
              <a:t>2. Auflösen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A3E4C92-5D28-10C9-1105-E97D91702FA4}"/>
              </a:ext>
            </a:extLst>
          </p:cNvPr>
          <p:cNvSpPr/>
          <p:nvPr/>
        </p:nvSpPr>
        <p:spPr>
          <a:xfrm flipH="1">
            <a:off x="5646046" y="3344300"/>
            <a:ext cx="688352" cy="32412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33B620-6C64-F71D-D775-D87719F1FD20}"/>
              </a:ext>
            </a:extLst>
          </p:cNvPr>
          <p:cNvGrpSpPr/>
          <p:nvPr/>
        </p:nvGrpSpPr>
        <p:grpSpPr>
          <a:xfrm>
            <a:off x="1459567" y="4101877"/>
            <a:ext cx="2438297" cy="782615"/>
            <a:chOff x="1946088" y="5469171"/>
            <a:chExt cx="3251063" cy="104348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5C011A-1E70-BFF1-1D79-2F08BB4253FE}"/>
                </a:ext>
              </a:extLst>
            </p:cNvPr>
            <p:cNvSpPr txBox="1"/>
            <p:nvPr/>
          </p:nvSpPr>
          <p:spPr>
            <a:xfrm>
              <a:off x="2416628" y="6020215"/>
              <a:ext cx="27805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Lösung gefunden!</a:t>
              </a:r>
              <a:endParaRPr lang="en-GB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C0D8D72-1C9D-FAD8-7039-B7EDAB8A97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46088" y="5469171"/>
              <a:ext cx="944653" cy="55104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16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CEA0-2F6C-249E-D335-3D97F097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Rekursion in Java – Aufgabe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0A74B-E289-61E6-7FCE-ADB4F1E52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63" y="907931"/>
            <a:ext cx="6644873" cy="402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98068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CEA0-2F6C-249E-D335-3D97F097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CH" dirty="0"/>
              <a:t>Rekursion in Java – Lösung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DFC30-9D57-29AF-20CC-6DF5D4A3E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1180"/>
            <a:ext cx="8229600" cy="3312413"/>
          </a:xfrm>
          <a:prstGeom prst="rect">
            <a:avLst/>
          </a:prstGeom>
          <a:noFill/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09AC34C-AAB2-8ED3-24C2-81DF3613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spcAft>
                <a:spcPts val="600"/>
              </a:spcAft>
            </a:pPr>
            <a:fld id="{B6F15528-21DE-4FAA-801E-634DDDAF4B2B}" type="slidenum">
              <a:rPr lang="de-CH" noProof="0" smtClean="0"/>
              <a:pPr>
                <a:spcAft>
                  <a:spcPts val="600"/>
                </a:spcAft>
              </a:pPr>
              <a:t>64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457405352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Rekursion</a:t>
            </a:r>
            <a:r>
              <a:rPr lang="en-GB" dirty="0"/>
              <a:t> - </a:t>
            </a:r>
            <a:r>
              <a:rPr lang="en-GB" dirty="0" err="1"/>
              <a:t>Beispiel</a:t>
            </a:r>
            <a:r>
              <a:rPr lang="en-GB" dirty="0"/>
              <a:t> 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65</a:t>
            </a:fld>
            <a:endParaRPr lang="de-CH" noProof="0" dirty="0"/>
          </a:p>
        </p:txBody>
      </p:sp>
      <p:pic>
        <p:nvPicPr>
          <p:cNvPr id="8" name="Picture 7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328EC52-7500-36EB-8ABC-506C5D07B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0" y="1136965"/>
            <a:ext cx="8172400" cy="28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117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DFF8D-9D44-AEFC-36BB-A4D16378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Tut das </a:t>
            </a:r>
            <a:r>
              <a:rPr lang="en-GB" dirty="0" err="1"/>
              <a:t>Vorprogrammieren</a:t>
            </a:r>
            <a:r>
              <a:rPr lang="en-GB" dirty="0"/>
              <a:t>!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5958A-0DC6-770B-FE29-6ACBC060FF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4480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DFF8D-9D44-AEFC-36BB-A4D16378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Java </a:t>
            </a:r>
            <a:r>
              <a:rPr lang="en-GB" dirty="0"/>
              <a:t>D</a:t>
            </a:r>
            <a:r>
              <a:rPr lang="en-CH" dirty="0" err="1"/>
              <a:t>ebugger</a:t>
            </a:r>
            <a:endParaRPr lang="en-C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5958A-0DC6-770B-FE29-6ACBC060FF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6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44AD-2739-E31D-60A1-3044282D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/>
              <a:t>Was </a:t>
            </a:r>
            <a:r>
              <a:rPr lang="en-CH" dirty="0" err="1"/>
              <a:t>ist</a:t>
            </a:r>
            <a:r>
              <a:rPr lang="en-CH" dirty="0"/>
              <a:t> d</a:t>
            </a:r>
            <a:r>
              <a:rPr lang="en-GB" dirty="0"/>
              <a:t>er</a:t>
            </a:r>
            <a:r>
              <a:rPr lang="en-CH" dirty="0"/>
              <a:t> </a:t>
            </a:r>
            <a:r>
              <a:rPr lang="en-GB" dirty="0"/>
              <a:t>D</a:t>
            </a:r>
            <a:r>
              <a:rPr lang="en-CH" dirty="0" err="1"/>
              <a:t>ebugger</a:t>
            </a:r>
            <a:r>
              <a:rPr lang="en-CH" dirty="0"/>
              <a:t> und </a:t>
            </a:r>
            <a:r>
              <a:rPr lang="en-GB" dirty="0"/>
              <a:t>was tut er</a:t>
            </a:r>
            <a:r>
              <a:rPr lang="en-CH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A66E8-9919-0DC7-DE83-032A69F8E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/>
              <a:t>Ein Tool (in Java), das beim Debuggen hilft.</a:t>
            </a:r>
          </a:p>
          <a:p>
            <a:r>
              <a:rPr lang="de-DE" b="0" dirty="0"/>
              <a:t>Mit dem Java-Debugger kann man Schritt für Schritt durch das Programm gehen und genau beobachten, wie es ausgeführt wird.</a:t>
            </a:r>
          </a:p>
          <a:p>
            <a:r>
              <a:rPr lang="de-DE" b="0" dirty="0"/>
              <a:t>Die Änderungen der Variablen und ihrer Werte in jeder Zeile werden in einer Tabelle dargestellt.</a:t>
            </a:r>
            <a:endParaRPr lang="en-CH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EB620-4268-4100-74A4-212CA09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68</a:t>
            </a:fld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0199131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8D0502-C598-DDC4-0C7F-B0B93A63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919E3-E88E-EE72-7B0D-57ED0CF08F6B}"/>
              </a:ext>
            </a:extLst>
          </p:cNvPr>
          <p:cNvSpPr txBox="1"/>
          <p:nvPr/>
        </p:nvSpPr>
        <p:spPr>
          <a:xfrm>
            <a:off x="6876256" y="339502"/>
            <a:ext cx="172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Programm macht nicht, was du erwartest, und du kannst den Fehler nicht finden?</a:t>
            </a:r>
          </a:p>
          <a:p>
            <a:endParaRPr lang="en-CH" dirty="0"/>
          </a:p>
          <a:p>
            <a:r>
              <a:rPr lang="en-GB" b="1" dirty="0" err="1"/>
              <a:t>Benutze</a:t>
            </a:r>
            <a:r>
              <a:rPr lang="en-GB" b="1" dirty="0"/>
              <a:t> den Debugger!</a:t>
            </a:r>
            <a:endParaRPr lang="en-CH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EDF15-2266-0DCD-CD49-E32629C46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9502"/>
            <a:ext cx="6296923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3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CE15C-4498-F384-7B0B-22BA18CD6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30E7-DA2E-64CE-365E-54B6CD34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84" y="2143125"/>
            <a:ext cx="8003232" cy="857250"/>
          </a:xfrm>
        </p:spPr>
        <p:txBody>
          <a:bodyPr>
            <a:normAutofit/>
          </a:bodyPr>
          <a:lstStyle/>
          <a:p>
            <a:pPr algn="ctr"/>
            <a:r>
              <a:rPr lang="de-CH" dirty="0"/>
              <a:t>[[1,2,3],[4,5,6],[7,8,9]]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E63B0-C81F-9305-2F44-21BA63F4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915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DABC-5A3A-CF0C-83C5-7987B553A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Breakpoints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399E1-E75C-45EA-F769-B82E1F7C2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b="0" dirty="0"/>
              <a:t>Bis zum Breakpoint wird alles automatisch ausgeführt, und sobald die Zeile mit dem Breakpoint erreicht wird, stoppt die automatische Ausführung.</a:t>
            </a:r>
            <a:endParaRPr lang="en-CH" sz="2000" b="0" dirty="0"/>
          </a:p>
          <a:p>
            <a:r>
              <a:rPr lang="de-DE" sz="2000" b="0" dirty="0"/>
              <a:t>Anschliessend kann der Benutzer Zeile für Zeile das Programm selbst ausführen.</a:t>
            </a:r>
            <a:endParaRPr lang="en-GB" sz="2000" b="0" dirty="0"/>
          </a:p>
          <a:p>
            <a:r>
              <a:rPr lang="en-CH" sz="2000" dirty="0"/>
              <a:t>Breakpoint </a:t>
            </a:r>
            <a:r>
              <a:rPr lang="en-CH" sz="2000" dirty="0" err="1"/>
              <a:t>auswählen</a:t>
            </a:r>
            <a:r>
              <a:rPr lang="en-CH" sz="2000" dirty="0"/>
              <a:t>: </a:t>
            </a:r>
            <a:r>
              <a:rPr lang="de-DE" sz="2000" b="0" dirty="0"/>
              <a:t>An einer Stelle, an der man weiss, dass alles bis dahin wie erwartet funktioniert.</a:t>
            </a:r>
          </a:p>
          <a:p>
            <a:r>
              <a:rPr lang="en-CH" sz="2000" dirty="0"/>
              <a:t>Breakpoint setzen: </a:t>
            </a:r>
            <a:r>
              <a:rPr lang="de-DE" sz="2000" b="0" dirty="0"/>
              <a:t>Links von der Spalte mit den Zeilennummern klicken, um den Breakpoint zu setzen</a:t>
            </a:r>
          </a:p>
          <a:p>
            <a:endParaRPr lang="en-CH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22A3-0317-D2F9-68D3-F3360B2F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CH" noProof="0" smtClean="0"/>
              <a:pPr/>
              <a:t>70</a:t>
            </a:fld>
            <a:endParaRPr lang="de-CH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0D55A-25CC-71A6-5F36-D639761C3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150506"/>
            <a:ext cx="5038328" cy="5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747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6036A0-3C28-5C27-0279-431EE08A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ED877-C699-FA0F-AC2F-DD18B8CB71A6}"/>
              </a:ext>
            </a:extLst>
          </p:cNvPr>
          <p:cNvSpPr txBox="1"/>
          <p:nvPr/>
        </p:nvSpPr>
        <p:spPr>
          <a:xfrm>
            <a:off x="6744410" y="267494"/>
            <a:ext cx="2364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 wir sicher sind, dass </a:t>
            </a:r>
            <a:r>
              <a:rPr lang="de-DE" b="1" dirty="0"/>
              <a:t>summe</a:t>
            </a:r>
            <a:r>
              <a:rPr lang="de-DE" dirty="0"/>
              <a:t> und </a:t>
            </a:r>
            <a:r>
              <a:rPr lang="de-DE" b="1" dirty="0"/>
              <a:t>anzahl</a:t>
            </a:r>
            <a:r>
              <a:rPr lang="de-DE" dirty="0"/>
              <a:t> stimmen, wollen wir nun die Methode </a:t>
            </a:r>
            <a:r>
              <a:rPr lang="de-DE" b="1" dirty="0"/>
              <a:t>findAverage</a:t>
            </a:r>
            <a:r>
              <a:rPr lang="de-DE" dirty="0"/>
              <a:t> testen.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Dazu setzen wir einen Breakpoint in der Zeile, in der diese Methode aufgerufen wird.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B451C8-29D9-4451-2A44-F9EB2B580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74" y="267494"/>
            <a:ext cx="6624736" cy="44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365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F07B120-1237-6ECD-1314-64508F11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2393"/>
            <a:ext cx="7464946" cy="49677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702DE-E0EB-F819-E764-0B15E0B9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0AEE88-8F71-E57B-0AE0-C4B22F5B4462}"/>
              </a:ext>
            </a:extLst>
          </p:cNvPr>
          <p:cNvCxnSpPr>
            <a:cxnSpLocks/>
          </p:cNvCxnSpPr>
          <p:nvPr/>
        </p:nvCxnSpPr>
        <p:spPr>
          <a:xfrm flipV="1">
            <a:off x="6300192" y="339502"/>
            <a:ext cx="404208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8608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BCC2C-5B07-D810-B87A-82BCA20832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73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3C55D6-ED7A-3844-7DD8-C3BECCEDC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12" y="127412"/>
            <a:ext cx="7360575" cy="49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352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0AC34-3D01-E712-F574-3386BE7FC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04251"/>
            <a:ext cx="8520600" cy="3416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H" dirty="0"/>
              <a:t>Blaue Zeile: </a:t>
            </a:r>
            <a:r>
              <a:rPr lang="en-CH" b="0" dirty="0"/>
              <a:t>alles </a:t>
            </a:r>
            <a:r>
              <a:rPr lang="en-CH" dirty="0">
                <a:solidFill>
                  <a:srgbClr val="C00000"/>
                </a:solidFill>
              </a:rPr>
              <a:t>bis und ohne </a:t>
            </a:r>
            <a:r>
              <a:rPr lang="en-CH" b="0" dirty="0"/>
              <a:t>diese Zeile </a:t>
            </a:r>
            <a:r>
              <a:rPr lang="en-GB" b="0" dirty="0" err="1"/>
              <a:t>wurde</a:t>
            </a:r>
            <a:r>
              <a:rPr lang="en-CH" b="0" dirty="0"/>
              <a:t> ausgeführt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H" dirty="0"/>
              <a:t>Debugger Symbole: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89CBE-799B-5675-1895-72D08A7CE3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74</a:t>
            </a:fld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A10E59-3013-C45F-5F35-9FDCDA92BAAC}"/>
              </a:ext>
            </a:extLst>
          </p:cNvPr>
          <p:cNvCxnSpPr>
            <a:cxnSpLocks/>
          </p:cNvCxnSpPr>
          <p:nvPr/>
        </p:nvCxnSpPr>
        <p:spPr>
          <a:xfrm flipV="1">
            <a:off x="1259632" y="2244636"/>
            <a:ext cx="0" cy="1031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0CAC80-FAA8-2FB6-5479-8E351EF1A833}"/>
              </a:ext>
            </a:extLst>
          </p:cNvPr>
          <p:cNvSpPr txBox="1"/>
          <p:nvPr/>
        </p:nvSpPr>
        <p:spPr>
          <a:xfrm>
            <a:off x="600899" y="3620937"/>
            <a:ext cx="2038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Termination </a:t>
            </a:r>
            <a:endParaRPr lang="en-GB" dirty="0"/>
          </a:p>
          <a:p>
            <a:r>
              <a:rPr lang="en-GB" dirty="0"/>
              <a:t>- Um den Debugger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stoppen</a:t>
            </a:r>
            <a:endParaRPr lang="en-CH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6808EC-8A7E-9BB9-917F-5558D155B4E0}"/>
              </a:ext>
            </a:extLst>
          </p:cNvPr>
          <p:cNvCxnSpPr>
            <a:cxnSpLocks/>
          </p:cNvCxnSpPr>
          <p:nvPr/>
        </p:nvCxnSpPr>
        <p:spPr>
          <a:xfrm flipH="1" flipV="1">
            <a:off x="2289251" y="2260885"/>
            <a:ext cx="350359" cy="1025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F2E75E-0452-6E5B-8640-7C074BA4440C}"/>
              </a:ext>
            </a:extLst>
          </p:cNvPr>
          <p:cNvCxnSpPr>
            <a:cxnSpLocks/>
          </p:cNvCxnSpPr>
          <p:nvPr/>
        </p:nvCxnSpPr>
        <p:spPr>
          <a:xfrm flipH="1" flipV="1">
            <a:off x="2639610" y="2260885"/>
            <a:ext cx="2174040" cy="1205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61CA18-D8DF-7779-96A1-9064B862E374}"/>
              </a:ext>
            </a:extLst>
          </p:cNvPr>
          <p:cNvSpPr txBox="1"/>
          <p:nvPr/>
        </p:nvSpPr>
        <p:spPr>
          <a:xfrm>
            <a:off x="4813650" y="3381978"/>
            <a:ext cx="1912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Step into</a:t>
            </a:r>
          </a:p>
          <a:p>
            <a:r>
              <a:rPr lang="en-CH" dirty="0"/>
              <a:t>- </a:t>
            </a:r>
            <a:r>
              <a:rPr lang="en-GB" dirty="0"/>
              <a:t>Um in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Methode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springen</a:t>
            </a:r>
            <a:r>
              <a:rPr lang="en-GB" dirty="0"/>
              <a:t>.</a:t>
            </a:r>
            <a:endParaRPr lang="en-C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95C8B2-BBCD-C38C-0997-B5BFB61D58DA}"/>
              </a:ext>
            </a:extLst>
          </p:cNvPr>
          <p:cNvSpPr txBox="1"/>
          <p:nvPr/>
        </p:nvSpPr>
        <p:spPr>
          <a:xfrm>
            <a:off x="2643620" y="338197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Step over</a:t>
            </a:r>
          </a:p>
          <a:p>
            <a:r>
              <a:rPr lang="en-CH" dirty="0"/>
              <a:t>- </a:t>
            </a:r>
            <a:r>
              <a:rPr lang="en-GB" dirty="0"/>
              <a:t>Um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nächsten</a:t>
            </a:r>
            <a:r>
              <a:rPr lang="en-GB" dirty="0"/>
              <a:t> </a:t>
            </a:r>
            <a:r>
              <a:rPr lang="en-GB" dirty="0" err="1"/>
              <a:t>Zeile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gehen</a:t>
            </a:r>
            <a:r>
              <a:rPr lang="en-GB" dirty="0"/>
              <a:t>.</a:t>
            </a:r>
            <a:endParaRPr lang="en-C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94274D-5EB8-C702-B8EE-736DA65A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01" y="1726289"/>
            <a:ext cx="3289300" cy="4318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816A5A-ECC3-2BFF-ED50-9368C7D75729}"/>
              </a:ext>
            </a:extLst>
          </p:cNvPr>
          <p:cNvCxnSpPr>
            <a:cxnSpLocks/>
          </p:cNvCxnSpPr>
          <p:nvPr/>
        </p:nvCxnSpPr>
        <p:spPr>
          <a:xfrm flipH="1" flipV="1">
            <a:off x="3160563" y="2244852"/>
            <a:ext cx="3289300" cy="740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7985E22-E8EF-9122-F085-50910065DA7C}"/>
              </a:ext>
            </a:extLst>
          </p:cNvPr>
          <p:cNvSpPr txBox="1"/>
          <p:nvPr/>
        </p:nvSpPr>
        <p:spPr>
          <a:xfrm>
            <a:off x="6632782" y="2686673"/>
            <a:ext cx="1518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Step out </a:t>
            </a:r>
          </a:p>
          <a:p>
            <a:r>
              <a:rPr lang="en-CH" dirty="0"/>
              <a:t>- Um aus eine M</a:t>
            </a:r>
            <a:r>
              <a:rPr lang="en-GB" dirty="0"/>
              <a:t>e</a:t>
            </a:r>
            <a:r>
              <a:rPr lang="en-CH" dirty="0"/>
              <a:t>thode raus zu treten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24333619-D32A-483F-7348-56BF6D8251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9873" y="1355421"/>
            <a:ext cx="3029991" cy="319469"/>
          </a:xfrm>
          <a:prstGeom prst="bentConnector3">
            <a:avLst>
              <a:gd name="adj1" fmla="val 996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EAC8538-F3F6-614C-CA9A-6984E4F8B2A0}"/>
              </a:ext>
            </a:extLst>
          </p:cNvPr>
          <p:cNvSpPr txBox="1"/>
          <p:nvPr/>
        </p:nvSpPr>
        <p:spPr>
          <a:xfrm>
            <a:off x="6633689" y="1328428"/>
            <a:ext cx="204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View breakpoints</a:t>
            </a:r>
          </a:p>
          <a:p>
            <a:r>
              <a:rPr lang="en-CH" dirty="0"/>
              <a:t>- Alle breakpoints anzeigen</a:t>
            </a:r>
          </a:p>
        </p:txBody>
      </p:sp>
    </p:spTree>
    <p:extLst>
      <p:ext uri="{BB962C8B-B14F-4D97-AF65-F5344CB8AC3E}">
        <p14:creationId xmlns:p14="http://schemas.microsoft.com/office/powerpoint/2010/main" val="20759669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DD5D0-1999-E3D7-D702-0F8D0235D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2CEA8-9776-4835-D4AA-C618AFBE5540}"/>
              </a:ext>
            </a:extLst>
          </p:cNvPr>
          <p:cNvSpPr txBox="1"/>
          <p:nvPr/>
        </p:nvSpPr>
        <p:spPr>
          <a:xfrm>
            <a:off x="323528" y="243235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Von </a:t>
            </a:r>
            <a:r>
              <a:rPr lang="en-CH" dirty="0" err="1"/>
              <a:t>diese</a:t>
            </a:r>
            <a:r>
              <a:rPr lang="en-GB" dirty="0"/>
              <a:t>r</a:t>
            </a:r>
            <a:r>
              <a:rPr lang="en-CH" dirty="0"/>
              <a:t> </a:t>
            </a:r>
            <a:r>
              <a:rPr lang="en-CH" dirty="0" err="1"/>
              <a:t>Zeile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CH" dirty="0"/>
              <a:t> </a:t>
            </a:r>
            <a:r>
              <a:rPr lang="en-CH" dirty="0" err="1"/>
              <a:t>weiter</a:t>
            </a:r>
            <a:r>
              <a:rPr lang="en-GB" dirty="0" err="1"/>
              <a:t>gehen</a:t>
            </a:r>
            <a:r>
              <a:rPr lang="en-CH" dirty="0"/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E8FBC4-6AAC-D41D-CD53-43652B93E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25610"/>
            <a:ext cx="6495860" cy="43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837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F0E4-63CD-71C2-6247-76F5CC8A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Mit step into: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D2976-E48B-48C0-C075-003DCBA5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0CB4BA-0DE5-7804-4BEC-A23B8A10BC67}"/>
              </a:ext>
            </a:extLst>
          </p:cNvPr>
          <p:cNvSpPr txBox="1"/>
          <p:nvPr/>
        </p:nvSpPr>
        <p:spPr>
          <a:xfrm>
            <a:off x="6948264" y="953939"/>
            <a:ext cx="1872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Wir sind in die aufgerufene Methode </a:t>
            </a:r>
            <a:r>
              <a:rPr lang="de-DE" b="1" dirty="0"/>
              <a:t>findAverage</a:t>
            </a:r>
            <a:r>
              <a:rPr lang="de-DE" dirty="0"/>
              <a:t> hineingegangen und können nun diese Methode Schritt für Schritt ausführen.</a:t>
            </a:r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9E887-DBAB-AFC4-65F0-4507C8A2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43" y="945295"/>
            <a:ext cx="5914090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26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811D-DEB8-D934-C880-54D53D92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Mit step over: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6257D-8482-8B9B-6B39-A6341A6C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587815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D3ECC-12D8-0762-2C1C-E02568F520C1}"/>
              </a:ext>
            </a:extLst>
          </p:cNvPr>
          <p:cNvSpPr txBox="1"/>
          <p:nvPr/>
        </p:nvSpPr>
        <p:spPr>
          <a:xfrm>
            <a:off x="6840262" y="754419"/>
            <a:ext cx="213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Methodenaufruf von </a:t>
            </a:r>
            <a:r>
              <a:rPr lang="de-DE" b="1" dirty="0"/>
              <a:t>findAverage</a:t>
            </a:r>
            <a:r>
              <a:rPr lang="de-DE" dirty="0"/>
              <a:t> wurde in einem Schritt ausgeführt und der Rückgabewert an </a:t>
            </a:r>
            <a:r>
              <a:rPr lang="de-DE" b="1" dirty="0"/>
              <a:t>average</a:t>
            </a:r>
            <a:r>
              <a:rPr lang="de-DE" dirty="0"/>
              <a:t> zugewiesen.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Wir befinden uns jetzt in der nächsten Zeile.</a:t>
            </a:r>
            <a:endParaRPr lang="en-CH" dirty="0"/>
          </a:p>
          <a:p>
            <a:endParaRPr lang="en-CH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7EC764-9B4C-9EA4-D43F-A443CB58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69" y="902337"/>
            <a:ext cx="6020631" cy="401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671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55C42-7CFA-2CF9-32BE-1C2376B1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0120"/>
            <a:ext cx="8520600" cy="572700"/>
          </a:xfrm>
        </p:spPr>
        <p:txBody>
          <a:bodyPr/>
          <a:lstStyle/>
          <a:p>
            <a:r>
              <a:rPr lang="en-CH" sz="3200" dirty="0"/>
              <a:t>Step over vs. Step into: Wann welches benutzen?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96009-235F-396B-F98E-725BD7A01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66079"/>
            <a:ext cx="8520600" cy="41907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H" dirty="0"/>
              <a:t>Step over: </a:t>
            </a:r>
            <a:endParaRPr lang="en-CH" b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Zur </a:t>
            </a:r>
            <a:r>
              <a:rPr lang="en-GB" dirty="0" err="1"/>
              <a:t>nächsten</a:t>
            </a:r>
            <a:r>
              <a:rPr lang="en-GB" dirty="0"/>
              <a:t> </a:t>
            </a:r>
            <a:r>
              <a:rPr lang="en-GB" dirty="0" err="1"/>
              <a:t>Zeile</a:t>
            </a:r>
            <a:r>
              <a:rPr lang="en-GB" dirty="0"/>
              <a:t> </a:t>
            </a:r>
            <a:r>
              <a:rPr lang="en-GB" dirty="0" err="1"/>
              <a:t>springen</a:t>
            </a:r>
            <a:r>
              <a:rPr lang="en-GB" dirty="0"/>
              <a:t>.</a:t>
            </a:r>
            <a:endParaRPr lang="en-CH" b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Wenn in der Zeile eine Methode aufgerufen wird, wird sie ausgeführt.</a:t>
            </a:r>
            <a:br>
              <a:rPr lang="de-DE" dirty="0"/>
            </a:br>
            <a:r>
              <a:rPr lang="de-DE" dirty="0"/>
              <a:t>Man geht davon aus, dass sie wie erwartet funktioniert und dass der Rückgabewert korrekt ist.</a:t>
            </a:r>
            <a:endParaRPr lang="en-CH" dirty="0"/>
          </a:p>
          <a:p>
            <a:pPr>
              <a:buFont typeface="Wingdings" panose="05000000000000000000" pitchFamily="2" charset="2"/>
              <a:buChar char="§"/>
            </a:pPr>
            <a:r>
              <a:rPr lang="en-CH" b="0" dirty="0"/>
              <a:t>Step into: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In die Methode hineingehen, um sie schrittweise zu durchlaufen.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Dies verwendet man, wenn man unsicher ist, ob die Methode wie erwartet funktioniert, und man den Ablauf genauer überprüfen möchte.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F18C1-D869-B882-1BBE-CB447074CF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A022B-AC4F-A1FC-E7B4-51613DE3AF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4912" t="221144" r="-307157" b="-221144"/>
          <a:stretch/>
        </p:blipFill>
        <p:spPr>
          <a:xfrm>
            <a:off x="4499992" y="2393950"/>
            <a:ext cx="519486" cy="609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F4C50B-4C85-6A7E-1289-6A83E3CA9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746" y="1021745"/>
            <a:ext cx="330200" cy="368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E974A9-0D4B-1E44-DE86-9A6F86221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264" y="2966669"/>
            <a:ext cx="355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142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7FBB24-3C3A-6DF3-3837-FBE78260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B950D-0A84-9ACA-224A-0E233581C443}"/>
              </a:ext>
            </a:extLst>
          </p:cNvPr>
          <p:cNvSpPr txBox="1"/>
          <p:nvPr/>
        </p:nvSpPr>
        <p:spPr>
          <a:xfrm>
            <a:off x="5724128" y="1002089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Zeigt alle Variablen und ihre Werte an, die im Scope der blauen Zeile liegen.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 der Ausführung jeder Zeile kann man überprüfen, ob sich die Werte wie erwartet geändert haben.</a:t>
            </a:r>
            <a:endParaRPr lang="en-CH" dirty="0"/>
          </a:p>
          <a:p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75D39-C6B4-2D21-12CA-9882450BCB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642"/>
          <a:stretch>
            <a:fillRect/>
          </a:stretch>
        </p:blipFill>
        <p:spPr>
          <a:xfrm>
            <a:off x="395536" y="1095863"/>
            <a:ext cx="5328592" cy="295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4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6257E-3EC6-A535-5698-FF7F64B61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1EC9-AFB8-6B2B-6710-F1F9C905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de-CH" dirty="0"/>
              <a:t>Zweidimensionale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BF691-3AC8-6292-5310-BB61F7B2C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sz="1500" b="0" noProof="0" dirty="0"/>
              <a:t>eine Matrix könnte als Zweidimensionales Array dargestellt werden</a:t>
            </a:r>
          </a:p>
          <a:p>
            <a:pPr>
              <a:lnSpc>
                <a:spcPct val="90000"/>
              </a:lnSpc>
            </a:pPr>
            <a:r>
              <a:rPr lang="de-DE" sz="1500" noProof="0" dirty="0" err="1"/>
              <a:t>int</a:t>
            </a:r>
            <a:r>
              <a:rPr lang="de-DE" sz="1500" noProof="0" dirty="0"/>
              <a:t>[][] </a:t>
            </a:r>
            <a:r>
              <a:rPr lang="de-DE" sz="1500" noProof="0" dirty="0" err="1"/>
              <a:t>arr</a:t>
            </a:r>
            <a:r>
              <a:rPr lang="de-DE" sz="1500" noProof="0" dirty="0"/>
              <a:t> = </a:t>
            </a:r>
            <a:r>
              <a:rPr lang="de-DE" sz="1500" noProof="0" dirty="0" err="1"/>
              <a:t>new</a:t>
            </a:r>
            <a:r>
              <a:rPr lang="de-DE" sz="1500" noProof="0" dirty="0"/>
              <a:t> </a:t>
            </a:r>
            <a:r>
              <a:rPr lang="de-DE" sz="1500" noProof="0" dirty="0" err="1"/>
              <a:t>int</a:t>
            </a:r>
            <a:r>
              <a:rPr lang="de-DE" sz="1500" noProof="0" dirty="0"/>
              <a:t>[</a:t>
            </a:r>
            <a:r>
              <a:rPr lang="de-DE" sz="1500" noProof="0" dirty="0" err="1"/>
              <a:t>n</a:t>
            </a:r>
            <a:r>
              <a:rPr lang="de-DE" sz="1500" noProof="0" dirty="0"/>
              <a:t>][</a:t>
            </a:r>
            <a:r>
              <a:rPr lang="de-DE" sz="1500" noProof="0" dirty="0" err="1"/>
              <a:t>n</a:t>
            </a:r>
            <a:r>
              <a:rPr lang="de-DE" sz="1500" noProof="0" dirty="0"/>
              <a:t>];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de-DE" sz="1500" b="0" noProof="0" dirty="0"/>
              <a:t>definiert ein Array, welches </a:t>
            </a:r>
            <a:r>
              <a:rPr lang="de-DE" sz="1500" b="1" noProof="0" dirty="0" err="1"/>
              <a:t>n</a:t>
            </a:r>
            <a:r>
              <a:rPr lang="de-DE" sz="1500" b="1" noProof="0" dirty="0"/>
              <a:t> </a:t>
            </a:r>
            <a:r>
              <a:rPr lang="de-DE" sz="1500" noProof="0" dirty="0"/>
              <a:t>integer-Arrays der Länge </a:t>
            </a:r>
            <a:r>
              <a:rPr lang="de-DE" sz="1500" b="1" noProof="0" dirty="0" err="1"/>
              <a:t>n</a:t>
            </a:r>
            <a:r>
              <a:rPr lang="de-DE" sz="1500" noProof="0" dirty="0"/>
              <a:t> speichert </a:t>
            </a:r>
            <a:r>
              <a:rPr lang="de-DE" sz="1500" b="1" noProof="0" dirty="0"/>
              <a:t>(</a:t>
            </a:r>
            <a:r>
              <a:rPr lang="de-DE" sz="1500" b="1" noProof="0" dirty="0" err="1"/>
              <a:t>nxn</a:t>
            </a:r>
            <a:r>
              <a:rPr lang="de-DE" sz="1500" b="1" dirty="0"/>
              <a:t>-Matrix)</a:t>
            </a:r>
            <a:endParaRPr lang="de-DE" sz="1500" b="1" noProof="0" dirty="0"/>
          </a:p>
          <a:p>
            <a:pPr>
              <a:lnSpc>
                <a:spcPct val="90000"/>
              </a:lnSpc>
            </a:pPr>
            <a:r>
              <a:rPr lang="de-DE" sz="1500" b="0" noProof="0" dirty="0"/>
              <a:t>eine gesamte Zeile erhalten wir also mit </a:t>
            </a:r>
            <a:r>
              <a:rPr lang="de-DE" sz="1500" noProof="0" dirty="0" err="1"/>
              <a:t>arr</a:t>
            </a:r>
            <a:r>
              <a:rPr lang="de-DE" sz="1500" noProof="0" dirty="0"/>
              <a:t>[i]</a:t>
            </a:r>
            <a:r>
              <a:rPr lang="de-DE" sz="1500" b="0" noProof="0" dirty="0"/>
              <a:t> für </a:t>
            </a:r>
            <a:r>
              <a:rPr lang="de-DE" sz="1500" noProof="0" dirty="0"/>
              <a:t>0≤i&lt;</a:t>
            </a:r>
            <a:r>
              <a:rPr lang="de-DE" sz="1500" noProof="0" dirty="0" err="1"/>
              <a:t>n</a:t>
            </a:r>
            <a:endParaRPr lang="de-DE" sz="1500" noProof="0" dirty="0"/>
          </a:p>
          <a:p>
            <a:pPr>
              <a:lnSpc>
                <a:spcPct val="90000"/>
              </a:lnSpc>
            </a:pPr>
            <a:r>
              <a:rPr lang="de-DE" sz="1500" b="0" noProof="0" dirty="0"/>
              <a:t>einen Eintrag erhalten wir mit </a:t>
            </a:r>
            <a:r>
              <a:rPr lang="de-DE" sz="1500" noProof="0" dirty="0" err="1"/>
              <a:t>arr</a:t>
            </a:r>
            <a:r>
              <a:rPr lang="de-DE" sz="1500" noProof="0" dirty="0"/>
              <a:t>[i][</a:t>
            </a:r>
            <a:r>
              <a:rPr lang="de-DE" sz="1500" noProof="0" dirty="0" err="1"/>
              <a:t>j</a:t>
            </a:r>
            <a:r>
              <a:rPr lang="de-DE" sz="1500" noProof="0" dirty="0"/>
              <a:t>]</a:t>
            </a:r>
            <a:r>
              <a:rPr lang="de-DE" sz="1500" b="0" noProof="0" dirty="0"/>
              <a:t> für </a:t>
            </a:r>
            <a:r>
              <a:rPr lang="de-DE" sz="1500" noProof="0" dirty="0"/>
              <a:t>0≤i,j&lt;</a:t>
            </a:r>
            <a:r>
              <a:rPr lang="de-DE" sz="1500" noProof="0" dirty="0" err="1"/>
              <a:t>n</a:t>
            </a:r>
            <a:r>
              <a:rPr lang="de-DE" sz="1500" noProof="0" dirty="0"/>
              <a:t> </a:t>
            </a:r>
          </a:p>
          <a:p>
            <a:pPr>
              <a:lnSpc>
                <a:spcPct val="90000"/>
              </a:lnSpc>
            </a:pPr>
            <a:r>
              <a:rPr lang="de-DE" sz="1500" noProof="0" dirty="0"/>
              <a:t>Vorsicht: </a:t>
            </a:r>
            <a:r>
              <a:rPr lang="de-DE" sz="1500" b="0" noProof="0" dirty="0"/>
              <a:t>Die Längen der Arrays könnten unterschiedlich sein!</a:t>
            </a:r>
            <a:endParaRPr lang="de-DE" sz="1500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E4316-F6A0-A6CF-07B1-92A40899C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797" y="1419622"/>
            <a:ext cx="4182003" cy="271830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C9AC3-8A3D-2DAA-1777-2B8569FF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17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7BC6D4-1354-527E-D6EB-43342B29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0FF6D-9795-44F4-C568-55A18AAA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46664"/>
            <a:ext cx="6428559" cy="3639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D957C3-A76A-C8C8-7AB4-8FAD27B4C78D}"/>
              </a:ext>
            </a:extLst>
          </p:cNvPr>
          <p:cNvSpPr txBox="1"/>
          <p:nvPr/>
        </p:nvSpPr>
        <p:spPr>
          <a:xfrm>
            <a:off x="6876256" y="648524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Die </a:t>
            </a:r>
            <a:r>
              <a:rPr lang="en-GB" dirty="0" err="1"/>
              <a:t>Werte</a:t>
            </a:r>
            <a:r>
              <a:rPr lang="en-GB" dirty="0"/>
              <a:t> der </a:t>
            </a:r>
            <a:r>
              <a:rPr lang="en-GB" dirty="0" err="1"/>
              <a:t>Variablen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</a:t>
            </a:r>
            <a:r>
              <a:rPr lang="en-GB" dirty="0" err="1"/>
              <a:t>auch</a:t>
            </a:r>
            <a:r>
              <a:rPr lang="en-GB" dirty="0"/>
              <a:t> am Ende </a:t>
            </a:r>
            <a:r>
              <a:rPr lang="en-GB" dirty="0" err="1"/>
              <a:t>jeder</a:t>
            </a:r>
            <a:r>
              <a:rPr lang="en-GB" dirty="0"/>
              <a:t> Zeile in Grau </a:t>
            </a:r>
            <a:r>
              <a:rPr lang="en-GB" dirty="0" err="1"/>
              <a:t>angezeigt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702109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C1DF4-F904-4C72-EC23-04FA662D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974B1-1046-19E6-7F46-8B63830CE46D}"/>
              </a:ext>
            </a:extLst>
          </p:cNvPr>
          <p:cNvSpPr txBox="1"/>
          <p:nvPr/>
        </p:nvSpPr>
        <p:spPr>
          <a:xfrm>
            <a:off x="5652120" y="1082119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kann man sehen, welche Werte </a:t>
            </a:r>
            <a:r>
              <a:rPr lang="de-DE" b="1" dirty="0"/>
              <a:t>summe</a:t>
            </a:r>
            <a:r>
              <a:rPr lang="de-DE" dirty="0"/>
              <a:t>, </a:t>
            </a:r>
            <a:r>
              <a:rPr lang="de-DE" b="1" dirty="0"/>
              <a:t>anzahl</a:t>
            </a:r>
            <a:r>
              <a:rPr lang="de-DE" dirty="0"/>
              <a:t> und </a:t>
            </a:r>
            <a:r>
              <a:rPr lang="de-DE" b="1" dirty="0"/>
              <a:t>average</a:t>
            </a:r>
            <a:r>
              <a:rPr lang="de-DE" dirty="0"/>
              <a:t> enthalten.</a:t>
            </a:r>
          </a:p>
          <a:p>
            <a:endParaRPr lang="en-CH" dirty="0"/>
          </a:p>
          <a:p>
            <a:r>
              <a:rPr lang="de-DE" dirty="0"/>
              <a:t>Unter „Threads &amp; Variables“ erkennt man, dass </a:t>
            </a:r>
            <a:r>
              <a:rPr lang="de-DE" b="1" dirty="0"/>
              <a:t>average</a:t>
            </a:r>
            <a:r>
              <a:rPr lang="de-DE" dirty="0"/>
              <a:t> durch </a:t>
            </a:r>
            <a:r>
              <a:rPr lang="de-DE" b="1" dirty="0"/>
              <a:t>(summe * anzahl)</a:t>
            </a:r>
            <a:r>
              <a:rPr lang="de-DE" dirty="0"/>
              <a:t> berechnet wird, anstatt durch </a:t>
            </a:r>
            <a:r>
              <a:rPr lang="de-DE" b="1" dirty="0"/>
              <a:t>(summe / anzahl)</a:t>
            </a:r>
            <a:r>
              <a:rPr lang="de-DE" dirty="0"/>
              <a:t>.</a:t>
            </a:r>
            <a:endParaRPr lang="en-C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C1922-B2D5-C1B3-2746-DDC5D2898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3309"/>
            <a:ext cx="4974329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51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4BF9CC-A1F1-67CB-A062-A834895A7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57250"/>
            <a:ext cx="5979469" cy="2866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22E673-73A1-845A-85B6-2F5D5E60B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52" y="0"/>
            <a:ext cx="8579296" cy="857250"/>
          </a:xfrm>
        </p:spPr>
        <p:txBody>
          <a:bodyPr>
            <a:noAutofit/>
          </a:bodyPr>
          <a:lstStyle/>
          <a:p>
            <a:r>
              <a:rPr lang="en-CH" sz="2400" b="0" dirty="0"/>
              <a:t>Falls </a:t>
            </a:r>
            <a:r>
              <a:rPr lang="en-GB" sz="2400" b="0" dirty="0" err="1"/>
              <a:t>nicht</a:t>
            </a:r>
            <a:r>
              <a:rPr lang="en-GB" sz="2400" b="0" dirty="0"/>
              <a:t> </a:t>
            </a:r>
            <a:r>
              <a:rPr lang="en-GB" sz="2400" b="0" dirty="0" err="1"/>
              <a:t>automatisch</a:t>
            </a:r>
            <a:r>
              <a:rPr lang="en-GB" sz="2400" b="0" dirty="0"/>
              <a:t> </a:t>
            </a:r>
            <a:r>
              <a:rPr lang="en-US" sz="2400" b="0" dirty="0"/>
              <a:t>Threads &amp; Variables </a:t>
            </a:r>
            <a:r>
              <a:rPr lang="en-US" sz="2400" b="0" dirty="0" err="1"/>
              <a:t>gezeigt</a:t>
            </a:r>
            <a:r>
              <a:rPr lang="en-US" sz="2400" b="0" dirty="0"/>
              <a:t> </a:t>
            </a:r>
            <a:r>
              <a:rPr lang="en-US" sz="2400" b="0" dirty="0" err="1"/>
              <a:t>wird</a:t>
            </a:r>
            <a:r>
              <a:rPr lang="en-CH" sz="2400" b="0" dirty="0"/>
              <a:t>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321C9-D4B7-2460-CE48-AC05623F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DD7D4E-CB17-05B8-3B67-A8F4D6015555}"/>
              </a:ext>
            </a:extLst>
          </p:cNvPr>
          <p:cNvCxnSpPr>
            <a:cxnSpLocks/>
          </p:cNvCxnSpPr>
          <p:nvPr/>
        </p:nvCxnSpPr>
        <p:spPr>
          <a:xfrm flipH="1">
            <a:off x="899592" y="2147777"/>
            <a:ext cx="59046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7B11A0-21E2-B228-797E-06BC826FC482}"/>
              </a:ext>
            </a:extLst>
          </p:cNvPr>
          <p:cNvSpPr txBox="1"/>
          <p:nvPr/>
        </p:nvSpPr>
        <p:spPr>
          <a:xfrm>
            <a:off x="6948264" y="182889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/>
              <a:t>Debug auswählen</a:t>
            </a:r>
          </a:p>
        </p:txBody>
      </p:sp>
    </p:spTree>
    <p:extLst>
      <p:ext uri="{BB962C8B-B14F-4D97-AF65-F5344CB8AC3E}">
        <p14:creationId xmlns:p14="http://schemas.microsoft.com/office/powerpoint/2010/main" val="23962410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Git Merge Conflicts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6350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9058-1BF7-B530-D043-0415B543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Git sagt “Push Rejected”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0C209-1606-9DC9-EF83-95DA4B91DA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84</a:t>
            </a:fld>
            <a:endParaRPr lang="en-GB"/>
          </a:p>
        </p:txBody>
      </p:sp>
      <p:pic>
        <p:nvPicPr>
          <p:cNvPr id="5" name="Picture 4" descr="A screenshot of a computer error message&#10;&#10;AI-generated content may be incorrect.">
            <a:extLst>
              <a:ext uri="{FF2B5EF4-FFF2-40B4-BE49-F238E27FC236}">
                <a16:creationId xmlns:a16="http://schemas.microsoft.com/office/drawing/2014/main" id="{D7282AE8-4DE1-A0AB-3475-6B130991B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307575"/>
            <a:ext cx="6172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567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- Merge Conflicts</a:t>
            </a:r>
            <a:endParaRPr dirty="0"/>
          </a:p>
        </p:txBody>
      </p:sp>
      <p:sp>
        <p:nvSpPr>
          <p:cNvPr id="600" name="Google Shape;600;p79"/>
          <p:cNvSpPr txBox="1">
            <a:spLocks noGrp="1"/>
          </p:cNvSpPr>
          <p:nvPr>
            <p:ph type="body" idx="1"/>
          </p:nvPr>
        </p:nvSpPr>
        <p:spPr>
          <a:xfrm>
            <a:off x="623400" y="1152475"/>
            <a:ext cx="8520600" cy="75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GB" dirty="0"/>
              <a:t>Student </a:t>
            </a:r>
            <a:r>
              <a:rPr lang="en-GB" dirty="0" err="1"/>
              <a:t>löst</a:t>
            </a:r>
            <a:r>
              <a:rPr lang="en-GB" dirty="0"/>
              <a:t> </a:t>
            </a:r>
            <a:r>
              <a:rPr lang="en-GB" dirty="0" err="1"/>
              <a:t>Übung</a:t>
            </a:r>
            <a:r>
              <a:rPr lang="en-GB" dirty="0"/>
              <a:t> </a:t>
            </a:r>
            <a:r>
              <a:rPr lang="en-GB" dirty="0" err="1"/>
              <a:t>gleichzeitig</a:t>
            </a:r>
            <a:r>
              <a:rPr lang="en-GB" dirty="0"/>
              <a:t> </a:t>
            </a:r>
            <a:r>
              <a:rPr lang="en-GB" dirty="0" err="1"/>
              <a:t>während</a:t>
            </a:r>
            <a:r>
              <a:rPr lang="en-GB" dirty="0"/>
              <a:t> TA </a:t>
            </a:r>
            <a:r>
              <a:rPr lang="en-GB" dirty="0" err="1"/>
              <a:t>korrigiert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→ </a:t>
            </a:r>
            <a:r>
              <a:rPr lang="en-GB" dirty="0" err="1"/>
              <a:t>Beim</a:t>
            </a:r>
            <a:r>
              <a:rPr lang="en-GB" dirty="0"/>
              <a:t> </a:t>
            </a:r>
            <a:r>
              <a:rPr lang="en-GB" dirty="0" err="1"/>
              <a:t>Versuch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pushen</a:t>
            </a:r>
            <a:r>
              <a:rPr lang="en-GB" dirty="0"/>
              <a:t>, </a:t>
            </a:r>
            <a:r>
              <a:rPr lang="en-GB" dirty="0" err="1"/>
              <a:t>Konflikt</a:t>
            </a:r>
            <a:r>
              <a:rPr lang="en-GB" dirty="0"/>
              <a:t>!</a:t>
            </a:r>
            <a:endParaRPr dirty="0"/>
          </a:p>
        </p:txBody>
      </p:sp>
      <p:sp>
        <p:nvSpPr>
          <p:cNvPr id="601" name="Google Shape;601;p79"/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/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/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/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/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/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/>
          <p:cNvCxnSpPr>
            <a:stCxn id="603" idx="3"/>
            <a:endCxn id="606" idx="1"/>
          </p:cNvCxnSpPr>
          <p:nvPr/>
        </p:nvCxnSpPr>
        <p:spPr>
          <a:xfrm>
            <a:off x="6042501" y="2571750"/>
            <a:ext cx="1067275" cy="952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/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sp>
        <p:nvSpPr>
          <p:cNvPr id="609" name="Google Shape;609;p79"/>
          <p:cNvSpPr txBox="1"/>
          <p:nvPr/>
        </p:nvSpPr>
        <p:spPr>
          <a:xfrm>
            <a:off x="6444800" y="3347425"/>
            <a:ext cx="906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>
                <a:solidFill>
                  <a:srgbClr val="CC0000"/>
                </a:solidFill>
              </a:rPr>
              <a:t>push ⚡</a:t>
            </a:r>
            <a:endParaRPr b="1" dirty="0">
              <a:solidFill>
                <a:srgbClr val="CC0000"/>
              </a:solidFill>
            </a:endParaRPr>
          </a:p>
        </p:txBody>
      </p:sp>
      <p:cxnSp>
        <p:nvCxnSpPr>
          <p:cNvPr id="610" name="Google Shape;610;p79"/>
          <p:cNvCxnSpPr>
            <a:stCxn id="602" idx="3"/>
            <a:endCxn id="608" idx="1"/>
          </p:cNvCxnSpPr>
          <p:nvPr/>
        </p:nvCxnSpPr>
        <p:spPr>
          <a:xfrm>
            <a:off x="3985750" y="2571750"/>
            <a:ext cx="751200" cy="11535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1" name="Google Shape;611;p79"/>
          <p:cNvCxnSpPr>
            <a:stCxn id="608" idx="3"/>
            <a:endCxn id="606" idx="1"/>
          </p:cNvCxnSpPr>
          <p:nvPr/>
        </p:nvCxnSpPr>
        <p:spPr>
          <a:xfrm rot="10800000" flipH="1">
            <a:off x="6042500" y="2571775"/>
            <a:ext cx="1067400" cy="1153500"/>
          </a:xfrm>
          <a:prstGeom prst="curvedConnector3">
            <a:avLst>
              <a:gd name="adj1" fmla="val 49994"/>
            </a:avLst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303839-B811-D144-903C-79E314EE3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33CF-79EC-8092-E659-1B1846E4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Zwei Optionen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2B337-1990-D73D-8B9B-C56215327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548332" cy="3416400"/>
          </a:xfrm>
        </p:spPr>
        <p:txBody>
          <a:bodyPr/>
          <a:lstStyle/>
          <a:p>
            <a:r>
              <a:rPr lang="en-CH" dirty="0"/>
              <a:t>Merge: </a:t>
            </a:r>
            <a:r>
              <a:rPr lang="en-CH" b="0" dirty="0"/>
              <a:t>Kombiniert die zwei unterschiedlichen Versionen der Datei in eine kombinierte Datei.</a:t>
            </a:r>
          </a:p>
          <a:p>
            <a:r>
              <a:rPr lang="en-CH" dirty="0"/>
              <a:t>Rebase: </a:t>
            </a:r>
            <a:r>
              <a:rPr lang="en-CH" b="0" dirty="0"/>
              <a:t>Übernimmt die Änderungen auf dem Server und versucht deine Änderungen anzuwenden.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21B3-17D0-8EE1-769E-F447EAFE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86</a:t>
            </a:fld>
            <a:endParaRPr lang="en-GB"/>
          </a:p>
        </p:txBody>
      </p:sp>
      <p:pic>
        <p:nvPicPr>
          <p:cNvPr id="5" name="Picture 4" descr="A screenshot of a computer error message&#10;&#10;AI-generated content may be incorrect.">
            <a:extLst>
              <a:ext uri="{FF2B5EF4-FFF2-40B4-BE49-F238E27FC236}">
                <a16:creationId xmlns:a16="http://schemas.microsoft.com/office/drawing/2014/main" id="{E59DDE03-4D9F-E48F-66AB-BB5BC6179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43" y="1575495"/>
            <a:ext cx="4396807" cy="24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26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3D5CA356-B42E-A57E-96B3-4C4168A65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>
            <a:extLst>
              <a:ext uri="{FF2B5EF4-FFF2-40B4-BE49-F238E27FC236}">
                <a16:creationId xmlns:a16="http://schemas.microsoft.com/office/drawing/2014/main" id="{5571F59A-7A21-D384-34FF-A1AB3D92F9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Git Merge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79703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A2915BC7-E45D-6691-44BB-1999F4974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E731AD44-3D0D-3198-4360-495BCD058F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Merge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95BC9B6B-B5DB-1A13-0813-A543A29007A7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AB4E7C95-5E1C-2430-97B8-CBB396E942CF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477651EC-D4CB-87B7-6AF2-0CF311B02E7F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68FB1F2A-3F75-41DB-945F-76C9AE64A51B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8EC4B006-2E64-E956-9383-94AC5BD3D5C5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FEE849A5-0AE9-243A-2BBB-4543B1CE892D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7283ACD5-6527-6EF1-0D4D-D98AB7E47BCA}"/>
              </a:ext>
            </a:extLst>
          </p:cNvPr>
          <p:cNvCxnSpPr>
            <a:stCxn id="603" idx="3"/>
            <a:endCxn id="606" idx="1"/>
          </p:cNvCxnSpPr>
          <p:nvPr/>
        </p:nvCxnSpPr>
        <p:spPr>
          <a:xfrm>
            <a:off x="6042501" y="2571750"/>
            <a:ext cx="1067275" cy="952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7634CBEF-1D7D-EB74-0065-657773CD1479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sp>
        <p:nvSpPr>
          <p:cNvPr id="609" name="Google Shape;609;p79">
            <a:extLst>
              <a:ext uri="{FF2B5EF4-FFF2-40B4-BE49-F238E27FC236}">
                <a16:creationId xmlns:a16="http://schemas.microsoft.com/office/drawing/2014/main" id="{F007EC28-A298-2E22-7782-B5021FC1FDF6}"/>
              </a:ext>
            </a:extLst>
          </p:cNvPr>
          <p:cNvSpPr txBox="1"/>
          <p:nvPr/>
        </p:nvSpPr>
        <p:spPr>
          <a:xfrm>
            <a:off x="6444800" y="3347425"/>
            <a:ext cx="906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>
                <a:solidFill>
                  <a:srgbClr val="CC0000"/>
                </a:solidFill>
              </a:rPr>
              <a:t>push ⚡</a:t>
            </a:r>
            <a:endParaRPr b="1" dirty="0">
              <a:solidFill>
                <a:srgbClr val="CC0000"/>
              </a:solidFill>
            </a:endParaRPr>
          </a:p>
        </p:txBody>
      </p:sp>
      <p:cxnSp>
        <p:nvCxnSpPr>
          <p:cNvPr id="610" name="Google Shape;610;p79">
            <a:extLst>
              <a:ext uri="{FF2B5EF4-FFF2-40B4-BE49-F238E27FC236}">
                <a16:creationId xmlns:a16="http://schemas.microsoft.com/office/drawing/2014/main" id="{BB8B7277-4176-E9FA-2670-BFF9BBC55DD6}"/>
              </a:ext>
            </a:extLst>
          </p:cNvPr>
          <p:cNvCxnSpPr>
            <a:stCxn id="602" idx="3"/>
            <a:endCxn id="608" idx="1"/>
          </p:cNvCxnSpPr>
          <p:nvPr/>
        </p:nvCxnSpPr>
        <p:spPr>
          <a:xfrm>
            <a:off x="3985750" y="2571750"/>
            <a:ext cx="751200" cy="11535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1" name="Google Shape;611;p79">
            <a:extLst>
              <a:ext uri="{FF2B5EF4-FFF2-40B4-BE49-F238E27FC236}">
                <a16:creationId xmlns:a16="http://schemas.microsoft.com/office/drawing/2014/main" id="{029D9A5C-5D6C-0741-8652-3DB80D04673F}"/>
              </a:ext>
            </a:extLst>
          </p:cNvPr>
          <p:cNvCxnSpPr>
            <a:stCxn id="608" idx="3"/>
            <a:endCxn id="606" idx="1"/>
          </p:cNvCxnSpPr>
          <p:nvPr/>
        </p:nvCxnSpPr>
        <p:spPr>
          <a:xfrm rot="10800000" flipH="1">
            <a:off x="6042500" y="2571775"/>
            <a:ext cx="1067400" cy="1153500"/>
          </a:xfrm>
          <a:prstGeom prst="curvedConnector3">
            <a:avLst>
              <a:gd name="adj1" fmla="val 49994"/>
            </a:avLst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084536313"/>
      </p:ext>
    </p:extLst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EF665E0C-4724-7D34-E563-FF2574071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8E1BD193-6C99-B974-4E9E-2464AA822C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Merge (Accept Theirs)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E356E24E-522C-155A-EF32-9646515C494D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4E9BA2B0-838A-191E-E97D-F1C2C80B10B2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0BD601CA-6D13-8563-AB82-A8C9DE7F0DAE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E2E05524-DF71-FD21-E71D-10A8CAA4E116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D50A20E0-F0BD-9751-C631-3E16EDEA65D8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3DF0FF58-818E-EBC7-C4FD-AA27E75BA238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14839062-D8D8-B5F8-854A-D653C1CE1623}"/>
              </a:ext>
            </a:extLst>
          </p:cNvPr>
          <p:cNvCxnSpPr>
            <a:stCxn id="603" idx="3"/>
            <a:endCxn id="606" idx="1"/>
          </p:cNvCxnSpPr>
          <p:nvPr/>
        </p:nvCxnSpPr>
        <p:spPr>
          <a:xfrm>
            <a:off x="6042501" y="2571750"/>
            <a:ext cx="1067275" cy="952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F286941D-E94B-DCEF-0712-150B237EEBD2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cxnSp>
        <p:nvCxnSpPr>
          <p:cNvPr id="610" name="Google Shape;610;p79">
            <a:extLst>
              <a:ext uri="{FF2B5EF4-FFF2-40B4-BE49-F238E27FC236}">
                <a16:creationId xmlns:a16="http://schemas.microsoft.com/office/drawing/2014/main" id="{CF8A099A-4267-1777-F1BB-A70BC948A6E2}"/>
              </a:ext>
            </a:extLst>
          </p:cNvPr>
          <p:cNvCxnSpPr>
            <a:stCxn id="602" idx="3"/>
            <a:endCxn id="608" idx="1"/>
          </p:cNvCxnSpPr>
          <p:nvPr/>
        </p:nvCxnSpPr>
        <p:spPr>
          <a:xfrm>
            <a:off x="3985750" y="2571750"/>
            <a:ext cx="751200" cy="11535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6657734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A5383-ED62-D426-63B6-2B3BEF32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Arrays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1E02E-C3EC-0E38-889F-2FECBCF389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FE8571-ED4D-2CCF-2416-FAE56586E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026626"/>
              </p:ext>
            </p:extLst>
          </p:nvPr>
        </p:nvGraphicFramePr>
        <p:xfrm>
          <a:off x="2925159" y="1712169"/>
          <a:ext cx="6095999" cy="563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57884197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9672340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7120936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2498844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2471154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11783563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95992970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CH" sz="1400" dirty="0"/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84473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err="1"/>
                        <a:t>arrOne</a:t>
                      </a:r>
                      <a:r>
                        <a:rPr lang="en-CH" sz="1400" dirty="0"/>
                        <a:t>[i]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501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-1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200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42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302518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3DC3DB-38BF-01CF-2520-0329C70B3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481058"/>
              </p:ext>
            </p:extLst>
          </p:nvPr>
        </p:nvGraphicFramePr>
        <p:xfrm>
          <a:off x="2925159" y="3359744"/>
          <a:ext cx="4959210" cy="563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1842">
                  <a:extLst>
                    <a:ext uri="{9D8B030D-6E8A-4147-A177-3AD203B41FA5}">
                      <a16:colId xmlns:a16="http://schemas.microsoft.com/office/drawing/2014/main" val="1578841975"/>
                    </a:ext>
                  </a:extLst>
                </a:gridCol>
                <a:gridCol w="991842">
                  <a:extLst>
                    <a:ext uri="{9D8B030D-6E8A-4147-A177-3AD203B41FA5}">
                      <a16:colId xmlns:a16="http://schemas.microsoft.com/office/drawing/2014/main" val="3296723407"/>
                    </a:ext>
                  </a:extLst>
                </a:gridCol>
                <a:gridCol w="991842">
                  <a:extLst>
                    <a:ext uri="{9D8B030D-6E8A-4147-A177-3AD203B41FA5}">
                      <a16:colId xmlns:a16="http://schemas.microsoft.com/office/drawing/2014/main" val="1171209365"/>
                    </a:ext>
                  </a:extLst>
                </a:gridCol>
                <a:gridCol w="991842">
                  <a:extLst>
                    <a:ext uri="{9D8B030D-6E8A-4147-A177-3AD203B41FA5}">
                      <a16:colId xmlns:a16="http://schemas.microsoft.com/office/drawing/2014/main" val="3624988440"/>
                    </a:ext>
                  </a:extLst>
                </a:gridCol>
                <a:gridCol w="991842">
                  <a:extLst>
                    <a:ext uri="{9D8B030D-6E8A-4147-A177-3AD203B41FA5}">
                      <a16:colId xmlns:a16="http://schemas.microsoft.com/office/drawing/2014/main" val="422471154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CH" sz="1400" dirty="0"/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84473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err="1"/>
                        <a:t>arrThree</a:t>
                      </a:r>
                      <a:r>
                        <a:rPr lang="en-CH" sz="1400" dirty="0"/>
                        <a:t>[i]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  <a:r>
                        <a:rPr lang="en-GB" sz="1400" dirty="0"/>
                        <a:t>00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</a:t>
                      </a:r>
                      <a:r>
                        <a:rPr lang="en-CH" sz="1400" dirty="0"/>
                        <a:t>3</a:t>
                      </a:r>
                      <a:r>
                        <a:rPr lang="en-GB" sz="1400" dirty="0"/>
                        <a:t>21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30251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CAD99D-5417-9A04-3700-D69FD2AAA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1025"/>
              </p:ext>
            </p:extLst>
          </p:nvPr>
        </p:nvGraphicFramePr>
        <p:xfrm>
          <a:off x="2925159" y="2535808"/>
          <a:ext cx="3483428" cy="563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57884197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9672340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17120936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2498844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CH" sz="1400" dirty="0"/>
                        <a:t>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84473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 err="1"/>
                        <a:t>arrTwo</a:t>
                      </a:r>
                      <a:r>
                        <a:rPr lang="en-CH" sz="1400" dirty="0"/>
                        <a:t>[i]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1</a:t>
                      </a:r>
                      <a:r>
                        <a:rPr lang="en-GB" sz="1400" dirty="0"/>
                        <a:t>1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H" sz="1400" dirty="0"/>
                        <a:t>2</a:t>
                      </a:r>
                      <a:r>
                        <a:rPr lang="en-GB" sz="1400" dirty="0"/>
                        <a:t>1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-170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302518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B52FF9-ED4F-CACE-0AC8-DA16C8E65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66121"/>
              </p:ext>
            </p:extLst>
          </p:nvPr>
        </p:nvGraphicFramePr>
        <p:xfrm>
          <a:off x="251520" y="2253868"/>
          <a:ext cx="1512168" cy="1341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6084">
                  <a:extLst>
                    <a:ext uri="{9D8B030D-6E8A-4147-A177-3AD203B41FA5}">
                      <a16:colId xmlns:a16="http://schemas.microsoft.com/office/drawing/2014/main" val="110555428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157884197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400" dirty="0" err="1"/>
                        <a:t>i</a:t>
                      </a:r>
                      <a:endParaRPr lang="en-CH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array</a:t>
                      </a:r>
                      <a:r>
                        <a:rPr lang="en-CH" sz="1400" dirty="0"/>
                        <a:t>[</a:t>
                      </a:r>
                      <a:r>
                        <a:rPr lang="en-CH" sz="1400" dirty="0" err="1"/>
                        <a:t>i</a:t>
                      </a:r>
                      <a:r>
                        <a:rPr lang="en-CH" sz="1400" dirty="0"/>
                        <a:t>]</a:t>
                      </a:r>
                    </a:p>
                    <a:p>
                      <a:endParaRPr lang="en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2844734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b="1" dirty="0"/>
                        <a:t>0</a:t>
                      </a:r>
                      <a:endParaRPr lang="en-CH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30251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b="1" dirty="0"/>
                        <a:t>1</a:t>
                      </a:r>
                      <a:endParaRPr lang="en-CH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180269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b="1" dirty="0"/>
                        <a:t>2</a:t>
                      </a:r>
                      <a:endParaRPr lang="en-CH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CH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2160315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DEA46A-6BAC-8743-BEF6-63E9A1F3F4E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1331640" y="1994109"/>
            <a:ext cx="1593519" cy="87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86FEB0-3B02-560C-F05D-E5D15DA97F19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331640" y="2817748"/>
            <a:ext cx="1593519" cy="309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F66412-A1D0-D20A-8255-52E3D77C13AA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331640" y="3409151"/>
            <a:ext cx="1593519" cy="232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353335D-D7D3-75E3-A02D-6BB30C55FEFD}"/>
              </a:ext>
            </a:extLst>
          </p:cNvPr>
          <p:cNvSpPr txBox="1"/>
          <p:nvPr/>
        </p:nvSpPr>
        <p:spPr>
          <a:xfrm>
            <a:off x="3923928" y="771550"/>
            <a:ext cx="3790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array = {</a:t>
            </a:r>
            <a:r>
              <a:rPr lang="en-GB" sz="2000" dirty="0" err="1"/>
              <a:t>arrOne</a:t>
            </a:r>
            <a:r>
              <a:rPr lang="en-GB" sz="2000" dirty="0"/>
              <a:t>, </a:t>
            </a:r>
            <a:r>
              <a:rPr lang="en-GB" sz="2000" dirty="0" err="1"/>
              <a:t>arrTwo</a:t>
            </a:r>
            <a:r>
              <a:rPr lang="en-GB" sz="2000" dirty="0"/>
              <a:t>, </a:t>
            </a:r>
            <a:r>
              <a:rPr lang="en-GB" sz="2000" dirty="0" err="1"/>
              <a:t>arrThree</a:t>
            </a:r>
            <a:r>
              <a:rPr lang="en-GB" sz="2000" dirty="0"/>
              <a:t>} 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21337484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5CAC103A-C70A-4B26-26C2-39389B54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7A2A8BE0-7F7C-1083-D608-A4A7D5323E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Merge (Accept Yours) 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D49895F7-727A-6FEA-1125-FF4B9A795F63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A2E09210-297E-B631-AAA5-02E5469F7C1D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AC56F889-DA11-6FFB-27A2-F9831B4AD2C6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490CCE50-14BE-71BD-92C1-74381955E87D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19B464AE-30DC-0D30-F746-24A943E823D6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95690CB9-D8A4-505A-7913-85F9206A99C3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369F2EFD-77CA-A442-DEAC-CED5859BBD4D}"/>
              </a:ext>
            </a:extLst>
          </p:cNvPr>
          <p:cNvCxnSpPr>
            <a:cxnSpLocks/>
            <a:stCxn id="608" idx="3"/>
            <a:endCxn id="606" idx="1"/>
          </p:cNvCxnSpPr>
          <p:nvPr/>
        </p:nvCxnSpPr>
        <p:spPr>
          <a:xfrm flipV="1">
            <a:off x="6042500" y="2571750"/>
            <a:ext cx="1067275" cy="115352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2259ABF0-D192-E753-BD18-770BE0541DD7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cxnSp>
        <p:nvCxnSpPr>
          <p:cNvPr id="610" name="Google Shape;610;p79">
            <a:extLst>
              <a:ext uri="{FF2B5EF4-FFF2-40B4-BE49-F238E27FC236}">
                <a16:creationId xmlns:a16="http://schemas.microsoft.com/office/drawing/2014/main" id="{C7A1203B-1507-B44F-836B-AE3328BEE4D1}"/>
              </a:ext>
            </a:extLst>
          </p:cNvPr>
          <p:cNvCxnSpPr>
            <a:stCxn id="602" idx="3"/>
            <a:endCxn id="608" idx="1"/>
          </p:cNvCxnSpPr>
          <p:nvPr/>
        </p:nvCxnSpPr>
        <p:spPr>
          <a:xfrm>
            <a:off x="3985750" y="2571750"/>
            <a:ext cx="751200" cy="11535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59382433"/>
      </p:ext>
    </p:extLst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AD7B71D3-DCCB-ECE0-A49A-684EEBF27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3">
            <a:extLst>
              <a:ext uri="{FF2B5EF4-FFF2-40B4-BE49-F238E27FC236}">
                <a16:creationId xmlns:a16="http://schemas.microsoft.com/office/drawing/2014/main" id="{35CEBB59-A1FF-A14E-9A2D-29DC4312A0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dirty="0"/>
              <a:t>Git Rebase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8886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B33D424E-4D0B-F682-B1BE-B382D114F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0BB0384D-AEB2-4433-CA84-6A910ECE23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Rebase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71A0B197-F52B-3B56-8420-DDC6ACDC9B9E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08DFC479-7E37-0D78-AAC5-D1A023F0E50D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E5CD42A9-7B09-0640-6136-278E2A9FCEDB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8017FF53-3425-12D1-4AE9-F0E8B8D9A083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7B683A7E-7FB2-D956-E880-3C6B1D47F4A2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237D171A-9028-650B-AFA7-FEFA5C838566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6DB5BA1B-73E5-767F-8BC2-22CFBC8C7E14}"/>
              </a:ext>
            </a:extLst>
          </p:cNvPr>
          <p:cNvCxnSpPr>
            <a:stCxn id="603" idx="3"/>
            <a:endCxn id="606" idx="1"/>
          </p:cNvCxnSpPr>
          <p:nvPr/>
        </p:nvCxnSpPr>
        <p:spPr>
          <a:xfrm>
            <a:off x="6042501" y="2571750"/>
            <a:ext cx="1067275" cy="952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ED59069B-174E-2A3A-4CF9-7CE4E55FD40F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sp>
        <p:nvSpPr>
          <p:cNvPr id="609" name="Google Shape;609;p79">
            <a:extLst>
              <a:ext uri="{FF2B5EF4-FFF2-40B4-BE49-F238E27FC236}">
                <a16:creationId xmlns:a16="http://schemas.microsoft.com/office/drawing/2014/main" id="{074B92F1-5185-55B2-FD96-AE443056D5E0}"/>
              </a:ext>
            </a:extLst>
          </p:cNvPr>
          <p:cNvSpPr txBox="1"/>
          <p:nvPr/>
        </p:nvSpPr>
        <p:spPr>
          <a:xfrm>
            <a:off x="6444800" y="3347425"/>
            <a:ext cx="906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>
                <a:solidFill>
                  <a:srgbClr val="CC0000"/>
                </a:solidFill>
              </a:rPr>
              <a:t>push ⚡</a:t>
            </a:r>
            <a:endParaRPr b="1" dirty="0">
              <a:solidFill>
                <a:srgbClr val="CC0000"/>
              </a:solidFill>
            </a:endParaRPr>
          </a:p>
        </p:txBody>
      </p:sp>
      <p:cxnSp>
        <p:nvCxnSpPr>
          <p:cNvPr id="610" name="Google Shape;610;p79">
            <a:extLst>
              <a:ext uri="{FF2B5EF4-FFF2-40B4-BE49-F238E27FC236}">
                <a16:creationId xmlns:a16="http://schemas.microsoft.com/office/drawing/2014/main" id="{0AF7FF2E-C757-07D7-BEED-3489AB14A514}"/>
              </a:ext>
            </a:extLst>
          </p:cNvPr>
          <p:cNvCxnSpPr>
            <a:stCxn id="602" idx="3"/>
            <a:endCxn id="608" idx="1"/>
          </p:cNvCxnSpPr>
          <p:nvPr/>
        </p:nvCxnSpPr>
        <p:spPr>
          <a:xfrm>
            <a:off x="3985750" y="2571750"/>
            <a:ext cx="751200" cy="11535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1" name="Google Shape;611;p79">
            <a:extLst>
              <a:ext uri="{FF2B5EF4-FFF2-40B4-BE49-F238E27FC236}">
                <a16:creationId xmlns:a16="http://schemas.microsoft.com/office/drawing/2014/main" id="{B4B558F6-F815-594E-EAAC-8B3C04F98AEC}"/>
              </a:ext>
            </a:extLst>
          </p:cNvPr>
          <p:cNvCxnSpPr>
            <a:stCxn id="608" idx="3"/>
            <a:endCxn id="606" idx="1"/>
          </p:cNvCxnSpPr>
          <p:nvPr/>
        </p:nvCxnSpPr>
        <p:spPr>
          <a:xfrm rot="10800000" flipH="1">
            <a:off x="6042500" y="2571775"/>
            <a:ext cx="1067400" cy="1153500"/>
          </a:xfrm>
          <a:prstGeom prst="curvedConnector3">
            <a:avLst>
              <a:gd name="adj1" fmla="val 49994"/>
            </a:avLst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66119211"/>
      </p:ext>
    </p:extLst>
  </p:cSld>
  <p:clrMapOvr>
    <a:masterClrMapping/>
  </p:clrMapOvr>
  <p:transition spd="slow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611D929D-ACBD-48CE-FAA3-CFC87DE04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53066A08-5252-DD26-DA86-38D4211E46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Rebase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6104202D-8C15-E9FF-5AD6-855FD88B2A36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05B5ACBF-5A88-843F-DF20-CFF6E4FC9482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1AA9AAC6-6B01-AF68-CCDE-6983853A9ACD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BDC7EF08-F99D-D00C-F02F-6571D5467B05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80144370-AD6D-BB1B-3EF3-C2D6951E6806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F789A151-F1D2-2A8A-84B0-FC4C0DA3233B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9F55BE03-6CDF-1132-DE72-686D4A244FFE}"/>
              </a:ext>
            </a:extLst>
          </p:cNvPr>
          <p:cNvCxnSpPr>
            <a:stCxn id="603" idx="3"/>
            <a:endCxn id="606" idx="1"/>
          </p:cNvCxnSpPr>
          <p:nvPr/>
        </p:nvCxnSpPr>
        <p:spPr>
          <a:xfrm>
            <a:off x="6042501" y="2571750"/>
            <a:ext cx="1067275" cy="952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5ABB4CCE-6A03-AC35-3C1D-7B8C7EF82032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cxnSp>
        <p:nvCxnSpPr>
          <p:cNvPr id="610" name="Google Shape;610;p79">
            <a:extLst>
              <a:ext uri="{FF2B5EF4-FFF2-40B4-BE49-F238E27FC236}">
                <a16:creationId xmlns:a16="http://schemas.microsoft.com/office/drawing/2014/main" id="{FF01C45D-6CD0-3BAE-DD47-427383D52165}"/>
              </a:ext>
            </a:extLst>
          </p:cNvPr>
          <p:cNvCxnSpPr>
            <a:stCxn id="602" idx="3"/>
            <a:endCxn id="608" idx="1"/>
          </p:cNvCxnSpPr>
          <p:nvPr/>
        </p:nvCxnSpPr>
        <p:spPr>
          <a:xfrm>
            <a:off x="3985750" y="2571750"/>
            <a:ext cx="751200" cy="11535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936799886"/>
      </p:ext>
    </p:extLst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7B5A5251-B8C6-9C8F-85AF-0B91FC876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34897D81-8DD1-74D4-0FE8-A8AAACAD61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Rebase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FC6ADD9D-316D-C09E-9FDF-E92D5E0B43EB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DBE39AD4-9BC7-98C7-16BE-5570FE7F9339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819B3311-1D2C-329D-ACFA-8548091F14FF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A8BB8128-8C2B-84C4-E0D7-B078CA0C7033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6D90716A-A998-E083-5BFB-1D0C64E6C032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A515BF15-E5C0-7153-EF0F-2E6EE894F040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ABE360CA-F838-DA35-13CB-6B474D11EDF5}"/>
              </a:ext>
            </a:extLst>
          </p:cNvPr>
          <p:cNvCxnSpPr>
            <a:cxnSpLocks/>
            <a:stCxn id="603" idx="3"/>
            <a:endCxn id="608" idx="3"/>
          </p:cNvCxnSpPr>
          <p:nvPr/>
        </p:nvCxnSpPr>
        <p:spPr>
          <a:xfrm>
            <a:off x="6042500" y="2571750"/>
            <a:ext cx="12700" cy="1153525"/>
          </a:xfrm>
          <a:prstGeom prst="curvedConnector3">
            <a:avLst>
              <a:gd name="adj1" fmla="val 180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691ECEF5-45E2-4051-9209-BF91199A3C90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681842837"/>
      </p:ext>
    </p:extLst>
  </p:cSld>
  <p:clrMapOvr>
    <a:masterClrMapping/>
  </p:clrMapOvr>
  <p:transition spd="slow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8">
          <a:extLst>
            <a:ext uri="{FF2B5EF4-FFF2-40B4-BE49-F238E27FC236}">
              <a16:creationId xmlns:a16="http://schemas.microsoft.com/office/drawing/2014/main" id="{292B5E09-083C-2D40-C99E-B0614EF05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9">
            <a:extLst>
              <a:ext uri="{FF2B5EF4-FFF2-40B4-BE49-F238E27FC236}">
                <a16:creationId xmlns:a16="http://schemas.microsoft.com/office/drawing/2014/main" id="{8855E7F6-0CFE-9386-5D8F-274A2262DA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/>
              <a:t>Git</a:t>
            </a:r>
            <a:r>
              <a:rPr lang="en-GB" dirty="0"/>
              <a:t> – Rebase</a:t>
            </a:r>
            <a:endParaRPr dirty="0"/>
          </a:p>
        </p:txBody>
      </p:sp>
      <p:sp>
        <p:nvSpPr>
          <p:cNvPr id="601" name="Google Shape;601;p79">
            <a:extLst>
              <a:ext uri="{FF2B5EF4-FFF2-40B4-BE49-F238E27FC236}">
                <a16:creationId xmlns:a16="http://schemas.microsoft.com/office/drawing/2014/main" id="{2F67BC17-3302-70CA-2C3E-DAC6DE7A97F9}"/>
              </a:ext>
            </a:extLst>
          </p:cNvPr>
          <p:cNvSpPr/>
          <p:nvPr/>
        </p:nvSpPr>
        <p:spPr>
          <a:xfrm>
            <a:off x="6234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350" dirty="0" err="1"/>
              <a:t>Übung</a:t>
            </a:r>
            <a:r>
              <a:rPr lang="en-GB" sz="1350" dirty="0"/>
              <a:t> </a:t>
            </a:r>
            <a:r>
              <a:rPr lang="en-GB" sz="1350" dirty="0" err="1"/>
              <a:t>veröffentlicht</a:t>
            </a:r>
            <a:endParaRPr sz="1350" dirty="0"/>
          </a:p>
        </p:txBody>
      </p:sp>
      <p:sp>
        <p:nvSpPr>
          <p:cNvPr id="602" name="Google Shape;602;p79">
            <a:extLst>
              <a:ext uri="{FF2B5EF4-FFF2-40B4-BE49-F238E27FC236}">
                <a16:creationId xmlns:a16="http://schemas.microsoft.com/office/drawing/2014/main" id="{E7570A88-EA1E-C21E-9AC9-3B385EFECFCE}"/>
              </a:ext>
            </a:extLst>
          </p:cNvPr>
          <p:cNvSpPr/>
          <p:nvPr/>
        </p:nvSpPr>
        <p:spPr>
          <a:xfrm>
            <a:off x="268015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Student löst Übung</a:t>
            </a:r>
            <a:endParaRPr/>
          </a:p>
        </p:txBody>
      </p:sp>
      <p:sp>
        <p:nvSpPr>
          <p:cNvPr id="603" name="Google Shape;603;p79">
            <a:extLst>
              <a:ext uri="{FF2B5EF4-FFF2-40B4-BE49-F238E27FC236}">
                <a16:creationId xmlns:a16="http://schemas.microsoft.com/office/drawing/2014/main" id="{B8478CC0-45E4-8FB8-C3F1-4E45906EDB32}"/>
              </a:ext>
            </a:extLst>
          </p:cNvPr>
          <p:cNvSpPr/>
          <p:nvPr/>
        </p:nvSpPr>
        <p:spPr>
          <a:xfrm>
            <a:off x="4736900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/>
              <a:t>TA korrigiert</a:t>
            </a:r>
            <a:endParaRPr/>
          </a:p>
        </p:txBody>
      </p:sp>
      <p:cxnSp>
        <p:nvCxnSpPr>
          <p:cNvPr id="604" name="Google Shape;604;p79">
            <a:extLst>
              <a:ext uri="{FF2B5EF4-FFF2-40B4-BE49-F238E27FC236}">
                <a16:creationId xmlns:a16="http://schemas.microsoft.com/office/drawing/2014/main" id="{50E8C234-7090-261A-3C6E-5C454DA1A1AB}"/>
              </a:ext>
            </a:extLst>
          </p:cNvPr>
          <p:cNvCxnSpPr>
            <a:stCxn id="601" idx="3"/>
            <a:endCxn id="602" idx="1"/>
          </p:cNvCxnSpPr>
          <p:nvPr/>
        </p:nvCxnSpPr>
        <p:spPr>
          <a:xfrm>
            <a:off x="1929000" y="2571750"/>
            <a:ext cx="75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5" name="Google Shape;605;p79">
            <a:extLst>
              <a:ext uri="{FF2B5EF4-FFF2-40B4-BE49-F238E27FC236}">
                <a16:creationId xmlns:a16="http://schemas.microsoft.com/office/drawing/2014/main" id="{E7B171EB-F8BA-2BE3-644B-A12242170E1F}"/>
              </a:ext>
            </a:extLst>
          </p:cNvPr>
          <p:cNvCxnSpPr>
            <a:stCxn id="602" idx="3"/>
            <a:endCxn id="603" idx="1"/>
          </p:cNvCxnSpPr>
          <p:nvPr/>
        </p:nvCxnSpPr>
        <p:spPr>
          <a:xfrm>
            <a:off x="3985750" y="2571750"/>
            <a:ext cx="751200" cy="600"/>
          </a:xfrm>
          <a:prstGeom prst="curvedConnector3">
            <a:avLst>
              <a:gd name="adj1" fmla="val 4999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6" name="Google Shape;606;p79">
            <a:extLst>
              <a:ext uri="{FF2B5EF4-FFF2-40B4-BE49-F238E27FC236}">
                <a16:creationId xmlns:a16="http://schemas.microsoft.com/office/drawing/2014/main" id="{DBBAA1B1-FA62-0BE4-4DC7-6C4FD71465E1}"/>
              </a:ext>
            </a:extLst>
          </p:cNvPr>
          <p:cNvSpPr/>
          <p:nvPr/>
        </p:nvSpPr>
        <p:spPr>
          <a:xfrm>
            <a:off x="7109775" y="2193900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b="1"/>
              <a:t>?</a:t>
            </a:r>
            <a:endParaRPr b="1"/>
          </a:p>
        </p:txBody>
      </p:sp>
      <p:cxnSp>
        <p:nvCxnSpPr>
          <p:cNvPr id="607" name="Google Shape;607;p79">
            <a:extLst>
              <a:ext uri="{FF2B5EF4-FFF2-40B4-BE49-F238E27FC236}">
                <a16:creationId xmlns:a16="http://schemas.microsoft.com/office/drawing/2014/main" id="{1E3A92BC-7A2E-BE36-6A1E-6533DD51231D}"/>
              </a:ext>
            </a:extLst>
          </p:cNvPr>
          <p:cNvCxnSpPr>
            <a:cxnSpLocks/>
            <a:stCxn id="603" idx="3"/>
            <a:endCxn id="608" idx="3"/>
          </p:cNvCxnSpPr>
          <p:nvPr/>
        </p:nvCxnSpPr>
        <p:spPr>
          <a:xfrm>
            <a:off x="6042500" y="2571750"/>
            <a:ext cx="12700" cy="1153525"/>
          </a:xfrm>
          <a:prstGeom prst="curvedConnector3">
            <a:avLst>
              <a:gd name="adj1" fmla="val 180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8" name="Google Shape;608;p79">
            <a:extLst>
              <a:ext uri="{FF2B5EF4-FFF2-40B4-BE49-F238E27FC236}">
                <a16:creationId xmlns:a16="http://schemas.microsoft.com/office/drawing/2014/main" id="{50E0A48D-628B-62DE-E1EC-05F10C6A678D}"/>
              </a:ext>
            </a:extLst>
          </p:cNvPr>
          <p:cNvSpPr/>
          <p:nvPr/>
        </p:nvSpPr>
        <p:spPr>
          <a:xfrm>
            <a:off x="4736900" y="3347425"/>
            <a:ext cx="1305600" cy="7557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1500" dirty="0"/>
              <a:t>Student </a:t>
            </a:r>
            <a:r>
              <a:rPr lang="en-GB" sz="1500" dirty="0" err="1"/>
              <a:t>macht</a:t>
            </a:r>
            <a:r>
              <a:rPr lang="en-GB" sz="1500" dirty="0"/>
              <a:t> </a:t>
            </a:r>
            <a:r>
              <a:rPr lang="en-GB" sz="1500" dirty="0" err="1"/>
              <a:t>Änderungen</a:t>
            </a:r>
            <a:endParaRPr sz="1500" dirty="0"/>
          </a:p>
        </p:txBody>
      </p:sp>
      <p:cxnSp>
        <p:nvCxnSpPr>
          <p:cNvPr id="610" name="Google Shape;610;p79">
            <a:extLst>
              <a:ext uri="{FF2B5EF4-FFF2-40B4-BE49-F238E27FC236}">
                <a16:creationId xmlns:a16="http://schemas.microsoft.com/office/drawing/2014/main" id="{163104D6-E2E4-A6A0-2479-8A3CE0B736BF}"/>
              </a:ext>
            </a:extLst>
          </p:cNvPr>
          <p:cNvCxnSpPr>
            <a:cxnSpLocks/>
            <a:stCxn id="608" idx="2"/>
            <a:endCxn id="606" idx="1"/>
          </p:cNvCxnSpPr>
          <p:nvPr/>
        </p:nvCxnSpPr>
        <p:spPr>
          <a:xfrm rot="5400000" flipH="1" flipV="1">
            <a:off x="5484049" y="2477400"/>
            <a:ext cx="1531375" cy="1720075"/>
          </a:xfrm>
          <a:prstGeom prst="curvedConnector4">
            <a:avLst>
              <a:gd name="adj1" fmla="val -14928"/>
              <a:gd name="adj2" fmla="val 68976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86701977"/>
      </p:ext>
    </p:extLst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7C2D-D465-956C-C40C-07EFEB84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Zwei Situationen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077D3-D44A-7D4C-1BB1-3D9F691C0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TA und Student </a:t>
            </a:r>
            <a:r>
              <a:rPr lang="en-GB" sz="2800" dirty="0" err="1"/>
              <a:t>haben</a:t>
            </a:r>
            <a:r>
              <a:rPr lang="en-GB" sz="2800" dirty="0"/>
              <a:t> </a:t>
            </a:r>
            <a:r>
              <a:rPr lang="en-GB" sz="2800" dirty="0" err="1"/>
              <a:t>nicht</a:t>
            </a:r>
            <a:r>
              <a:rPr lang="en-GB" sz="2800" dirty="0"/>
              <a:t> </a:t>
            </a:r>
            <a:r>
              <a:rPr lang="en-GB" sz="2800" dirty="0" err="1"/>
              <a:t>dieselbe</a:t>
            </a:r>
            <a:r>
              <a:rPr lang="en-GB" sz="2800" dirty="0"/>
              <a:t>(n) </a:t>
            </a:r>
            <a:r>
              <a:rPr lang="en-GB" sz="2800" dirty="0" err="1"/>
              <a:t>Datei</a:t>
            </a:r>
            <a:r>
              <a:rPr lang="en-GB" sz="2800" dirty="0"/>
              <a:t>(</a:t>
            </a:r>
            <a:r>
              <a:rPr lang="en-GB" sz="2800" dirty="0" err="1"/>
              <a:t>en</a:t>
            </a:r>
            <a:r>
              <a:rPr lang="en-GB" sz="2800" dirty="0"/>
              <a:t>) </a:t>
            </a:r>
            <a:r>
              <a:rPr lang="en-GB" sz="2800" dirty="0" err="1"/>
              <a:t>bearbeitet</a:t>
            </a:r>
            <a:r>
              <a:rPr lang="en-GB" sz="2800" dirty="0"/>
              <a:t>. 🥳 </a:t>
            </a:r>
          </a:p>
          <a:p>
            <a:endParaRPr lang="en-GB" sz="2800" dirty="0"/>
          </a:p>
          <a:p>
            <a:r>
              <a:rPr lang="en-GB" sz="2800" dirty="0"/>
              <a:t>TA und Student </a:t>
            </a:r>
            <a:r>
              <a:rPr lang="en-GB" sz="2800" dirty="0" err="1"/>
              <a:t>haben</a:t>
            </a:r>
            <a:r>
              <a:rPr lang="en-GB" sz="2800" dirty="0"/>
              <a:t> </a:t>
            </a:r>
            <a:r>
              <a:rPr lang="en-GB" sz="2800" dirty="0" err="1"/>
              <a:t>dieselbe</a:t>
            </a:r>
            <a:r>
              <a:rPr lang="en-GB" sz="2800" dirty="0"/>
              <a:t>(n) </a:t>
            </a:r>
            <a:r>
              <a:rPr lang="en-GB" sz="2800" dirty="0" err="1"/>
              <a:t>Datei</a:t>
            </a:r>
            <a:r>
              <a:rPr lang="en-GB" sz="2800" dirty="0"/>
              <a:t>(</a:t>
            </a:r>
            <a:r>
              <a:rPr lang="en-GB" sz="2800" dirty="0" err="1"/>
              <a:t>en</a:t>
            </a:r>
            <a:r>
              <a:rPr lang="en-GB" sz="2800" dirty="0"/>
              <a:t>) </a:t>
            </a:r>
            <a:r>
              <a:rPr lang="en-GB" sz="2800" dirty="0" err="1"/>
              <a:t>bearbeitet</a:t>
            </a:r>
            <a:r>
              <a:rPr lang="en-GB" sz="2800" dirty="0"/>
              <a:t>. 😓</a:t>
            </a:r>
          </a:p>
          <a:p>
            <a:endParaRPr lang="en-CH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57157-81F1-4180-DAD6-832D104FA7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661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0277ED-B18F-61C4-ED18-213DEBC67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E284-D2F9-CCB3-B00C-8FC98DF1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Zwei Situationen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C8351-0467-F70D-3D66-D32DD3FD3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TA und Student </a:t>
            </a:r>
            <a:r>
              <a:rPr lang="en-GB" sz="2800" dirty="0" err="1"/>
              <a:t>haben</a:t>
            </a:r>
            <a:r>
              <a:rPr lang="en-GB" sz="2800" dirty="0"/>
              <a:t> </a:t>
            </a:r>
            <a:r>
              <a:rPr lang="en-GB" sz="2800" dirty="0" err="1"/>
              <a:t>nicht</a:t>
            </a:r>
            <a:r>
              <a:rPr lang="en-GB" sz="2800" dirty="0"/>
              <a:t> </a:t>
            </a:r>
            <a:r>
              <a:rPr lang="en-GB" sz="2800" dirty="0" err="1"/>
              <a:t>dieselbe</a:t>
            </a:r>
            <a:r>
              <a:rPr lang="en-GB" sz="2800" dirty="0"/>
              <a:t>(n) </a:t>
            </a:r>
            <a:r>
              <a:rPr lang="en-GB" sz="2800" dirty="0" err="1"/>
              <a:t>Datei</a:t>
            </a:r>
            <a:r>
              <a:rPr lang="en-GB" sz="2800" dirty="0"/>
              <a:t>(</a:t>
            </a:r>
            <a:r>
              <a:rPr lang="en-GB" sz="2800" dirty="0" err="1"/>
              <a:t>en</a:t>
            </a:r>
            <a:r>
              <a:rPr lang="en-GB" sz="2800" dirty="0"/>
              <a:t>) </a:t>
            </a:r>
            <a:r>
              <a:rPr lang="en-GB" sz="2800" dirty="0" err="1"/>
              <a:t>bearbeitet</a:t>
            </a:r>
            <a:r>
              <a:rPr lang="en-GB" sz="2800" dirty="0"/>
              <a:t>. 🥳 </a:t>
            </a:r>
          </a:p>
          <a:p>
            <a:pPr lvl="1"/>
            <a:r>
              <a:rPr lang="en-GB" sz="2400" b="1" i="1" dirty="0"/>
              <a:t>Rebase </a:t>
            </a:r>
            <a:r>
              <a:rPr lang="en-GB" sz="2400" dirty="0" err="1"/>
              <a:t>wählen</a:t>
            </a:r>
            <a:r>
              <a:rPr lang="en-GB" sz="2400" dirty="0"/>
              <a:t>.</a:t>
            </a:r>
          </a:p>
          <a:p>
            <a:pPr lvl="1"/>
            <a:r>
              <a:rPr lang="en-GB" sz="2400" dirty="0" err="1"/>
              <a:t>Änderungen</a:t>
            </a:r>
            <a:r>
              <a:rPr lang="en-GB" sz="2400" dirty="0"/>
              <a:t> </a:t>
            </a:r>
            <a:r>
              <a:rPr lang="en-GB" sz="2400" dirty="0" err="1"/>
              <a:t>sind</a:t>
            </a:r>
            <a:r>
              <a:rPr lang="en-GB" sz="2400" dirty="0"/>
              <a:t> </a:t>
            </a:r>
            <a:r>
              <a:rPr lang="en-GB" sz="2400" dirty="0" err="1"/>
              <a:t>gepushed</a:t>
            </a:r>
            <a:r>
              <a:rPr lang="en-GB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821FC-2B0A-AC3F-8056-5A6E2F570A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97</a:t>
            </a:fld>
            <a:endParaRPr lang="en-GB"/>
          </a:p>
        </p:txBody>
      </p:sp>
      <p:pic>
        <p:nvPicPr>
          <p:cNvPr id="6" name="Picture 5" descr="A screenshot of a computer error message&#10;&#10;AI-generated content may be incorrect.">
            <a:extLst>
              <a:ext uri="{FF2B5EF4-FFF2-40B4-BE49-F238E27FC236}">
                <a16:creationId xmlns:a16="http://schemas.microsoft.com/office/drawing/2014/main" id="{F88E4EBE-E2B4-574A-03DC-3CDBBFFF1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9662"/>
            <a:ext cx="4171080" cy="22915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30109C-4954-BF29-0B60-1252BF5C1FC5}"/>
              </a:ext>
            </a:extLst>
          </p:cNvPr>
          <p:cNvSpPr/>
          <p:nvPr/>
        </p:nvSpPr>
        <p:spPr>
          <a:xfrm>
            <a:off x="7161596" y="3363838"/>
            <a:ext cx="936104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970647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3086E3-5515-512C-2C81-28E0133CC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25F4-F1A9-8227-8BCE-FD879D26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Zwei Situationen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676D0-654A-9B59-8660-67C44E87C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TA und Student </a:t>
            </a:r>
            <a:r>
              <a:rPr lang="en-GB" sz="2800" dirty="0" err="1"/>
              <a:t>haben</a:t>
            </a:r>
            <a:r>
              <a:rPr lang="en-GB" sz="2800" dirty="0"/>
              <a:t> </a:t>
            </a:r>
            <a:r>
              <a:rPr lang="en-GB" sz="2800" dirty="0" err="1"/>
              <a:t>dieselbe</a:t>
            </a:r>
            <a:r>
              <a:rPr lang="en-GB" sz="2800" dirty="0"/>
              <a:t>(n) </a:t>
            </a:r>
            <a:r>
              <a:rPr lang="en-GB" sz="2800" dirty="0" err="1"/>
              <a:t>Datei</a:t>
            </a:r>
            <a:r>
              <a:rPr lang="en-GB" sz="2800" dirty="0"/>
              <a:t>(</a:t>
            </a:r>
            <a:r>
              <a:rPr lang="en-GB" sz="2800" dirty="0" err="1"/>
              <a:t>en</a:t>
            </a:r>
            <a:r>
              <a:rPr lang="en-GB" sz="2800" dirty="0"/>
              <a:t>) </a:t>
            </a:r>
            <a:r>
              <a:rPr lang="en-GB" sz="2800" dirty="0" err="1"/>
              <a:t>bearbeitet</a:t>
            </a:r>
            <a:r>
              <a:rPr lang="en-GB" sz="2800" dirty="0"/>
              <a:t>. 😓</a:t>
            </a:r>
          </a:p>
          <a:p>
            <a:pPr lvl="1"/>
            <a:r>
              <a:rPr lang="en-GB" sz="2400" b="1" i="1" dirty="0"/>
              <a:t>Merge</a:t>
            </a:r>
            <a:r>
              <a:rPr lang="en-GB" sz="2400" dirty="0"/>
              <a:t> </a:t>
            </a:r>
            <a:r>
              <a:rPr lang="en-GB" sz="2400" dirty="0" err="1"/>
              <a:t>wählen</a:t>
            </a:r>
            <a:r>
              <a:rPr lang="en-GB" sz="2400" dirty="0"/>
              <a:t>.</a:t>
            </a:r>
          </a:p>
          <a:p>
            <a:pPr lvl="1"/>
            <a:endParaRPr lang="en-GB" sz="2400" dirty="0"/>
          </a:p>
          <a:p>
            <a:endParaRPr lang="en-CH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CE6E2-0110-8906-9CE9-0DAEA8AA3D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98</a:t>
            </a:fld>
            <a:endParaRPr lang="en-GB"/>
          </a:p>
        </p:txBody>
      </p:sp>
      <p:pic>
        <p:nvPicPr>
          <p:cNvPr id="5" name="Picture 4" descr="A screenshot of a computer error message&#10;&#10;AI-generated content may be incorrect.">
            <a:extLst>
              <a:ext uri="{FF2B5EF4-FFF2-40B4-BE49-F238E27FC236}">
                <a16:creationId xmlns:a16="http://schemas.microsoft.com/office/drawing/2014/main" id="{2CD52E99-B070-5A70-A4A7-44253930E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9662"/>
            <a:ext cx="4171080" cy="22915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C2FA31-E57D-FD1C-C16F-5E9C34C492EF}"/>
              </a:ext>
            </a:extLst>
          </p:cNvPr>
          <p:cNvSpPr/>
          <p:nvPr/>
        </p:nvSpPr>
        <p:spPr>
          <a:xfrm>
            <a:off x="8076414" y="3363838"/>
            <a:ext cx="888074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395510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E78B81-9561-1902-8541-6CAD47BA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6B83-64D0-5915-C1B1-04B85B29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Zwei Situationen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B3504-395A-2C28-1A2F-047E87A8F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TA und Student </a:t>
            </a:r>
            <a:r>
              <a:rPr lang="en-GB" sz="2800" dirty="0" err="1"/>
              <a:t>haben</a:t>
            </a:r>
            <a:r>
              <a:rPr lang="en-GB" sz="2800" dirty="0"/>
              <a:t> </a:t>
            </a:r>
            <a:r>
              <a:rPr lang="en-GB" sz="2800" dirty="0" err="1"/>
              <a:t>dieselbe</a:t>
            </a:r>
            <a:r>
              <a:rPr lang="en-GB" sz="2800" dirty="0"/>
              <a:t>(n) </a:t>
            </a:r>
            <a:r>
              <a:rPr lang="en-GB" sz="2800" dirty="0" err="1"/>
              <a:t>Datei</a:t>
            </a:r>
            <a:r>
              <a:rPr lang="en-GB" sz="2800" dirty="0"/>
              <a:t>(</a:t>
            </a:r>
            <a:r>
              <a:rPr lang="en-GB" sz="2800" dirty="0" err="1"/>
              <a:t>en</a:t>
            </a:r>
            <a:r>
              <a:rPr lang="en-GB" sz="2800" dirty="0"/>
              <a:t>) </a:t>
            </a:r>
            <a:r>
              <a:rPr lang="en-GB" sz="2800" dirty="0" err="1"/>
              <a:t>bearbeitet</a:t>
            </a:r>
            <a:r>
              <a:rPr lang="en-GB" sz="2800" dirty="0"/>
              <a:t>. 😓</a:t>
            </a:r>
          </a:p>
          <a:p>
            <a:pPr lvl="1"/>
            <a:r>
              <a:rPr lang="en-GB" sz="2400" b="1" i="1" dirty="0"/>
              <a:t>Merge</a:t>
            </a:r>
            <a:r>
              <a:rPr lang="en-GB" sz="2400" dirty="0"/>
              <a:t> </a:t>
            </a:r>
            <a:r>
              <a:rPr lang="en-GB" sz="2400" dirty="0" err="1"/>
              <a:t>wählen</a:t>
            </a:r>
            <a:r>
              <a:rPr lang="en-GB" sz="2400" dirty="0"/>
              <a:t>.</a:t>
            </a:r>
          </a:p>
          <a:p>
            <a:pPr lvl="1"/>
            <a:r>
              <a:rPr lang="en-GB" sz="2400" b="1" i="1" dirty="0"/>
              <a:t>Accept Yours </a:t>
            </a:r>
            <a:r>
              <a:rPr lang="en-GB" sz="2400" dirty="0" err="1"/>
              <a:t>wählen</a:t>
            </a:r>
            <a:r>
              <a:rPr lang="en-GB" sz="2400" dirty="0"/>
              <a:t>.</a:t>
            </a:r>
          </a:p>
          <a:p>
            <a:pPr lvl="1"/>
            <a:r>
              <a:rPr lang="en-GB" sz="2400" dirty="0" err="1"/>
              <a:t>Änderungen</a:t>
            </a:r>
            <a:r>
              <a:rPr lang="en-GB" sz="2400" dirty="0"/>
              <a:t> </a:t>
            </a:r>
            <a:r>
              <a:rPr lang="en-GB" sz="2400" dirty="0" err="1"/>
              <a:t>gepushed</a:t>
            </a:r>
            <a:r>
              <a:rPr lang="en-GB" sz="2400" dirty="0"/>
              <a:t>.</a:t>
            </a:r>
          </a:p>
          <a:p>
            <a:pPr lvl="1"/>
            <a:endParaRPr lang="en-GB" sz="2400" dirty="0"/>
          </a:p>
          <a:p>
            <a:endParaRPr lang="en-CH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7CCA4-FC41-1B81-501A-3603A4563D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99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CD7C30-5525-3189-7F10-35BC58D0B420}"/>
              </a:ext>
            </a:extLst>
          </p:cNvPr>
          <p:cNvGrpSpPr/>
          <p:nvPr/>
        </p:nvGrpSpPr>
        <p:grpSpPr>
          <a:xfrm>
            <a:off x="4067944" y="1589673"/>
            <a:ext cx="5211484" cy="3553827"/>
            <a:chOff x="3809674" y="1589673"/>
            <a:chExt cx="5211484" cy="3553827"/>
          </a:xfrm>
        </p:grpSpPr>
        <p:pic>
          <p:nvPicPr>
            <p:cNvPr id="7" name="Picture 6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A266E625-59E8-FB4C-5F43-543BD718C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674" y="1589673"/>
              <a:ext cx="5211484" cy="355382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92A077-E0CE-7DF8-5464-73D62E993C68}"/>
                </a:ext>
              </a:extLst>
            </p:cNvPr>
            <p:cNvSpPr/>
            <p:nvPr/>
          </p:nvSpPr>
          <p:spPr>
            <a:xfrm>
              <a:off x="7884368" y="2211710"/>
              <a:ext cx="749001" cy="28803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1594750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4098</Words>
  <Application>Microsoft Office PowerPoint</Application>
  <PresentationFormat>Bildschirmpräsentation (16:9)</PresentationFormat>
  <Paragraphs>901</Paragraphs>
  <Slides>124</Slides>
  <Notes>76</Notes>
  <HiddenSlides>19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124</vt:i4>
      </vt:variant>
    </vt:vector>
  </HeadingPairs>
  <TitlesOfParts>
    <vt:vector size="132" baseType="lpstr">
      <vt:lpstr>Arial</vt:lpstr>
      <vt:lpstr>Calibri</vt:lpstr>
      <vt:lpstr>Consolas</vt:lpstr>
      <vt:lpstr>Courier New</vt:lpstr>
      <vt:lpstr>Menlo</vt:lpstr>
      <vt:lpstr>Open Sans</vt:lpstr>
      <vt:lpstr>Wingdings</vt:lpstr>
      <vt:lpstr>template</vt:lpstr>
      <vt:lpstr>PowerPoint-Präsentation</vt:lpstr>
      <vt:lpstr>Organisatorisches</vt:lpstr>
      <vt:lpstr>1D Arrays</vt:lpstr>
      <vt:lpstr>Eindimensionale Arrays</vt:lpstr>
      <vt:lpstr>2D Arrays</vt:lpstr>
      <vt:lpstr>PowerPoint-Präsentation</vt:lpstr>
      <vt:lpstr>[[1,2,3],[4,5,6],[7,8,9]]</vt:lpstr>
      <vt:lpstr>Zweidimensionale Arrays</vt:lpstr>
      <vt:lpstr>2D Arrays</vt:lpstr>
      <vt:lpstr>PowerPoint-Präsentation</vt:lpstr>
      <vt:lpstr>PowerPoint-Präsentation</vt:lpstr>
      <vt:lpstr>Methoden</vt:lpstr>
      <vt:lpstr>public static int add(int a, int b){ … </vt:lpstr>
      <vt:lpstr>public static int add(int a, int b){ … </vt:lpstr>
      <vt:lpstr>public static int add(int a, int b){ … </vt:lpstr>
      <vt:lpstr>Method-Overloading</vt:lpstr>
      <vt:lpstr>Value vs Reference</vt:lpstr>
      <vt:lpstr>Objekte 101 – (Deep Dive in einer späteren Übung)</vt:lpstr>
      <vt:lpstr>Primitives</vt:lpstr>
      <vt:lpstr>Weitergabe von Referenzen</vt:lpstr>
      <vt:lpstr>Ausnahmen - Unveränderlichkeit von Strings</vt:lpstr>
      <vt:lpstr>Rekursion</vt:lpstr>
      <vt:lpstr>Rekusion – Grundprinzip Divide and Conquer</vt:lpstr>
      <vt:lpstr>Rekusion – Grundprinzip Divide and Conquer</vt:lpstr>
      <vt:lpstr>Decrease-and-Conquer - Fakultät</vt:lpstr>
      <vt:lpstr>Decrease-and-Conquer - Fakultät</vt:lpstr>
      <vt:lpstr>Decrease-and-Conquer - Fakultät</vt:lpstr>
      <vt:lpstr>Decrease-and-Conquer - Fakultät</vt:lpstr>
      <vt:lpstr>Decrease-and-Conquer - Fakultät</vt:lpstr>
      <vt:lpstr>Decrease-and-Conquer - Fakultät</vt:lpstr>
      <vt:lpstr>Decrease-and-Conquer - Fakultät</vt:lpstr>
      <vt:lpstr>Decrease-and-Conquer - Fakultät</vt:lpstr>
      <vt:lpstr>Decrease-and-Conquer - Fakultät</vt:lpstr>
      <vt:lpstr>Rekursion in Java – Base Case</vt:lpstr>
      <vt:lpstr>Rekursion – Step by Step</vt:lpstr>
      <vt:lpstr>Problem, das wir lösen wollen</vt:lpstr>
      <vt:lpstr>Schritte</vt:lpstr>
      <vt:lpstr>Schritte</vt:lpstr>
      <vt:lpstr>1. Die einfachste Eingabe</vt:lpstr>
      <vt:lpstr>1. Die einfachste Eingabe</vt:lpstr>
      <vt:lpstr>Schritte</vt:lpstr>
      <vt:lpstr>2. Die Beispiele</vt:lpstr>
      <vt:lpstr>3. Erkenne den Zusammenhang</vt:lpstr>
      <vt:lpstr>3. Erkenne den Zusammenhang</vt:lpstr>
      <vt:lpstr>3. Erkenne den Zusammenhang</vt:lpstr>
      <vt:lpstr>3. Erkenne den Zusammenhang</vt:lpstr>
      <vt:lpstr>3. Erkenne den Zusammenhang</vt:lpstr>
      <vt:lpstr>4. Das Muster</vt:lpstr>
      <vt:lpstr>4. Das Muster</vt:lpstr>
      <vt:lpstr>4. Das Muster</vt:lpstr>
      <vt:lpstr>Schritte</vt:lpstr>
      <vt:lpstr>5. Der Code</vt:lpstr>
      <vt:lpstr>5. Base Case + Muster  Code</vt:lpstr>
      <vt:lpstr>5. Base Case + Muster  Code</vt:lpstr>
      <vt:lpstr>5. Base Case + Muster  Code</vt:lpstr>
      <vt:lpstr>5. Base Case + Muster  Code</vt:lpstr>
      <vt:lpstr>5. Base Case + Muster  Code</vt:lpstr>
      <vt:lpstr>Was passiert wenn ich diesen Code ausführe?</vt:lpstr>
      <vt:lpstr>Was passiert wenn ich diesen Code ausführe?</vt:lpstr>
      <vt:lpstr>Was passiert wenn ich diesen Code ausführe?</vt:lpstr>
      <vt:lpstr>Was passiert wenn ich diesen Code ausführe?</vt:lpstr>
      <vt:lpstr>Was passiert wenn ich diesen Code ausführe?</vt:lpstr>
      <vt:lpstr>Rekursion in Java – Aufgabe</vt:lpstr>
      <vt:lpstr>Rekursion in Java – Lösung</vt:lpstr>
      <vt:lpstr>Rekursion - Beispiel </vt:lpstr>
      <vt:lpstr>Tut das Vorprogrammieren!</vt:lpstr>
      <vt:lpstr>Java Debugger</vt:lpstr>
      <vt:lpstr>Was ist der Debugger und was tut er?</vt:lpstr>
      <vt:lpstr>PowerPoint-Präsentation</vt:lpstr>
      <vt:lpstr>Breakpoints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Mit step into:</vt:lpstr>
      <vt:lpstr>Mit step over:</vt:lpstr>
      <vt:lpstr>Step over vs. Step into: Wann welches benutzen?</vt:lpstr>
      <vt:lpstr>PowerPoint-Präsentation</vt:lpstr>
      <vt:lpstr>PowerPoint-Präsentation</vt:lpstr>
      <vt:lpstr>PowerPoint-Präsentation</vt:lpstr>
      <vt:lpstr>Falls nicht automatisch Threads &amp; Variables gezeigt wird:</vt:lpstr>
      <vt:lpstr>Git Merge Conflicts</vt:lpstr>
      <vt:lpstr>Git sagt “Push Rejected”</vt:lpstr>
      <vt:lpstr>Git - Merge Conflicts</vt:lpstr>
      <vt:lpstr>Zwei Optionen</vt:lpstr>
      <vt:lpstr>Git Merge</vt:lpstr>
      <vt:lpstr>Git – Merge</vt:lpstr>
      <vt:lpstr>Git – Merge (Accept Theirs)</vt:lpstr>
      <vt:lpstr>Git – Merge (Accept Yours) </vt:lpstr>
      <vt:lpstr>Git Rebase</vt:lpstr>
      <vt:lpstr>Git – Rebase</vt:lpstr>
      <vt:lpstr>Git – Rebase</vt:lpstr>
      <vt:lpstr>Git – Rebase</vt:lpstr>
      <vt:lpstr>Git – Rebase</vt:lpstr>
      <vt:lpstr>Zwei Situationen</vt:lpstr>
      <vt:lpstr>Zwei Situationen</vt:lpstr>
      <vt:lpstr>Zwei Situationen</vt:lpstr>
      <vt:lpstr>Zwei Situationen</vt:lpstr>
      <vt:lpstr>Feedback</vt:lpstr>
      <vt:lpstr>Feedback</vt:lpstr>
      <vt:lpstr>Feedback Datei erstellen</vt:lpstr>
      <vt:lpstr>Feedback Datei erstellen</vt:lpstr>
      <vt:lpstr>Feedback Datei erstellen</vt:lpstr>
      <vt:lpstr>Nachbesprechung</vt:lpstr>
      <vt:lpstr>Aufgabe 1: Binärdarstellung</vt:lpstr>
      <vt:lpstr>Aufgabe 1: Binärdarstellung</vt:lpstr>
      <vt:lpstr>Aufgabe 2: Grösster gemeinsamer Teiler</vt:lpstr>
      <vt:lpstr>Aufgabe 3: Zahlenerkennung</vt:lpstr>
      <vt:lpstr>Aufgabe 3: Zahlenerkennung</vt:lpstr>
      <vt:lpstr>Aufgabe 4: Berechnungen</vt:lpstr>
      <vt:lpstr>Aufgabe 4: Berechnungen</vt:lpstr>
      <vt:lpstr>PowerPoint-Präsentation</vt:lpstr>
      <vt:lpstr>Aufgabe 5: Scrabble</vt:lpstr>
      <vt:lpstr>Vorbesprechung</vt:lpstr>
      <vt:lpstr>Aufgabe 1: Sieb des Eratosthenes</vt:lpstr>
      <vt:lpstr>Aufgabe 2: Arrays</vt:lpstr>
      <vt:lpstr>Aufgabe 2: Arrays</vt:lpstr>
      <vt:lpstr>Aufgabe 3: 2D Arrays</vt:lpstr>
      <vt:lpstr>Aufgabe 4: Testen mit JUnit</vt:lpstr>
      <vt:lpstr>Aufgabe 4: Testen mit JUnit</vt:lpstr>
      <vt:lpstr>Aufgabe 5: Matching Numbers</vt:lpstr>
      <vt:lpstr>Aufgabe 5: Matching Numbers</vt:lpstr>
      <vt:lpstr>Aufgabe 6: Substring-Counter (Bonus!)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Zoltán Majó</dc:creator>
  <cp:lastModifiedBy>Leandro Zazzi</cp:lastModifiedBy>
  <cp:revision>3225</cp:revision>
  <cp:lastPrinted>2023-09-26T12:23:18Z</cp:lastPrinted>
  <dcterms:created xsi:type="dcterms:W3CDTF">2016-09-26T19:13:08Z</dcterms:created>
  <dcterms:modified xsi:type="dcterms:W3CDTF">2025-10-15T14:15:23Z</dcterms:modified>
</cp:coreProperties>
</file>