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802" r:id="rId2"/>
    <p:sldId id="2580" r:id="rId3"/>
    <p:sldId id="3301" r:id="rId4"/>
    <p:sldId id="3300" r:id="rId5"/>
    <p:sldId id="3206" r:id="rId6"/>
    <p:sldId id="2592" r:id="rId7"/>
    <p:sldId id="3218" r:id="rId8"/>
    <p:sldId id="3219" r:id="rId9"/>
    <p:sldId id="3220" r:id="rId10"/>
    <p:sldId id="3221" r:id="rId11"/>
    <p:sldId id="3239" r:id="rId12"/>
    <p:sldId id="3240" r:id="rId13"/>
    <p:sldId id="3255" r:id="rId14"/>
    <p:sldId id="3242" r:id="rId15"/>
    <p:sldId id="3199" r:id="rId16"/>
    <p:sldId id="3238" r:id="rId17"/>
    <p:sldId id="3217" r:id="rId18"/>
    <p:sldId id="354" r:id="rId19"/>
    <p:sldId id="373" r:id="rId20"/>
    <p:sldId id="3243" r:id="rId21"/>
    <p:sldId id="3249" r:id="rId22"/>
    <p:sldId id="3244" r:id="rId23"/>
    <p:sldId id="3251" r:id="rId24"/>
    <p:sldId id="3245" r:id="rId25"/>
    <p:sldId id="3246" r:id="rId26"/>
    <p:sldId id="3252" r:id="rId27"/>
    <p:sldId id="3253" r:id="rId28"/>
    <p:sldId id="3254" r:id="rId29"/>
    <p:sldId id="367" r:id="rId30"/>
    <p:sldId id="3258" r:id="rId31"/>
    <p:sldId id="3259" r:id="rId32"/>
    <p:sldId id="3275" r:id="rId33"/>
    <p:sldId id="3276" r:id="rId34"/>
    <p:sldId id="3262" r:id="rId35"/>
    <p:sldId id="3286" r:id="rId36"/>
    <p:sldId id="3287" r:id="rId37"/>
    <p:sldId id="3263" r:id="rId38"/>
    <p:sldId id="3288" r:id="rId39"/>
    <p:sldId id="3289" r:id="rId40"/>
    <p:sldId id="3290" r:id="rId41"/>
    <p:sldId id="3279" r:id="rId42"/>
    <p:sldId id="3280" r:id="rId43"/>
    <p:sldId id="3291" r:id="rId44"/>
    <p:sldId id="3281" r:id="rId45"/>
    <p:sldId id="3292" r:id="rId46"/>
    <p:sldId id="3277" r:id="rId47"/>
    <p:sldId id="3293" r:id="rId48"/>
    <p:sldId id="3283" r:id="rId49"/>
    <p:sldId id="3284" r:id="rId50"/>
    <p:sldId id="3278" r:id="rId51"/>
    <p:sldId id="3285" r:id="rId52"/>
    <p:sldId id="3282" r:id="rId53"/>
    <p:sldId id="3294" r:id="rId54"/>
    <p:sldId id="3295" r:id="rId55"/>
    <p:sldId id="3296" r:id="rId56"/>
    <p:sldId id="3297" r:id="rId57"/>
    <p:sldId id="3298" r:id="rId58"/>
    <p:sldId id="364" r:id="rId59"/>
    <p:sldId id="366" r:id="rId60"/>
    <p:sldId id="3260" r:id="rId61"/>
    <p:sldId id="3264" r:id="rId62"/>
    <p:sldId id="3265" r:id="rId63"/>
    <p:sldId id="3266" r:id="rId64"/>
    <p:sldId id="3267" r:id="rId65"/>
    <p:sldId id="3268" r:id="rId66"/>
    <p:sldId id="3269" r:id="rId67"/>
    <p:sldId id="3270" r:id="rId68"/>
    <p:sldId id="3271" r:id="rId69"/>
    <p:sldId id="3273" r:id="rId70"/>
    <p:sldId id="3274" r:id="rId71"/>
    <p:sldId id="3209" r:id="rId72"/>
    <p:sldId id="3054" r:id="rId73"/>
    <p:sldId id="3026" r:id="rId74"/>
    <p:sldId id="3299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213" r:id="rId84"/>
    <p:sldId id="3214" r:id="rId85"/>
    <p:sldId id="312" r:id="rId86"/>
    <p:sldId id="313" r:id="rId87"/>
    <p:sldId id="310" r:id="rId88"/>
    <p:sldId id="3302" r:id="rId89"/>
    <p:sldId id="326" r:id="rId90"/>
    <p:sldId id="323" r:id="rId91"/>
    <p:sldId id="311" r:id="rId92"/>
    <p:sldId id="3210" r:id="rId93"/>
    <p:sldId id="3211" r:id="rId94"/>
    <p:sldId id="3222" r:id="rId95"/>
    <p:sldId id="3223" r:id="rId96"/>
    <p:sldId id="3226" r:id="rId97"/>
    <p:sldId id="265" r:id="rId98"/>
    <p:sldId id="266" r:id="rId99"/>
    <p:sldId id="3227" r:id="rId100"/>
    <p:sldId id="3228" r:id="rId101"/>
    <p:sldId id="3229" r:id="rId102"/>
    <p:sldId id="3230" r:id="rId103"/>
    <p:sldId id="3231" r:id="rId104"/>
    <p:sldId id="3208" r:id="rId105"/>
    <p:sldId id="3232" r:id="rId106"/>
    <p:sldId id="3233" r:id="rId107"/>
    <p:sldId id="3234" r:id="rId108"/>
    <p:sldId id="3235" r:id="rId109"/>
    <p:sldId id="3257" r:id="rId110"/>
    <p:sldId id="3236" r:id="rId111"/>
    <p:sldId id="3237" r:id="rId1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1E"/>
    <a:srgbClr val="1C1E19"/>
    <a:srgbClr val="5CD7FF"/>
    <a:srgbClr val="B59CD8"/>
    <a:srgbClr val="F2F2F2"/>
    <a:srgbClr val="F8F8F8"/>
    <a:srgbClr val="006C57"/>
    <a:srgbClr val="00715C"/>
    <a:srgbClr val="9C0073"/>
    <a:srgbClr val="D89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89DB4-7776-4A02-ACA3-07E9532A7386}" v="4" dt="2025-10-22T13:28:06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68571" autoAdjust="0"/>
  </p:normalViewPr>
  <p:slideViewPr>
    <p:cSldViewPr snapToObjects="1">
      <p:cViewPr varScale="1">
        <p:scale>
          <a:sx n="115" d="100"/>
          <a:sy n="115" d="100"/>
        </p:scale>
        <p:origin x="1736" y="292"/>
      </p:cViewPr>
      <p:guideLst>
        <p:guide pos="340"/>
        <p:guide orient="horz" pos="985"/>
      </p:guideLst>
    </p:cSldViewPr>
  </p:slideViewPr>
  <p:outlineViewPr>
    <p:cViewPr>
      <p:scale>
        <a:sx n="33" d="100"/>
        <a:sy n="33" d="100"/>
      </p:scale>
      <p:origin x="0" y="-2541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Zazzi" userId="2d14a76cb0d9c205" providerId="LiveId" clId="{EF16F73A-B37D-425D-B117-955F4A7086F6}"/>
    <pc:docChg chg="custSel addSld delSld modSld">
      <pc:chgData name="Leandro Zazzi" userId="2d14a76cb0d9c205" providerId="LiveId" clId="{EF16F73A-B37D-425D-B117-955F4A7086F6}" dt="2025-10-22T14:16:16.649" v="316" actId="20577"/>
      <pc:docMkLst>
        <pc:docMk/>
      </pc:docMkLst>
      <pc:sldChg chg="modSp mod">
        <pc:chgData name="Leandro Zazzi" userId="2d14a76cb0d9c205" providerId="LiveId" clId="{EF16F73A-B37D-425D-B117-955F4A7086F6}" dt="2025-10-22T11:47:47.347" v="32" actId="20577"/>
        <pc:sldMkLst>
          <pc:docMk/>
          <pc:sldMk cId="287579524" sldId="802"/>
        </pc:sldMkLst>
        <pc:spChg chg="mod">
          <ac:chgData name="Leandro Zazzi" userId="2d14a76cb0d9c205" providerId="LiveId" clId="{EF16F73A-B37D-425D-B117-955F4A7086F6}" dt="2025-10-22T11:47:47.347" v="32" actId="20577"/>
          <ac:spMkLst>
            <pc:docMk/>
            <pc:sldMk cId="287579524" sldId="802"/>
            <ac:spMk id="8" creationId="{00000000-0000-0000-0000-000000000000}"/>
          </ac:spMkLst>
        </pc:spChg>
      </pc:sldChg>
      <pc:sldChg chg="modSp mod">
        <pc:chgData name="Leandro Zazzi" userId="2d14a76cb0d9c205" providerId="LiveId" clId="{EF16F73A-B37D-425D-B117-955F4A7086F6}" dt="2025-10-22T11:47:55.741" v="50" actId="20577"/>
        <pc:sldMkLst>
          <pc:docMk/>
          <pc:sldMk cId="2289200213" sldId="2580"/>
        </pc:sldMkLst>
        <pc:spChg chg="mod">
          <ac:chgData name="Leandro Zazzi" userId="2d14a76cb0d9c205" providerId="LiveId" clId="{EF16F73A-B37D-425D-B117-955F4A7086F6}" dt="2025-10-22T11:47:55.741" v="50" actId="20577"/>
          <ac:spMkLst>
            <pc:docMk/>
            <pc:sldMk cId="2289200213" sldId="2580"/>
            <ac:spMk id="3" creationId="{00000000-0000-0000-0000-000000000000}"/>
          </ac:spMkLst>
        </pc:spChg>
      </pc:sldChg>
      <pc:sldChg chg="modNotesTx">
        <pc:chgData name="Leandro Zazzi" userId="2d14a76cb0d9c205" providerId="LiveId" clId="{EF16F73A-B37D-425D-B117-955F4A7086F6}" dt="2025-10-22T11:53:34.453" v="141" actId="20577"/>
        <pc:sldMkLst>
          <pc:docMk/>
          <pc:sldMk cId="1455245764" sldId="3054"/>
        </pc:sldMkLst>
      </pc:sldChg>
      <pc:sldChg chg="add">
        <pc:chgData name="Leandro Zazzi" userId="2d14a76cb0d9c205" providerId="LiveId" clId="{EF16F73A-B37D-425D-B117-955F4A7086F6}" dt="2025-10-22T13:28:06.203" v="164"/>
        <pc:sldMkLst>
          <pc:docMk/>
          <pc:sldMk cId="746577674" sldId="3300"/>
        </pc:sldMkLst>
      </pc:sldChg>
      <pc:sldChg chg="addSp modSp new del mod modClrScheme chgLayout">
        <pc:chgData name="Leandro Zazzi" userId="2d14a76cb0d9c205" providerId="LiveId" clId="{EF16F73A-B37D-425D-B117-955F4A7086F6}" dt="2025-10-22T13:28:02.533" v="163" actId="2696"/>
        <pc:sldMkLst>
          <pc:docMk/>
          <pc:sldMk cId="3268686124" sldId="3300"/>
        </pc:sldMkLst>
        <pc:spChg chg="mod ord">
          <ac:chgData name="Leandro Zazzi" userId="2d14a76cb0d9c205" providerId="LiveId" clId="{EF16F73A-B37D-425D-B117-955F4A7086F6}" dt="2025-10-22T12:48:02.970" v="146" actId="26606"/>
          <ac:spMkLst>
            <pc:docMk/>
            <pc:sldMk cId="3268686124" sldId="3300"/>
            <ac:spMk id="2" creationId="{62610EC1-F219-1E15-7BBF-B1DCB13255E1}"/>
          </ac:spMkLst>
        </pc:spChg>
        <pc:spChg chg="add mod">
          <ac:chgData name="Leandro Zazzi" userId="2d14a76cb0d9c205" providerId="LiveId" clId="{EF16F73A-B37D-425D-B117-955F4A7086F6}" dt="2025-10-22T12:48:07.033" v="162" actId="20577"/>
          <ac:spMkLst>
            <pc:docMk/>
            <pc:sldMk cId="3268686124" sldId="3300"/>
            <ac:spMk id="1031" creationId="{13E85AC6-7F39-1CFD-045A-4A2CD8319E7E}"/>
          </ac:spMkLst>
        </pc:spChg>
        <pc:spChg chg="add mod">
          <ac:chgData name="Leandro Zazzi" userId="2d14a76cb0d9c205" providerId="LiveId" clId="{EF16F73A-B37D-425D-B117-955F4A7086F6}" dt="2025-10-22T12:48:02.970" v="146" actId="26606"/>
          <ac:spMkLst>
            <pc:docMk/>
            <pc:sldMk cId="3268686124" sldId="3300"/>
            <ac:spMk id="1033" creationId="{58AE5EDB-7740-8035-6228-6E4CF6D4BE04}"/>
          </ac:spMkLst>
        </pc:spChg>
        <pc:picChg chg="add mod">
          <ac:chgData name="Leandro Zazzi" userId="2d14a76cb0d9c205" providerId="LiveId" clId="{EF16F73A-B37D-425D-B117-955F4A7086F6}" dt="2025-10-22T12:48:02.970" v="146" actId="26606"/>
          <ac:picMkLst>
            <pc:docMk/>
            <pc:sldMk cId="3268686124" sldId="3300"/>
            <ac:picMk id="1026" creationId="{59A8DF9E-14C5-2E48-4D15-8B0F8438B37A}"/>
          </ac:picMkLst>
        </pc:picChg>
      </pc:sldChg>
      <pc:sldChg chg="modSp new mod">
        <pc:chgData name="Leandro Zazzi" userId="2d14a76cb0d9c205" providerId="LiveId" clId="{EF16F73A-B37D-425D-B117-955F4A7086F6}" dt="2025-10-22T14:16:16.649" v="316" actId="20577"/>
        <pc:sldMkLst>
          <pc:docMk/>
          <pc:sldMk cId="1129117682" sldId="3301"/>
        </pc:sldMkLst>
        <pc:spChg chg="mod">
          <ac:chgData name="Leandro Zazzi" userId="2d14a76cb0d9c205" providerId="LiveId" clId="{EF16F73A-B37D-425D-B117-955F4A7086F6}" dt="2025-10-22T13:28:46.638" v="190" actId="20577"/>
          <ac:spMkLst>
            <pc:docMk/>
            <pc:sldMk cId="1129117682" sldId="3301"/>
            <ac:spMk id="2" creationId="{EEBE9284-32D5-E886-0DA5-AF7DA707BF3B}"/>
          </ac:spMkLst>
        </pc:spChg>
        <pc:spChg chg="mod">
          <ac:chgData name="Leandro Zazzi" userId="2d14a76cb0d9c205" providerId="LiveId" clId="{EF16F73A-B37D-425D-B117-955F4A7086F6}" dt="2025-10-22T14:16:16.649" v="316" actId="20577"/>
          <ac:spMkLst>
            <pc:docMk/>
            <pc:sldMk cId="1129117682" sldId="3301"/>
            <ac:spMk id="3" creationId="{8AA43C73-3CBC-21F3-8FAB-15A5140A6EB6}"/>
          </ac:spMkLst>
        </pc:spChg>
      </pc:sldChg>
      <pc:sldChg chg="modSp new mod">
        <pc:chgData name="Leandro Zazzi" userId="2d14a76cb0d9c205" providerId="LiveId" clId="{EF16F73A-B37D-425D-B117-955F4A7086F6}" dt="2025-10-22T14:15:57.434" v="271" actId="20577"/>
        <pc:sldMkLst>
          <pc:docMk/>
          <pc:sldMk cId="4156674770" sldId="3302"/>
        </pc:sldMkLst>
        <pc:spChg chg="mod">
          <ac:chgData name="Leandro Zazzi" userId="2d14a76cb0d9c205" providerId="LiveId" clId="{EF16F73A-B37D-425D-B117-955F4A7086F6}" dt="2025-10-22T14:15:57.434" v="271" actId="20577"/>
          <ac:spMkLst>
            <pc:docMk/>
            <pc:sldMk cId="4156674770" sldId="3302"/>
            <ac:spMk id="2" creationId="{734E75A2-1AE3-A4C7-C0C0-6ACD48C9DB0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7BD1-6D46-4343-9202-5935085E7F88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608-4536-304F-AD95-260BA55C00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BB67-C61B-4DC3-ADB1-F7ADF98F0777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65AF-4DC6-437D-9673-955242BDFC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C8C7-083D-61E4-6013-E8E74275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D43A8-9371-FF29-DFB2-99228A6B1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9E56D-F7BB-6140-0C17-1A4E4DB7E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9D37B-10B5-E49B-3C56-99FA35CD5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49D5-D366-DBCF-490E-F2B6BE631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C647E-4D3B-23DB-BE07-D189560BF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4C7EC-04BC-961B-9706-A103DAA3C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10E15-FC94-875A-BF80-6BF582C7A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9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8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Beispiel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für dieses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Prinzip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: Du hast für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Schulaufgabe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versuchen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Mal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den Stoff 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Dies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machst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so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lange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bis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Lernpaket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von ca. 1h hat und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somit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bewältigbar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ist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dem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Stoffumfang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einmal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überwältigt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sein, hast du nun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schaffbar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sind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Am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Schluss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ergibt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Summe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wieder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das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große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5D-9E79-B447-9645-4BCA208B824F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904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Beispiel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für dieses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Prinzip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: Du hast für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Schulaufgabe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versuchen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Mal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den Stoff 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Dies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machst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so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lange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bis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Lernpaket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von ca. 1h hat und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somit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bewältigbar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ist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dem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Stoffumfang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einmal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überwältigt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sein, hast du nun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schaffbar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sind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Am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Schluss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ergibt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Summe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wieder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das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große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5D-9E79-B447-9645-4BCA208B824F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54431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72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Lücke von Studenten lösen lassen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0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Code als Referenz:</a:t>
            </a:r>
          </a:p>
          <a:p>
            <a:endParaRPr lang="de-DE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main(String[] </a:t>
            </a:r>
            <a:r>
              <a:rPr lang="en-GB" sz="1800" dirty="0" err="1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lang="en-GB" sz="1800" b="1" i="1" dirty="0" err="1">
                <a:solidFill>
                  <a:srgbClr val="0000C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80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(4));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sum(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0)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       return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   return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-1) + 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8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Hier befindet sich eine Animation, mit </a:t>
            </a:r>
            <a:r>
              <a:rPr lang="de-DE"/>
              <a:t>einem Klick </a:t>
            </a:r>
            <a:r>
              <a:rPr lang="de-DE" dirty="0"/>
              <a:t>beginnen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6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67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35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Base case gone </a:t>
            </a:r>
          </a:p>
          <a:p>
            <a:r>
              <a:rPr lang="en-CH" dirty="0"/>
              <a:t>Odd length: For wordLength 1 or 0, error as cannot caluclate withoutFirstAndLast</a:t>
            </a:r>
          </a:p>
          <a:p>
            <a:r>
              <a:rPr lang="en-CH" dirty="0"/>
              <a:t>Even Length: cannot calculate firstAndLast for empty String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08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 Base case and no error</a:t>
            </a:r>
          </a:p>
          <a:p>
            <a:endParaRPr lang="en-CH" dirty="0"/>
          </a:p>
          <a:p>
            <a:r>
              <a:rPr lang="en-CH" dirty="0"/>
              <a:t>Odd &amp; Even:  infinite recursion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26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Instead of &lt;= 1, we have &lt;1</a:t>
            </a:r>
          </a:p>
          <a:p>
            <a:endParaRPr lang="en-CH" dirty="0"/>
          </a:p>
          <a:p>
            <a:r>
              <a:rPr lang="en-CH" dirty="0"/>
              <a:t>Odd length: always false (When the string has 1 letter left, it does not enter base case or error correction mechanism, and so firstAndLast is set to False. This causes ouput to always be false.)</a:t>
            </a:r>
          </a:p>
          <a:p>
            <a:r>
              <a:rPr lang="en-CH" dirty="0"/>
              <a:t>Even length: correct execution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41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359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Wieso</a:t>
            </a:r>
            <a:r>
              <a:rPr lang="en-GB" dirty="0"/>
              <a:t> </a:t>
            </a:r>
            <a:r>
              <a:rPr lang="en-GB" dirty="0" err="1"/>
              <a:t>genau</a:t>
            </a:r>
            <a:r>
              <a:rPr lang="en-GB" dirty="0"/>
              <a:t>? </a:t>
            </a:r>
            <a:r>
              <a:rPr lang="en-GB" dirty="0" err="1"/>
              <a:t>Bespricht</a:t>
            </a:r>
            <a:r>
              <a:rPr lang="en-GB" dirty="0"/>
              <a:t> das </a:t>
            </a:r>
            <a:r>
              <a:rPr lang="en-GB" dirty="0" err="1"/>
              <a:t>kurz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den </a:t>
            </a:r>
            <a:r>
              <a:rPr lang="en-GB" dirty="0" err="1"/>
              <a:t>Studenten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P1 -&gt; p2 heist</a:t>
            </a:r>
          </a:p>
          <a:p>
            <a:r>
              <a:rPr lang="en-GB" dirty="0"/>
              <a:t>Falls P1 </a:t>
            </a:r>
            <a:r>
              <a:rPr lang="en-GB" dirty="0" err="1"/>
              <a:t>dann</a:t>
            </a:r>
            <a:r>
              <a:rPr lang="en-GB" dirty="0"/>
              <a:t> P2, </a:t>
            </a:r>
            <a:r>
              <a:rPr lang="en-GB" dirty="0" err="1"/>
              <a:t>d.h.</a:t>
            </a:r>
            <a:endParaRPr lang="en-GB" dirty="0"/>
          </a:p>
          <a:p>
            <a:r>
              <a:rPr lang="en-GB" dirty="0"/>
              <a:t>(P1&amp;&amp;P2) || !P1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65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H" dirty="0"/>
              <a:t>a&gt;4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B074-6332-F94E-83B5-1E83C3945F33}" type="slidenum">
              <a:rPr lang="en-CH" smtClean="0"/>
              <a:t>87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51022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H" dirty="0"/>
              <a:t>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B074-6332-F94E-83B5-1E83C3945F33}" type="slidenum">
              <a:rPr lang="en-CH" smtClean="0"/>
              <a:t>89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91260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Y</a:t>
            </a:r>
            <a:r>
              <a:rPr lang="en-CH" dirty="0"/>
              <a:t>&lt;5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B074-6332-F94E-83B5-1E83C3945F33}" type="slidenum">
              <a:rPr lang="en-CH" smtClean="0"/>
              <a:t>90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32700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1 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{b&gt;10 &amp;&amp; a&gt;-b}</a:t>
            </a:r>
          </a:p>
          <a:p>
            <a:endParaRPr lang="en-GB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B074-6332-F94E-83B5-1E83C3945F33}" type="slidenum">
              <a:rPr lang="en-CH" smtClean="0"/>
              <a:t>91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378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084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{q&gt;=5} </a:t>
            </a:r>
            <a:r>
              <a:rPr lang="en-GB" b="0" i="0" u="none" strike="noStrike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oder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{q &gt; 14 / 3}</a:t>
            </a:r>
          </a:p>
          <a:p>
            <a:endParaRPr lang="en-GB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B074-6332-F94E-83B5-1E83C3945F33}" type="slidenum">
              <a:rPr lang="en-CH" smtClean="0"/>
              <a:t>92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02409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{</a:t>
            </a:r>
            <a:r>
              <a:rPr lang="en-GB" b="0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x != y}</a:t>
            </a:r>
            <a:endParaRPr lang="en-GB" b="0" i="0" u="none" strike="noStrike" dirty="0">
              <a:solidFill>
                <a:srgbClr val="333333"/>
              </a:solidFill>
              <a:effectLst/>
              <a:latin typeface="Source Sans Pro" panose="020F0502020204030204" pitchFamily="34" charset="0"/>
            </a:endParaRPr>
          </a:p>
          <a:p>
            <a:endParaRPr lang="en-GB" b="0" i="0" u="none" strike="noStrike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B074-6332-F94E-83B5-1E83C3945F33}" type="slidenum">
              <a:rPr lang="en-CH" smtClean="0"/>
              <a:t>93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35658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73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+ 1 &lt; 5 =&gt;  a &lt; 4 </a:t>
            </a:r>
          </a:p>
          <a:p>
            <a:r>
              <a:rPr lang="en-GB" dirty="0"/>
              <a:t>b * 3 &lt; 4 =&gt; b &lt; 4 / 3 =&gt; b &lt;= 1 (</a:t>
            </a:r>
            <a:r>
              <a:rPr lang="en-GB" dirty="0" err="1"/>
              <a:t>mit</a:t>
            </a:r>
            <a:r>
              <a:rPr lang="en-GB" dirty="0"/>
              <a:t> a &lt; 4)</a:t>
            </a:r>
          </a:p>
          <a:p>
            <a:r>
              <a:rPr lang="en-GB" dirty="0"/>
              <a:t>b * 3 &gt; 0 =&gt; b &gt; 0 =&gt; b &gt;= 1 (</a:t>
            </a:r>
            <a:r>
              <a:rPr lang="en-GB" dirty="0" err="1"/>
              <a:t>mit</a:t>
            </a:r>
            <a:r>
              <a:rPr lang="en-GB" dirty="0"/>
              <a:t> a &gt; 0)</a:t>
            </a:r>
          </a:p>
          <a:p>
            <a:r>
              <a:rPr lang="en-GB" dirty="0"/>
              <a:t>=&gt; b = 1</a:t>
            </a:r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98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Ziel der Aufgabe: mit Strings richtig umgehen können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Einigen Studenten ist die Unterscheidung zwischen </a:t>
            </a:r>
            <a:r>
              <a:rPr lang="en-GB" i="1"/>
              <a:t>absolutem</a:t>
            </a:r>
            <a:r>
              <a:rPr lang="en-GB"/>
              <a:t> und </a:t>
            </a:r>
            <a:r>
              <a:rPr lang="en-GB" i="1"/>
              <a:t>relativem</a:t>
            </a:r>
            <a:r>
              <a:rPr lang="en-GB"/>
              <a:t> Pfad nicht klar.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/>
              <a:t>Demo: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WoerterRaten.java Template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zeige Tests in WoerterRatenTest.java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Idee der Methoden “rateSpiel, zufallsWort, hinweis”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7269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119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80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7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67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3942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 err="1">
                <a:solidFill>
                  <a:schemeClr val="dk1"/>
                </a:solidFill>
              </a:rPr>
              <a:t>interessante</a:t>
            </a:r>
            <a:r>
              <a:rPr lang="en-GB" b="1" dirty="0">
                <a:solidFill>
                  <a:schemeClr val="dk1"/>
                </a:solidFill>
              </a:rPr>
              <a:t> Parameter: 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 err="1">
                <a:solidFill>
                  <a:schemeClr val="dk1"/>
                </a:solidFill>
              </a:rPr>
              <a:t>Definitionsbereich</a:t>
            </a:r>
            <a:r>
              <a:rPr lang="en-GB" dirty="0">
                <a:solidFill>
                  <a:schemeClr val="dk1"/>
                </a:solidFill>
              </a:rPr>
              <a:t> der </a:t>
            </a:r>
            <a:r>
              <a:rPr lang="en-GB" dirty="0" err="1">
                <a:solidFill>
                  <a:schemeClr val="dk1"/>
                </a:solidFill>
              </a:rPr>
              <a:t>Funktion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 err="1">
                <a:solidFill>
                  <a:schemeClr val="dk1"/>
                </a:solidFill>
              </a:rPr>
              <a:t>Grenzwerte</a:t>
            </a:r>
            <a:r>
              <a:rPr lang="en-GB" dirty="0">
                <a:solidFill>
                  <a:schemeClr val="dk1"/>
                </a:solidFill>
              </a:rPr>
              <a:t>, “White box testing” → Path coverage, …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</a:rPr>
              <a:t>Demo:</a:t>
            </a:r>
            <a:endParaRPr b="1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 err="1">
                <a:solidFill>
                  <a:schemeClr val="dk1"/>
                </a:solidFill>
              </a:rPr>
              <a:t>gemeinsames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Lösen</a:t>
            </a:r>
            <a:r>
              <a:rPr lang="en-GB" dirty="0">
                <a:solidFill>
                  <a:schemeClr val="dk1"/>
                </a:solidFill>
              </a:rPr>
              <a:t> von </a:t>
            </a:r>
            <a:r>
              <a:rPr lang="en-GB" dirty="0" err="1">
                <a:solidFill>
                  <a:schemeClr val="dk1"/>
                </a:solidFill>
              </a:rPr>
              <a:t>Aufgaben</a:t>
            </a:r>
            <a:r>
              <a:rPr lang="en-GB" dirty="0">
                <a:solidFill>
                  <a:schemeClr val="dk1"/>
                </a:solidFill>
              </a:rPr>
              <a:t> 1.a. bis 1.e.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IntelliJ </a:t>
            </a:r>
            <a:r>
              <a:rPr lang="en-GB" dirty="0" err="1">
                <a:solidFill>
                  <a:schemeClr val="dk1"/>
                </a:solidFill>
              </a:rPr>
              <a:t>Bedienung</a:t>
            </a:r>
            <a:r>
              <a:rPr lang="en-GB" dirty="0">
                <a:solidFill>
                  <a:schemeClr val="dk1"/>
                </a:solidFill>
              </a:rPr>
              <a:t> (JUnit </a:t>
            </a:r>
            <a:r>
              <a:rPr lang="en-GB" dirty="0" err="1">
                <a:solidFill>
                  <a:schemeClr val="dk1"/>
                </a:solidFill>
              </a:rPr>
              <a:t>Ansicht</a:t>
            </a:r>
            <a:r>
              <a:rPr lang="en-GB" dirty="0">
                <a:solidFill>
                  <a:schemeClr val="dk1"/>
                </a:solidFill>
              </a:rPr>
              <a:t>, Tests </a:t>
            </a:r>
            <a:r>
              <a:rPr lang="en-GB" dirty="0" err="1">
                <a:solidFill>
                  <a:schemeClr val="dk1"/>
                </a:solidFill>
              </a:rPr>
              <a:t>ausführen</a:t>
            </a:r>
            <a:r>
              <a:rPr lang="en-GB" dirty="0">
                <a:solidFill>
                  <a:schemeClr val="dk1"/>
                </a:solidFill>
              </a:rPr>
              <a:t>, etc.)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dirty="0" err="1">
                <a:solidFill>
                  <a:schemeClr val="dk1"/>
                </a:solidFill>
              </a:rPr>
              <a:t>bei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Übungsblatt</a:t>
            </a:r>
            <a:r>
              <a:rPr lang="en-GB" dirty="0">
                <a:solidFill>
                  <a:schemeClr val="dk1"/>
                </a:solidFill>
              </a:rPr>
              <a:t> 4 </a:t>
            </a:r>
            <a:r>
              <a:rPr lang="en-GB" dirty="0" err="1">
                <a:solidFill>
                  <a:schemeClr val="dk1"/>
                </a:solidFill>
              </a:rPr>
              <a:t>können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auch</a:t>
            </a:r>
            <a:r>
              <a:rPr lang="en-GB" dirty="0">
                <a:solidFill>
                  <a:schemeClr val="dk1"/>
                </a:solidFill>
              </a:rPr>
              <a:t> Tests </a:t>
            </a:r>
            <a:r>
              <a:rPr lang="en-GB" dirty="0" err="1">
                <a:solidFill>
                  <a:schemeClr val="dk1"/>
                </a:solidFill>
              </a:rPr>
              <a:t>geschrieben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werden</a:t>
            </a:r>
            <a:r>
              <a:rPr lang="en-GB" dirty="0">
                <a:solidFill>
                  <a:schemeClr val="dk1"/>
                </a:solidFill>
              </a:rPr>
              <a:t> (</a:t>
            </a:r>
            <a:r>
              <a:rPr lang="en-GB" dirty="0" err="1">
                <a:solidFill>
                  <a:schemeClr val="dk1"/>
                </a:solidFill>
              </a:rPr>
              <a:t>als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zusätzliche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Übung</a:t>
            </a:r>
            <a:r>
              <a:rPr lang="en-GB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9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1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5D62-1DE6-1135-5AB3-F3BA845C4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BAF70-A045-5F0F-7824-EF25D9FC6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E106C-8A45-8392-678B-060DB6A28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835F4-B01F-EEE5-A0ED-7EBADE1E3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1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1CD2E-2149-F3C6-2D70-4F2BFFE6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29D42C-C778-DBD0-0916-567334944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55560-D85E-13FE-B700-D9948C82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BFD13-EC4B-85BE-A41D-0E1D2A369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2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9F7A-679A-2D8B-927E-9CB463A11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A0AF2-980B-72D0-7745-66F7708E0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90AA8-5BF3-214C-A819-48A8EFC1F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50C3-9F64-F626-CE9E-7517C4C9D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1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0818A-A838-B7FB-E71A-D0945204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2A98E-AAEF-9C34-A6ED-98833DC45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03C4F-4529-6027-8534-6F255E80E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40AC8-7F8D-99AC-DEA2-8747A3C64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8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7086600" cy="1314450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subtitle</a:t>
            </a:r>
            <a:r>
              <a:rPr lang="de-CH" noProof="0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C4A7-AFC5-4ADC-BA92-D1897BC71866}" type="datetime1">
              <a:rPr lang="de-CH" noProof="0" smtClean="0"/>
              <a:pPr/>
              <a:t>22.10.2025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586-DF65-4930-A689-040614F8EA4B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54DA-E650-41E6-816C-059E3AE44C42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21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</a:lstStyle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753-799D-4D17-BD29-C3F93DDA1C56}" type="datetime1">
              <a:rPr lang="de-CH" noProof="0" smtClean="0"/>
              <a:pPr/>
              <a:t>22.10.2025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BD-AC9D-4B17-B7ED-2FEF9FD44CBD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C4D5-97A3-4FE8-961A-91067F07586F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094-0BC7-4596-AC8D-4FA64050C201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B8AA-3922-4186-A99E-2770D12C3180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D224-AD7A-48CF-953F-54CC74C22AEB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61C-149A-4855-8EA5-14CDEC5C2E75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3256-7FE7-408A-A1A1-0C31FFE74BA6}" type="datetime1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Click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72C-3E40-4D34-8BCC-9F294DACC404}" type="datetime1">
              <a:rPr lang="de-CH" smtClean="0"/>
              <a:pPr/>
              <a:t>22.10.2025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00" y="1127641"/>
            <a:ext cx="7992888" cy="229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3200" b="1" dirty="0"/>
              <a:t>252-0027</a:t>
            </a:r>
          </a:p>
          <a:p>
            <a:r>
              <a:rPr lang="fi-FI" sz="3200" b="1" dirty="0"/>
              <a:t>Einführung in die Programmierung</a:t>
            </a:r>
          </a:p>
          <a:p>
            <a:r>
              <a:rPr lang="fi-FI" sz="2800" b="1" dirty="0"/>
              <a:t>Übungen</a:t>
            </a:r>
          </a:p>
          <a:p>
            <a:endParaRPr lang="fi-FI" sz="2000" b="1" dirty="0"/>
          </a:p>
          <a:p>
            <a:pPr>
              <a:lnSpc>
                <a:spcPct val="80000"/>
              </a:lnSpc>
            </a:pPr>
            <a:r>
              <a:rPr lang="fi-FI" sz="3200" b="1" dirty="0" err="1"/>
              <a:t>Woche</a:t>
            </a:r>
            <a:r>
              <a:rPr lang="fi-FI" sz="3200" b="1" dirty="0"/>
              <a:t> 6: </a:t>
            </a:r>
            <a:r>
              <a:rPr lang="de-DE" sz="3200" b="1" dirty="0"/>
              <a:t>References, Recursion, Precondition</a:t>
            </a:r>
            <a:endParaRPr lang="fi-FI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2387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Leandro Zazzi</a:t>
            </a:r>
          </a:p>
          <a:p>
            <a:r>
              <a:rPr lang="en-US" sz="2000" b="1" dirty="0" err="1"/>
              <a:t>Departement</a:t>
            </a:r>
            <a:r>
              <a:rPr lang="en-US" sz="2000" b="1" dirty="0"/>
              <a:t> Informatik</a:t>
            </a:r>
          </a:p>
          <a:p>
            <a:r>
              <a:rPr lang="en-US" sz="2000" b="1" dirty="0"/>
              <a:t>ETH Zürich</a:t>
            </a:r>
          </a:p>
        </p:txBody>
      </p:sp>
    </p:spTree>
    <p:extLst>
      <p:ext uri="{BB962C8B-B14F-4D97-AF65-F5344CB8AC3E}">
        <p14:creationId xmlns:p14="http://schemas.microsoft.com/office/powerpoint/2010/main" val="28757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F1412B37-C53D-9C6E-0317-F356D1C3C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" y="1200150"/>
            <a:ext cx="7199334" cy="3394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10</a:t>
            </a:fld>
            <a:endParaRPr lang="de-CH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C78D9-83AF-93E0-3BDE-E4AF2FED922A}"/>
              </a:ext>
            </a:extLst>
          </p:cNvPr>
          <p:cNvSpPr txBox="1"/>
          <p:nvPr/>
        </p:nvSpPr>
        <p:spPr>
          <a:xfrm>
            <a:off x="5575950" y="2926739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x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00CBD-65A8-180C-01E5-C685B3F65C42}"/>
              </a:ext>
            </a:extLst>
          </p:cNvPr>
          <p:cNvSpPr txBox="1"/>
          <p:nvPr/>
        </p:nvSpPr>
        <p:spPr>
          <a:xfrm>
            <a:off x="6800086" y="2926739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[1,2,3]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DCB383-DB14-BF8D-27D6-72132EF2CBF4}"/>
              </a:ext>
            </a:extLst>
          </p:cNvPr>
          <p:cNvCxnSpPr>
            <a:cxnSpLocks/>
          </p:cNvCxnSpPr>
          <p:nvPr/>
        </p:nvCxnSpPr>
        <p:spPr>
          <a:xfrm>
            <a:off x="1475656" y="3003798"/>
            <a:ext cx="451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0F825C-701F-1081-176A-E39382E5E65A}"/>
              </a:ext>
            </a:extLst>
          </p:cNvPr>
          <p:cNvSpPr txBox="1"/>
          <p:nvPr/>
        </p:nvSpPr>
        <p:spPr>
          <a:xfrm>
            <a:off x="6800819" y="1851670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[4,5,6]</a:t>
            </a:r>
            <a:endParaRPr lang="en-CH" sz="28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464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Aufgabe 4: </a:t>
            </a:r>
            <a:r>
              <a:rPr lang="en-GB" dirty="0" err="1"/>
              <a:t>Datenanalyse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100</a:t>
            </a:fld>
            <a:endParaRPr lang="de-CH" noProof="0" dirty="0"/>
          </a:p>
        </p:txBody>
      </p:sp>
      <p:pic>
        <p:nvPicPr>
          <p:cNvPr id="8" name="Content Placeholder 7" descr="A close-up of a text&#10;&#10;Description automatically generated">
            <a:extLst>
              <a:ext uri="{FF2B5EF4-FFF2-40B4-BE49-F238E27FC236}">
                <a16:creationId xmlns:a16="http://schemas.microsoft.com/office/drawing/2014/main" id="{EE9846FC-B80D-532E-35DF-0A0D84F3D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1724"/>
            <a:ext cx="8229600" cy="2710927"/>
          </a:xfrm>
        </p:spPr>
      </p:pic>
    </p:spTree>
    <p:extLst>
      <p:ext uri="{BB962C8B-B14F-4D97-AF65-F5344CB8AC3E}">
        <p14:creationId xmlns:p14="http://schemas.microsoft.com/office/powerpoint/2010/main" val="1955412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Aufgabe 4: </a:t>
            </a:r>
            <a:r>
              <a:rPr lang="en-GB" dirty="0" err="1"/>
              <a:t>Datenanalyse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101</a:t>
            </a:fld>
            <a:endParaRPr lang="de-CH" noProof="0" dirty="0"/>
          </a:p>
        </p:txBody>
      </p:sp>
      <p:pic>
        <p:nvPicPr>
          <p:cNvPr id="7" name="Content Placeholder 6" descr="A close up of a text&#10;&#10;Description automatically generated">
            <a:extLst>
              <a:ext uri="{FF2B5EF4-FFF2-40B4-BE49-F238E27FC236}">
                <a16:creationId xmlns:a16="http://schemas.microsoft.com/office/drawing/2014/main" id="{D2F412EA-C929-D224-5260-880B77ECD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2582"/>
            <a:ext cx="8229600" cy="1089211"/>
          </a:xfrm>
        </p:spPr>
      </p:pic>
      <p:sp>
        <p:nvSpPr>
          <p:cNvPr id="9" name="Google Shape;151;p27">
            <a:extLst>
              <a:ext uri="{FF2B5EF4-FFF2-40B4-BE49-F238E27FC236}">
                <a16:creationId xmlns:a16="http://schemas.microsoft.com/office/drawing/2014/main" id="{BEA2FD03-B5B3-D3FA-7CB0-6D3C0AF8F2B2}"/>
              </a:ext>
            </a:extLst>
          </p:cNvPr>
          <p:cNvSpPr txBox="1"/>
          <p:nvPr/>
        </p:nvSpPr>
        <p:spPr>
          <a:xfrm>
            <a:off x="755576" y="3709104"/>
            <a:ext cx="2486100" cy="98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Anzahl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Daten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GB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50</a:t>
            </a:r>
            <a:endParaRPr sz="1400" b="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Minimum: </a:t>
            </a:r>
            <a:r>
              <a:rPr lang="en-GB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43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endParaRPr sz="1400" b="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Maximum: </a:t>
            </a:r>
            <a:r>
              <a:rPr lang="en-GB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58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endParaRPr sz="1400" b="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Durchschnitt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-GB" sz="1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lang="en-GB" sz="1400" b="0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mm</a:t>
            </a:r>
            <a:endParaRPr sz="1400" b="0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" name="Google Shape;152;p27">
            <a:extLst>
              <a:ext uri="{FF2B5EF4-FFF2-40B4-BE49-F238E27FC236}">
                <a16:creationId xmlns:a16="http://schemas.microsoft.com/office/drawing/2014/main" id="{8E2B2101-7EA4-51F7-B6E3-C64C8029D6EC}"/>
              </a:ext>
            </a:extLst>
          </p:cNvPr>
          <p:cNvSpPr txBox="1"/>
          <p:nvPr/>
        </p:nvSpPr>
        <p:spPr>
          <a:xfrm>
            <a:off x="755576" y="3293879"/>
            <a:ext cx="24861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 dirty="0" err="1">
                <a:latin typeface="Arial"/>
                <a:ea typeface="Arial"/>
                <a:cs typeface="Arial"/>
                <a:sym typeface="Arial"/>
              </a:rPr>
              <a:t>Beispiel</a:t>
            </a:r>
            <a:r>
              <a:rPr lang="en-GB" sz="1800" i="0" u="none" strike="noStrike" cap="none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14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5900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Aufgabe 4: </a:t>
            </a:r>
            <a:r>
              <a:rPr lang="en-GB" dirty="0" err="1"/>
              <a:t>Datenanalyse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102</a:t>
            </a:fld>
            <a:endParaRPr lang="de-CH" noProof="0" dirty="0"/>
          </a:p>
        </p:txBody>
      </p:sp>
      <p:pic>
        <p:nvPicPr>
          <p:cNvPr id="12" name="Content Placeholder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6E9C4A4-0773-D504-8B67-802AED227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43" y="1050817"/>
            <a:ext cx="5460114" cy="3728858"/>
          </a:xfrm>
        </p:spPr>
      </p:pic>
    </p:spTree>
    <p:extLst>
      <p:ext uri="{BB962C8B-B14F-4D97-AF65-F5344CB8AC3E}">
        <p14:creationId xmlns:p14="http://schemas.microsoft.com/office/powerpoint/2010/main" val="7597374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Bonusaufgabe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103</a:t>
            </a:fld>
            <a:endParaRPr lang="de-CH" noProof="0" dirty="0"/>
          </a:p>
        </p:txBody>
      </p:sp>
      <p:pic>
        <p:nvPicPr>
          <p:cNvPr id="8" name="Content Placeholder 7" descr="A close-up of a text&#10;&#10;Description automatically generated">
            <a:extLst>
              <a:ext uri="{FF2B5EF4-FFF2-40B4-BE49-F238E27FC236}">
                <a16:creationId xmlns:a16="http://schemas.microsoft.com/office/drawing/2014/main" id="{AACD7EA3-0743-4D4A-834D-521D8797E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2862"/>
            <a:ext cx="8229600" cy="1877776"/>
          </a:xfrm>
        </p:spPr>
      </p:pic>
    </p:spTree>
    <p:extLst>
      <p:ext uri="{BB962C8B-B14F-4D97-AF65-F5344CB8AC3E}">
        <p14:creationId xmlns:p14="http://schemas.microsoft.com/office/powerpoint/2010/main" val="30537197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Nachbesprechung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2368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1: </a:t>
            </a:r>
            <a:r>
              <a:rPr lang="en-GB" dirty="0" err="1"/>
              <a:t>Sieb</a:t>
            </a:r>
            <a:r>
              <a:rPr lang="en-GB" dirty="0"/>
              <a:t> des Eratosthenes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5" name="Picture 4" descr="A text on a white background&#10;&#10;Description automatically generated">
            <a:extLst>
              <a:ext uri="{FF2B5EF4-FFF2-40B4-BE49-F238E27FC236}">
                <a16:creationId xmlns:a16="http://schemas.microsoft.com/office/drawing/2014/main" id="{A6765B14-8CFE-4CC0-517F-61CA3F964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8826"/>
            <a:ext cx="7885945" cy="34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588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2: Arrays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A0842C1C-6E74-A960-F85E-3F6787544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331917"/>
            <a:ext cx="7740352" cy="30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46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2: Arrays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713B395-39DB-2B64-E6BF-4C5E652D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73" y="1158625"/>
            <a:ext cx="6433654" cy="3745560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8E25931-79BA-3503-423B-2565F487E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"/>
          <a:stretch/>
        </p:blipFill>
        <p:spPr>
          <a:xfrm>
            <a:off x="1353138" y="1059581"/>
            <a:ext cx="6171189" cy="2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411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3: 2D Arrays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4" name="Picture 3" descr="A text on a white background&#10;&#10;Description automatically generated">
            <a:extLst>
              <a:ext uri="{FF2B5EF4-FFF2-40B4-BE49-F238E27FC236}">
                <a16:creationId xmlns:a16="http://schemas.microsoft.com/office/drawing/2014/main" id="{0BFF33A1-DA86-F7D4-AE5E-0424BF02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5" y="1315886"/>
            <a:ext cx="8383170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10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65F-18A2-C026-B710-10BA759B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Aufgabe 4: </a:t>
            </a:r>
            <a:r>
              <a:rPr lang="en-GB" err="1"/>
              <a:t>Testen</a:t>
            </a:r>
            <a:r>
              <a:rPr lang="en-GB"/>
              <a:t> </a:t>
            </a:r>
            <a:r>
              <a:rPr lang="en-GB" err="1"/>
              <a:t>mit</a:t>
            </a:r>
            <a:r>
              <a:rPr lang="en-GB"/>
              <a:t> JUnit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1F72-8B21-D414-C695-2DD4F5B2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err="1"/>
              <a:t>Zweck</a:t>
            </a:r>
            <a:r>
              <a:rPr lang="en-GB"/>
              <a:t> des </a:t>
            </a:r>
            <a:r>
              <a:rPr lang="en-GB" err="1"/>
              <a:t>Programms</a:t>
            </a:r>
            <a:r>
              <a:rPr lang="en-GB"/>
              <a:t>:</a:t>
            </a:r>
          </a:p>
          <a:p>
            <a:pPr lvl="1"/>
            <a:r>
              <a:rPr lang="en-GB" err="1"/>
              <a:t>Wochentag</a:t>
            </a:r>
            <a:r>
              <a:rPr lang="en-GB"/>
              <a:t> eines Datums (nach 01.01.1900) </a:t>
            </a:r>
            <a:r>
              <a:rPr lang="en-GB" err="1"/>
              <a:t>ausgeben</a:t>
            </a:r>
            <a:endParaRPr lang="en-GB"/>
          </a:p>
          <a:p>
            <a:pPr lvl="2"/>
            <a:r>
              <a:rPr lang="en-GB"/>
              <a:t>Beispiel: 13.10.2017 -&gt; Friday</a:t>
            </a:r>
          </a:p>
          <a:p>
            <a:pPr lvl="2"/>
            <a:r>
              <a:rPr lang="en-GB"/>
              <a:t>Gibt </a:t>
            </a:r>
            <a:r>
              <a:rPr lang="en-GB" err="1"/>
              <a:t>fälschlicherweise</a:t>
            </a:r>
            <a:r>
              <a:rPr lang="en-GB"/>
              <a:t> </a:t>
            </a:r>
            <a:r>
              <a:rPr lang="en-GB" err="1"/>
              <a:t>aber</a:t>
            </a:r>
            <a:r>
              <a:rPr lang="en-GB"/>
              <a:t> “The 13.10.2017 is a Sunday” </a:t>
            </a:r>
            <a:r>
              <a:rPr lang="en-GB" err="1"/>
              <a:t>aus.</a:t>
            </a:r>
            <a:endParaRPr lang="en-GB"/>
          </a:p>
          <a:p>
            <a:pPr lvl="1"/>
            <a:r>
              <a:rPr lang="en-GB" err="1"/>
              <a:t>Berücksichtigt</a:t>
            </a:r>
            <a:r>
              <a:rPr lang="en-GB"/>
              <a:t> </a:t>
            </a:r>
            <a:r>
              <a:rPr lang="en-GB" err="1"/>
              <a:t>Schaltjahre</a:t>
            </a:r>
            <a:r>
              <a:rPr lang="en-GB"/>
              <a:t> (“Leap Year”)</a:t>
            </a:r>
          </a:p>
          <a:p>
            <a:r>
              <a:rPr lang="en-GB" err="1"/>
              <a:t>Funktionsweise</a:t>
            </a:r>
            <a:r>
              <a:rPr lang="en-GB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err="1"/>
              <a:t>Überprüft</a:t>
            </a:r>
            <a:r>
              <a:rPr lang="en-GB"/>
              <a:t>, </a:t>
            </a:r>
            <a:r>
              <a:rPr lang="en-GB" err="1"/>
              <a:t>ob</a:t>
            </a:r>
            <a:r>
              <a:rPr lang="en-GB"/>
              <a:t> das Datum OK </a:t>
            </a:r>
            <a:r>
              <a:rPr lang="en-GB" err="1"/>
              <a:t>ist</a:t>
            </a:r>
            <a:endParaRPr lang="en-GB"/>
          </a:p>
          <a:p>
            <a:pPr marL="914400" lvl="1" indent="-457200">
              <a:buFont typeface="+mj-lt"/>
              <a:buAutoNum type="arabicPeriod"/>
            </a:pPr>
            <a:r>
              <a:rPr lang="en-GB" err="1"/>
              <a:t>Zählt</a:t>
            </a:r>
            <a:r>
              <a:rPr lang="en-GB"/>
              <a:t> die </a:t>
            </a:r>
            <a:r>
              <a:rPr lang="en-GB" err="1"/>
              <a:t>Tage</a:t>
            </a:r>
            <a:r>
              <a:rPr lang="en-GB"/>
              <a:t> ab 01.01.1900 bis zum </a:t>
            </a:r>
            <a:r>
              <a:rPr lang="en-GB" err="1"/>
              <a:t>eingegebenen</a:t>
            </a:r>
            <a:r>
              <a:rPr lang="en-GB"/>
              <a:t> Datum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err="1"/>
              <a:t>Wochentag</a:t>
            </a:r>
            <a:r>
              <a:rPr lang="en-GB"/>
              <a:t> = </a:t>
            </a:r>
            <a:r>
              <a:rPr lang="en-GB" err="1"/>
              <a:t>Tage</a:t>
            </a:r>
            <a:r>
              <a:rPr lang="en-GB"/>
              <a:t> % 7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CD60D-2B09-0CFC-BC4E-D5C3A9F7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109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87516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FE4D-9986-B336-E576-BC1F1B970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65CA6DEA-E135-3600-DC10-C927A6685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" y="1200150"/>
            <a:ext cx="7199334" cy="3394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89DE6-9A54-396C-A684-ABB83A33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2A5E9-0BA0-EC5D-17F1-5D369376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11</a:t>
            </a:fld>
            <a:endParaRPr lang="de-CH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7EBA2-F942-00F4-1330-C7DB7ECE722D}"/>
              </a:ext>
            </a:extLst>
          </p:cNvPr>
          <p:cNvSpPr txBox="1"/>
          <p:nvPr/>
        </p:nvSpPr>
        <p:spPr>
          <a:xfrm>
            <a:off x="5575950" y="2926739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x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4CA9C-E20D-5205-DC6D-A346EBB7EC76}"/>
              </a:ext>
            </a:extLst>
          </p:cNvPr>
          <p:cNvSpPr txBox="1"/>
          <p:nvPr/>
        </p:nvSpPr>
        <p:spPr>
          <a:xfrm>
            <a:off x="6800086" y="2926739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[1,2,3]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899DD2-9B77-5EDC-F530-13727EB74555}"/>
              </a:ext>
            </a:extLst>
          </p:cNvPr>
          <p:cNvCxnSpPr>
            <a:cxnSpLocks/>
          </p:cNvCxnSpPr>
          <p:nvPr/>
        </p:nvCxnSpPr>
        <p:spPr>
          <a:xfrm>
            <a:off x="1888202" y="3219822"/>
            <a:ext cx="451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90ED44-EA88-6CB5-59C6-253113CF4496}"/>
              </a:ext>
            </a:extLst>
          </p:cNvPr>
          <p:cNvCxnSpPr>
            <a:cxnSpLocks/>
          </p:cNvCxnSpPr>
          <p:nvPr/>
        </p:nvCxnSpPr>
        <p:spPr>
          <a:xfrm>
            <a:off x="6012160" y="3219822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2BB33C-BFDF-D22A-82D4-32E6B1491646}"/>
              </a:ext>
            </a:extLst>
          </p:cNvPr>
          <p:cNvSpPr txBox="1"/>
          <p:nvPr/>
        </p:nvSpPr>
        <p:spPr>
          <a:xfrm>
            <a:off x="6800819" y="1851670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[4,5,6]</a:t>
            </a:r>
            <a:endParaRPr lang="en-CH" sz="28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8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5: Matching Numbers</a:t>
            </a:r>
            <a:endParaRPr dirty="0"/>
          </a:p>
        </p:txBody>
      </p:sp>
      <p:pic>
        <p:nvPicPr>
          <p:cNvPr id="3" name="Picture 2" descr="A white text with black and white text&#10;&#10;Description automatically generated">
            <a:extLst>
              <a:ext uri="{FF2B5EF4-FFF2-40B4-BE49-F238E27FC236}">
                <a16:creationId xmlns:a16="http://schemas.microsoft.com/office/drawing/2014/main" id="{53217CD8-AC70-AA8A-E7D8-0FC89176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409489"/>
            <a:ext cx="8244408" cy="33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85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5: Matching Numbers</a:t>
            </a:r>
            <a:endParaRPr dirty="0"/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736BFA8B-05A0-7E5C-162C-4FA00974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419622"/>
            <a:ext cx="8604448" cy="2757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3591F1-F66A-F5B1-A6AC-FE73555B18A0}"/>
              </a:ext>
            </a:extLst>
          </p:cNvPr>
          <p:cNvSpPr/>
          <p:nvPr/>
        </p:nvSpPr>
        <p:spPr>
          <a:xfrm>
            <a:off x="269776" y="3795886"/>
            <a:ext cx="79026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12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40DC5-3D8A-040A-AE6A-E96669EE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951265FF-32AB-64A7-2D33-1BBE61D3B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" y="1200150"/>
            <a:ext cx="7199334" cy="3394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9449-B420-20DF-E994-F6876843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29374-FEF0-2A9B-C047-2AA3C141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12</a:t>
            </a:fld>
            <a:endParaRPr lang="de-CH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2E89D-8211-E279-8634-5DC91B8371FC}"/>
              </a:ext>
            </a:extLst>
          </p:cNvPr>
          <p:cNvSpPr txBox="1"/>
          <p:nvPr/>
        </p:nvSpPr>
        <p:spPr>
          <a:xfrm>
            <a:off x="5575950" y="2926739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x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FAD05-26CA-B91C-BD7C-A012EA97F1DF}"/>
              </a:ext>
            </a:extLst>
          </p:cNvPr>
          <p:cNvSpPr txBox="1"/>
          <p:nvPr/>
        </p:nvSpPr>
        <p:spPr>
          <a:xfrm>
            <a:off x="6800086" y="2926739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[1,2,3]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2CA885-E2D5-1717-0EB0-D3CC8DDBC806}"/>
              </a:ext>
            </a:extLst>
          </p:cNvPr>
          <p:cNvCxnSpPr>
            <a:cxnSpLocks/>
          </p:cNvCxnSpPr>
          <p:nvPr/>
        </p:nvCxnSpPr>
        <p:spPr>
          <a:xfrm>
            <a:off x="1888202" y="3363838"/>
            <a:ext cx="451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5162A-E189-C65E-EFD6-20D0A372FFDE}"/>
              </a:ext>
            </a:extLst>
          </p:cNvPr>
          <p:cNvCxnSpPr>
            <a:cxnSpLocks/>
          </p:cNvCxnSpPr>
          <p:nvPr/>
        </p:nvCxnSpPr>
        <p:spPr>
          <a:xfrm>
            <a:off x="6012160" y="3219822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8D71E0-4B83-4CD2-B761-D83F8F34CF34}"/>
              </a:ext>
            </a:extLst>
          </p:cNvPr>
          <p:cNvSpPr txBox="1"/>
          <p:nvPr/>
        </p:nvSpPr>
        <p:spPr>
          <a:xfrm>
            <a:off x="6800819" y="1851670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[4,5,6]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FF933A-00AA-AF5F-295B-883A74750D00}"/>
              </a:ext>
            </a:extLst>
          </p:cNvPr>
          <p:cNvCxnSpPr>
            <a:cxnSpLocks/>
          </p:cNvCxnSpPr>
          <p:nvPr/>
        </p:nvCxnSpPr>
        <p:spPr>
          <a:xfrm>
            <a:off x="1888202" y="2427734"/>
            <a:ext cx="451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FB86E2-756C-D4BC-16B3-8B8D6AA29FC6}"/>
              </a:ext>
            </a:extLst>
          </p:cNvPr>
          <p:cNvCxnSpPr>
            <a:cxnSpLocks/>
          </p:cNvCxnSpPr>
          <p:nvPr/>
        </p:nvCxnSpPr>
        <p:spPr>
          <a:xfrm>
            <a:off x="5575950" y="2211710"/>
            <a:ext cx="977250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B6A1-93CB-5660-2F29-9FE4854F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72B21A73-AD04-B1D7-2486-4C78C32B1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" y="1200150"/>
            <a:ext cx="7199334" cy="3394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00143B-7000-2608-D646-BAE8A7BD1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D944B-542A-B150-0B1B-77D242C6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13</a:t>
            </a:fld>
            <a:endParaRPr lang="de-CH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8207D-3F6B-58CA-BF15-B7072D017007}"/>
              </a:ext>
            </a:extLst>
          </p:cNvPr>
          <p:cNvSpPr txBox="1"/>
          <p:nvPr/>
        </p:nvSpPr>
        <p:spPr>
          <a:xfrm>
            <a:off x="5575950" y="2926739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x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B5883-F6B1-DAFC-2022-E21DCC6FB6E6}"/>
              </a:ext>
            </a:extLst>
          </p:cNvPr>
          <p:cNvSpPr txBox="1"/>
          <p:nvPr/>
        </p:nvSpPr>
        <p:spPr>
          <a:xfrm>
            <a:off x="6800086" y="2926739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[1,2,3]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EEFA24-0F34-B7C7-F205-5220E88F69AF}"/>
              </a:ext>
            </a:extLst>
          </p:cNvPr>
          <p:cNvCxnSpPr>
            <a:cxnSpLocks/>
          </p:cNvCxnSpPr>
          <p:nvPr/>
        </p:nvCxnSpPr>
        <p:spPr>
          <a:xfrm>
            <a:off x="1888202" y="3363838"/>
            <a:ext cx="451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ABC15F-69ED-AA19-C26F-6385C2DF5BF3}"/>
              </a:ext>
            </a:extLst>
          </p:cNvPr>
          <p:cNvCxnSpPr>
            <a:cxnSpLocks/>
          </p:cNvCxnSpPr>
          <p:nvPr/>
        </p:nvCxnSpPr>
        <p:spPr>
          <a:xfrm>
            <a:off x="6012160" y="3219822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290E9D-8A1E-1C31-6E31-4F89C4D47DF1}"/>
              </a:ext>
            </a:extLst>
          </p:cNvPr>
          <p:cNvSpPr txBox="1"/>
          <p:nvPr/>
        </p:nvSpPr>
        <p:spPr>
          <a:xfrm>
            <a:off x="6800819" y="1851670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[4,5,6]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28515-CFB3-9576-A56A-9F1F408607BF}"/>
              </a:ext>
            </a:extLst>
          </p:cNvPr>
          <p:cNvCxnSpPr>
            <a:cxnSpLocks/>
          </p:cNvCxnSpPr>
          <p:nvPr/>
        </p:nvCxnSpPr>
        <p:spPr>
          <a:xfrm>
            <a:off x="1888202" y="2427734"/>
            <a:ext cx="451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1DEB1D-D93E-02F0-A7FB-A6B46376FC4F}"/>
              </a:ext>
            </a:extLst>
          </p:cNvPr>
          <p:cNvCxnSpPr>
            <a:cxnSpLocks/>
          </p:cNvCxnSpPr>
          <p:nvPr/>
        </p:nvCxnSpPr>
        <p:spPr>
          <a:xfrm flipV="1">
            <a:off x="5575950" y="2139702"/>
            <a:ext cx="1156290" cy="72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6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9F0A-6CB1-A9E8-E83D-DD5D3DF3E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BA3BF3D7-1AAE-AE73-5E0A-1AEA42CAB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3" y="1200150"/>
            <a:ext cx="7199334" cy="3394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C25A2-6D97-A28D-B584-6E0A5EC7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38A69-C533-101B-2638-EF29D341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14</a:t>
            </a:fld>
            <a:endParaRPr lang="de-CH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2238C-0528-5D33-DC5F-534A7850991F}"/>
              </a:ext>
            </a:extLst>
          </p:cNvPr>
          <p:cNvSpPr txBox="1"/>
          <p:nvPr/>
        </p:nvSpPr>
        <p:spPr>
          <a:xfrm>
            <a:off x="5575950" y="2926739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x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C75EB-F660-D0F1-6BC4-7FF1555B8C09}"/>
              </a:ext>
            </a:extLst>
          </p:cNvPr>
          <p:cNvSpPr txBox="1"/>
          <p:nvPr/>
        </p:nvSpPr>
        <p:spPr>
          <a:xfrm>
            <a:off x="6800086" y="2926739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[1,2,3]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99853E-D3E3-1681-CA70-A6F7244E05F5}"/>
              </a:ext>
            </a:extLst>
          </p:cNvPr>
          <p:cNvCxnSpPr>
            <a:cxnSpLocks/>
          </p:cNvCxnSpPr>
          <p:nvPr/>
        </p:nvCxnSpPr>
        <p:spPr>
          <a:xfrm>
            <a:off x="1888202" y="3795886"/>
            <a:ext cx="4515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4D3F86-FE0E-4DD5-0A4E-5B98CFF922F0}"/>
              </a:ext>
            </a:extLst>
          </p:cNvPr>
          <p:cNvSpPr txBox="1"/>
          <p:nvPr/>
        </p:nvSpPr>
        <p:spPr>
          <a:xfrm>
            <a:off x="6800819" y="1851670"/>
            <a:ext cx="144358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[4,5,6]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151D6D-612F-F895-929A-2B59F63A94D0}"/>
              </a:ext>
            </a:extLst>
          </p:cNvPr>
          <p:cNvSpPr txBox="1"/>
          <p:nvPr/>
        </p:nvSpPr>
        <p:spPr>
          <a:xfrm>
            <a:off x="2369551" y="3943350"/>
            <a:ext cx="184240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Ubuntu Mono" panose="020B0509030602030204" pitchFamily="49" charset="0"/>
              </a:rPr>
              <a:t>“[1,2,3]”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5C36F1-313E-40D8-2207-815FD5E6CDDA}"/>
              </a:ext>
            </a:extLst>
          </p:cNvPr>
          <p:cNvCxnSpPr>
            <a:cxnSpLocks/>
          </p:cNvCxnSpPr>
          <p:nvPr/>
        </p:nvCxnSpPr>
        <p:spPr>
          <a:xfrm>
            <a:off x="6012160" y="3219822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78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DDE5E-D28A-15BC-F2FA-EA8132D7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6DF5-444B-857B-5451-9F33A11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75714-43C8-6523-0E99-27C1B80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7" name="Picture 6" descr="A white background with black and blue text&#10;&#10;Description automatically generated">
            <a:extLst>
              <a:ext uri="{FF2B5EF4-FFF2-40B4-BE49-F238E27FC236}">
                <a16:creationId xmlns:a16="http://schemas.microsoft.com/office/drawing/2014/main" id="{2A0F735F-AFC4-6424-5294-53150925F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8780"/>
            <a:ext cx="5576324" cy="2520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3C4ABE-44E4-5F2B-3E76-887EAEBFC1E4}"/>
              </a:ext>
            </a:extLst>
          </p:cNvPr>
          <p:cNvSpPr txBox="1"/>
          <p:nvPr/>
        </p:nvSpPr>
        <p:spPr>
          <a:xfrm>
            <a:off x="6516216" y="17076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x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E453C-5C31-B728-B113-5C74BE26E82B}"/>
              </a:ext>
            </a:extLst>
          </p:cNvPr>
          <p:cNvSpPr txBox="1"/>
          <p:nvPr/>
        </p:nvSpPr>
        <p:spPr>
          <a:xfrm>
            <a:off x="6516216" y="288115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y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F8C59-9F41-76E9-C8CF-6EBE38AF1CC0}"/>
              </a:ext>
            </a:extLst>
          </p:cNvPr>
          <p:cNvSpPr txBox="1"/>
          <p:nvPr/>
        </p:nvSpPr>
        <p:spPr>
          <a:xfrm>
            <a:off x="7740352" y="1707654"/>
            <a:ext cx="7232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“x”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F99EB-DC64-5564-440B-092E1EB893B4}"/>
              </a:ext>
            </a:extLst>
          </p:cNvPr>
          <p:cNvSpPr txBox="1"/>
          <p:nvPr/>
        </p:nvSpPr>
        <p:spPr>
          <a:xfrm>
            <a:off x="7740352" y="2912627"/>
            <a:ext cx="7232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“y”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EE2B18-F9B2-83BB-B310-78D38E4782A1}"/>
              </a:ext>
            </a:extLst>
          </p:cNvPr>
          <p:cNvCxnSpPr>
            <a:cxnSpLocks/>
          </p:cNvCxnSpPr>
          <p:nvPr/>
        </p:nvCxnSpPr>
        <p:spPr>
          <a:xfrm flipV="1">
            <a:off x="6880418" y="2000737"/>
            <a:ext cx="739582" cy="9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22F19C-174C-93B8-4286-EFC6B900D6A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880418" y="3142763"/>
            <a:ext cx="739582" cy="3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1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213C0-F332-8283-2CF9-DAA56C8B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20B070-43B4-D6B6-5CC3-514BCD0D6914}"/>
              </a:ext>
            </a:extLst>
          </p:cNvPr>
          <p:cNvSpPr txBox="1"/>
          <p:nvPr/>
        </p:nvSpPr>
        <p:spPr>
          <a:xfrm>
            <a:off x="7748505" y="2912627"/>
            <a:ext cx="715122" cy="523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28214-3826-0026-7634-4A134CC9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1799F-EF62-D2FF-2381-FC9C6FC7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7" name="Picture 6" descr="A white background with black and blue text&#10;&#10;Description automatically generated">
            <a:extLst>
              <a:ext uri="{FF2B5EF4-FFF2-40B4-BE49-F238E27FC236}">
                <a16:creationId xmlns:a16="http://schemas.microsoft.com/office/drawing/2014/main" id="{5FAEB715-C5EB-8BCF-CEDD-E30CA976F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8780"/>
            <a:ext cx="5576324" cy="2520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6386E3-81D9-B371-F50C-FE6E9B3B7A7A}"/>
              </a:ext>
            </a:extLst>
          </p:cNvPr>
          <p:cNvSpPr txBox="1"/>
          <p:nvPr/>
        </p:nvSpPr>
        <p:spPr>
          <a:xfrm>
            <a:off x="6516216" y="17076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x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E112D-7B2C-3D1F-A5F4-363C9CB7FA5C}"/>
              </a:ext>
            </a:extLst>
          </p:cNvPr>
          <p:cNvSpPr txBox="1"/>
          <p:nvPr/>
        </p:nvSpPr>
        <p:spPr>
          <a:xfrm>
            <a:off x="6516216" y="288115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y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A932E-EB54-28EB-96AA-21A51B853E0E}"/>
              </a:ext>
            </a:extLst>
          </p:cNvPr>
          <p:cNvSpPr txBox="1"/>
          <p:nvPr/>
        </p:nvSpPr>
        <p:spPr>
          <a:xfrm>
            <a:off x="7740352" y="1707654"/>
            <a:ext cx="7232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“x”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048AB-7400-AEC3-DD94-BC7AF10A6E3B}"/>
              </a:ext>
            </a:extLst>
          </p:cNvPr>
          <p:cNvSpPr txBox="1"/>
          <p:nvPr/>
        </p:nvSpPr>
        <p:spPr>
          <a:xfrm>
            <a:off x="7740352" y="2896890"/>
            <a:ext cx="7232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latin typeface="Ubuntu Mono" panose="020B0509030602030204" pitchFamily="49" charset="0"/>
              </a:rPr>
              <a:t>“y”</a:t>
            </a:r>
            <a:endParaRPr lang="en-CH" sz="2800" dirty="0">
              <a:latin typeface="Ubuntu Mono" panose="020B05090306020302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D18216-9AD6-3D30-79B2-AC2493E40568}"/>
              </a:ext>
            </a:extLst>
          </p:cNvPr>
          <p:cNvCxnSpPr>
            <a:cxnSpLocks/>
          </p:cNvCxnSpPr>
          <p:nvPr/>
        </p:nvCxnSpPr>
        <p:spPr>
          <a:xfrm>
            <a:off x="6880418" y="2100069"/>
            <a:ext cx="760380" cy="77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E47158-9679-E43F-8A24-B6AF9C58FC6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880418" y="3142763"/>
            <a:ext cx="739582" cy="3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0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Rekursion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39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3452-7586-8CA7-76B0-20A1E5E3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Rekusion – Grundprinzip</a:t>
            </a:r>
            <a:r>
              <a:rPr lang="de-DE" dirty="0"/>
              <a:t> Divide and </a:t>
            </a:r>
            <a:r>
              <a:rPr lang="de-DE" dirty="0" err="1"/>
              <a:t>Conquer</a:t>
            </a:r>
            <a:endParaRPr lang="en-CH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67843F-E16C-2993-D163-402C4589E8C6}"/>
              </a:ext>
            </a:extLst>
          </p:cNvPr>
          <p:cNvSpPr/>
          <p:nvPr/>
        </p:nvSpPr>
        <p:spPr>
          <a:xfrm>
            <a:off x="3498768" y="123800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Grosses Problem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95F968-341E-1EBB-193C-BC1DFA62EF1F}"/>
              </a:ext>
            </a:extLst>
          </p:cNvPr>
          <p:cNvSpPr/>
          <p:nvPr/>
        </p:nvSpPr>
        <p:spPr>
          <a:xfrm>
            <a:off x="2000992" y="226002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D3D261-078A-9D0C-926C-31EFAAE2A40F}"/>
              </a:ext>
            </a:extLst>
          </p:cNvPr>
          <p:cNvSpPr/>
          <p:nvPr/>
        </p:nvSpPr>
        <p:spPr>
          <a:xfrm>
            <a:off x="4996545" y="2260022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3B5590-FE95-7079-B04D-0EFE9CFDB1B8}"/>
              </a:ext>
            </a:extLst>
          </p:cNvPr>
          <p:cNvSpPr/>
          <p:nvPr/>
        </p:nvSpPr>
        <p:spPr>
          <a:xfrm>
            <a:off x="725878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1A375F-E497-4258-A080-79435D9CA619}"/>
              </a:ext>
            </a:extLst>
          </p:cNvPr>
          <p:cNvSpPr/>
          <p:nvPr/>
        </p:nvSpPr>
        <p:spPr>
          <a:xfrm>
            <a:off x="2700151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0828D5-B066-967A-9A69-70DBB445AF74}"/>
              </a:ext>
            </a:extLst>
          </p:cNvPr>
          <p:cNvSpPr/>
          <p:nvPr/>
        </p:nvSpPr>
        <p:spPr>
          <a:xfrm>
            <a:off x="4674424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3CA77E-CAC3-7491-2008-91487CB43498}"/>
              </a:ext>
            </a:extLst>
          </p:cNvPr>
          <p:cNvSpPr/>
          <p:nvPr/>
        </p:nvSpPr>
        <p:spPr>
          <a:xfrm>
            <a:off x="6648697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A26287-6D42-40C7-8C12-8C307A3AD035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572000" y="1834738"/>
            <a:ext cx="1497778" cy="42528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EC7F6E-8910-DC2F-20E6-C537B1C429DC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3074224" y="1834738"/>
            <a:ext cx="1497776" cy="42528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BE4D28-BCA0-8ACB-F15D-C77CFD39D814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1651412" y="2856758"/>
            <a:ext cx="1422813" cy="42528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B0CB07-F3CE-E812-FBA2-364171B840C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3074225" y="2856758"/>
            <a:ext cx="551460" cy="42528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38ED21-D711-E1C4-19E4-448EBC269747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5599958" y="2856757"/>
            <a:ext cx="469820" cy="42528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297846-E0E1-A894-3175-F916973E5795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6069778" y="2856757"/>
            <a:ext cx="1504453" cy="42528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9990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3452-7586-8CA7-76B0-20A1E5E3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Rekusion – Grundprinzip</a:t>
            </a:r>
            <a:r>
              <a:rPr lang="de-DE" dirty="0"/>
              <a:t> Divide and </a:t>
            </a:r>
            <a:r>
              <a:rPr lang="de-DE" dirty="0" err="1"/>
              <a:t>Conquer</a:t>
            </a:r>
            <a:endParaRPr lang="en-CH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67843F-E16C-2993-D163-402C4589E8C6}"/>
              </a:ext>
            </a:extLst>
          </p:cNvPr>
          <p:cNvSpPr/>
          <p:nvPr/>
        </p:nvSpPr>
        <p:spPr>
          <a:xfrm>
            <a:off x="3498768" y="123800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Grosses Problem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95F968-341E-1EBB-193C-BC1DFA62EF1F}"/>
              </a:ext>
            </a:extLst>
          </p:cNvPr>
          <p:cNvSpPr/>
          <p:nvPr/>
        </p:nvSpPr>
        <p:spPr>
          <a:xfrm>
            <a:off x="2000992" y="226002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D3D261-078A-9D0C-926C-31EFAAE2A40F}"/>
              </a:ext>
            </a:extLst>
          </p:cNvPr>
          <p:cNvSpPr/>
          <p:nvPr/>
        </p:nvSpPr>
        <p:spPr>
          <a:xfrm>
            <a:off x="4996545" y="2260022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3B5590-FE95-7079-B04D-0EFE9CFDB1B8}"/>
              </a:ext>
            </a:extLst>
          </p:cNvPr>
          <p:cNvSpPr/>
          <p:nvPr/>
        </p:nvSpPr>
        <p:spPr>
          <a:xfrm>
            <a:off x="725878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1A375F-E497-4258-A080-79435D9CA619}"/>
              </a:ext>
            </a:extLst>
          </p:cNvPr>
          <p:cNvSpPr/>
          <p:nvPr/>
        </p:nvSpPr>
        <p:spPr>
          <a:xfrm>
            <a:off x="2700151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0828D5-B066-967A-9A69-70DBB445AF74}"/>
              </a:ext>
            </a:extLst>
          </p:cNvPr>
          <p:cNvSpPr/>
          <p:nvPr/>
        </p:nvSpPr>
        <p:spPr>
          <a:xfrm>
            <a:off x="4674424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3CA77E-CAC3-7491-2008-91487CB43498}"/>
              </a:ext>
            </a:extLst>
          </p:cNvPr>
          <p:cNvSpPr/>
          <p:nvPr/>
        </p:nvSpPr>
        <p:spPr>
          <a:xfrm>
            <a:off x="6648697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6BED7D-FAD3-2DBE-731E-C29554B5A525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H="1" flipV="1">
            <a:off x="6069778" y="2856757"/>
            <a:ext cx="1504453" cy="425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DCB6F9-C434-0B4D-532D-52FBADA1B637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flipH="1" flipV="1">
            <a:off x="3074225" y="2856758"/>
            <a:ext cx="551460" cy="425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147C18-BA0B-5E8A-76AF-F00E7537F91D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V="1">
            <a:off x="1651412" y="2856758"/>
            <a:ext cx="1422813" cy="425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0A7360-167B-7B39-D490-7E88F8994085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V="1">
            <a:off x="5599958" y="2856757"/>
            <a:ext cx="469820" cy="425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3605A7-E80E-7A49-A86B-B3CDDE03B743}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 flipV="1">
            <a:off x="3074224" y="1834738"/>
            <a:ext cx="1497776" cy="425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E2BC38-FA6F-4A2A-1629-F6193F9F6AA9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H="1" flipV="1">
            <a:off x="4572000" y="1834738"/>
            <a:ext cx="1497778" cy="425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2400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Organisatorisches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Bei Fragen: lzazzi@ethz.ch</a:t>
            </a:r>
          </a:p>
          <a:p>
            <a:r>
              <a:rPr lang="de-CH" dirty="0"/>
              <a:t>Mails bitte mit «[EProg25]» im Betreff</a:t>
            </a:r>
            <a:endParaRPr lang="de-CH" b="0" dirty="0"/>
          </a:p>
          <a:p>
            <a:r>
              <a:rPr lang="de-CH" b="0" dirty="0"/>
              <a:t>Neue Aufgaben: </a:t>
            </a:r>
            <a:r>
              <a:rPr lang="de-CH" dirty="0"/>
              <a:t>Dienstag Abend </a:t>
            </a:r>
            <a:r>
              <a:rPr lang="de-CH" b="0" dirty="0"/>
              <a:t>(im Normalfall)</a:t>
            </a:r>
          </a:p>
          <a:p>
            <a:r>
              <a:rPr lang="de-CH" b="0" dirty="0"/>
              <a:t>Abgabe der Übungen bis </a:t>
            </a:r>
            <a:r>
              <a:rPr lang="de-CH" dirty="0"/>
              <a:t>Dienstag Abend (23:59) </a:t>
            </a:r>
            <a:r>
              <a:rPr lang="de-CH" b="0" dirty="0"/>
              <a:t>Folgewoche</a:t>
            </a:r>
            <a:endParaRPr lang="de-CH" dirty="0"/>
          </a:p>
          <a:p>
            <a:pPr lvl="1"/>
            <a:r>
              <a:rPr lang="de-CH" b="0" dirty="0"/>
              <a:t>Abgabe immer via Git</a:t>
            </a:r>
          </a:p>
          <a:p>
            <a:pPr lvl="1"/>
            <a:r>
              <a:rPr lang="de-CH" dirty="0"/>
              <a:t>Lösungen in separatem Projekt auf Git</a:t>
            </a:r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BBD9E-6A69-29D5-AE64-D7CFA5FD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6B1F3E6-51F6-CA5F-B385-7B15C61DA2B2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8BFC4-A557-2054-2B51-63A43352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547C5-9357-47CB-8EBD-C7281DBF2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C286EB4-7B47-1293-2A0C-5730AF21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518233-F9E3-FA12-B10A-B820D5F768DC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66870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62F2-C1D1-3AA5-90C2-D90770F5C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ED63954-B535-CECE-C9FA-3DB88D59EA30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03A7BC-E1E6-4FC5-EF48-C21A249B1173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FE341-3480-DDB4-3F63-02D0EE91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812A3-C418-14B4-B6CF-A736588B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27BE9BF-DBD7-8C05-D58F-A6524E70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7DE2A-9475-EB54-18CF-53836958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0A4864C-4EF8-392C-606C-0DD2148F80BE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</a:t>
            </a:r>
            <a:r>
              <a:rPr lang="en-DE" dirty="0">
                <a:solidFill>
                  <a:srgbClr val="FF961E"/>
                </a:solidFill>
              </a:rPr>
              <a:t> ( </a:t>
            </a:r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E445EA-08C4-0926-8B63-E5D81113D726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8317C-9EDB-3361-CCEA-734DD546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9B81E-E57C-012F-D4AE-E6FBF331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D6C5CF3-A6B9-831E-6639-5052357D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76BDF3-0A6A-BCE8-2102-6385738D4EA5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5CBDCB-15A4-821E-1B7A-53B1A252568A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79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24892-2511-A94F-4B5A-B4A53A93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FB3D3B-3653-8123-B719-02059836B32B}"/>
              </a:ext>
            </a:extLst>
          </p:cNvPr>
          <p:cNvSpPr/>
          <p:nvPr/>
        </p:nvSpPr>
        <p:spPr>
          <a:xfrm>
            <a:off x="5751192" y="226966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F9033B-02C9-BD5B-DE9F-06D71806C154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58E75-848A-3AFB-46B3-298ACB76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7EDB3-3099-54AA-C4E5-176E5727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B118019-D07E-3366-1578-8F6E2430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682FA7-94FC-613D-3C32-3AB0668596AC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0C1997-DDE3-ED87-D22D-9135571BB03C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96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2589B-C77B-6884-1A8A-305DD7966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29740B-1EAD-1A63-B4CC-32A336E0130B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744-B062-3346-4ABF-B2356833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F9400-AB8D-393C-A76D-9E40E60B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464A763-D697-4864-4111-67FB96DA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FFDC131-587E-C966-5E1F-4F93E2E90217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BD8E80-04E2-C77A-4DBA-F4CDBD83E828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D11A2C-9590-000D-085D-84DCAB18B74A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8C2C84-52FE-618C-F07B-E1C7B2D6B24F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D410DA-8341-3AD2-017B-62D126F065AB}"/>
              </a:ext>
            </a:extLst>
          </p:cNvPr>
          <p:cNvGrpSpPr/>
          <p:nvPr/>
        </p:nvGrpSpPr>
        <p:grpSpPr>
          <a:xfrm>
            <a:off x="6246541" y="4053437"/>
            <a:ext cx="1205779" cy="713826"/>
            <a:chOff x="6553200" y="4053437"/>
            <a:chExt cx="1205779" cy="7138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064327-21FE-4FE3-D588-5B90282739DA}"/>
                </a:ext>
              </a:extLst>
            </p:cNvPr>
            <p:cNvSpPr txBox="1"/>
            <p:nvPr/>
          </p:nvSpPr>
          <p:spPr>
            <a:xfrm>
              <a:off x="6553200" y="4397931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b="1" dirty="0"/>
                <a:t>Base Case!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4EFE840D-C823-74B8-21C5-68FF964EDDBF}"/>
                </a:ext>
              </a:extLst>
            </p:cNvPr>
            <p:cNvSpPr/>
            <p:nvPr/>
          </p:nvSpPr>
          <p:spPr>
            <a:xfrm rot="16200000">
              <a:off x="7037785" y="3675884"/>
              <a:ext cx="253032" cy="1008137"/>
            </a:xfrm>
            <a:prstGeom prst="leftBrace">
              <a:avLst/>
            </a:prstGeom>
            <a:ln w="28575">
              <a:solidFill>
                <a:srgbClr val="FF96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69538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C8FC-2EDA-0AD2-1C33-34CC9F23D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A32B-256D-FB36-93BE-F5E58E81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784B1-05D7-0F41-E53A-E5DFFEFB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9FF08CA-75A7-F99F-57A5-E56069D9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49B9D-0DF1-FC4E-1D55-C6781D996D02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66494B-15C4-B7CE-05A1-50F7C3EA2274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13727A-19E7-027E-6E5B-97CFB31E5EC3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3E14C8-C7ED-FBD1-EC69-E3205CF6E3C9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8DFBDB-20CE-C0C4-63D2-58114518FB22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486908-2963-0297-2C76-C28B7580298F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DC739-4977-F415-D26C-81D021087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DF55-A036-4105-CD9A-B8D82617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C5754-F309-5B0A-2DAE-5B354803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7BA02C4-B264-80EA-C422-D5BE1517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7A4D98-B055-00FA-8A4D-0B4013A2ADD8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10175D6-4840-788F-32C8-63C6B1B37E3C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</a:t>
            </a:r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8EB009-5988-36C7-FCE5-59C26FAFCCEB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D03E47-C3B4-60F0-7E64-593DCC8C64D0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6CD784-39E2-DFB4-A44E-04BB8552E467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4E1D27-2D65-E1E1-E387-95DC4BB1E95A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52CE42-E1C8-48AF-EAC1-99CFDF6553B3}"/>
              </a:ext>
            </a:extLst>
          </p:cNvPr>
          <p:cNvCxnSpPr>
            <a:cxnSpLocks/>
          </p:cNvCxnSpPr>
          <p:nvPr/>
        </p:nvCxnSpPr>
        <p:spPr>
          <a:xfrm flipV="1">
            <a:off x="7092280" y="1916831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74BE1-5F63-70BD-3880-C46DD299D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5DF6-6414-E702-15BC-38F4581D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F67A7-9732-5468-55F8-0DECA47F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E76BB82-56D3-8317-4F14-764822E1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C50986-2CF0-FA45-1EDF-C93ACE7C3818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</a:t>
            </a:r>
            <a:r>
              <a:rPr lang="de-DE" dirty="0">
                <a:solidFill>
                  <a:srgbClr val="5CD7FF"/>
                </a:solidFill>
              </a:rPr>
              <a:t>2*1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F13108D-1B83-57DB-BA31-E6733BD470CB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</a:t>
            </a:r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7E0477-C29C-0B2E-BAC7-C94719C2E5CF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9D768D-B90B-6F4C-8D04-2A63CF979674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4241F3-ED01-A47B-1CEA-724620C39A81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5073E-1331-0FF4-25F8-1541BD88199E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A76AD9-C01B-3314-2747-8909F1544197}"/>
              </a:ext>
            </a:extLst>
          </p:cNvPr>
          <p:cNvCxnSpPr>
            <a:cxnSpLocks/>
          </p:cNvCxnSpPr>
          <p:nvPr/>
        </p:nvCxnSpPr>
        <p:spPr>
          <a:xfrm flipV="1">
            <a:off x="7092280" y="1916831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91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06FBC-5441-FD2D-3B97-F7CBE105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BD74-4A16-A8F3-CE2D-878405AF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379F3-2AA1-1502-1B09-A95E87F7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B889692-CDE6-CDCB-853A-38903656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4A76E0-AE01-1EC7-1AEF-31E2E785C1E0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6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616AEC-FB6A-1CB2-19DD-C2037DBCF786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</a:t>
            </a:r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A50239-6D12-AF8E-7ADF-7B3647ED2039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540011-0679-FF0E-404A-54F4384FCDE0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3C623-FDA6-750B-F395-A2FBE682F15D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F676A3-46C3-4286-0707-F42EEAC29F5E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2CF7A7-C640-B29C-21F0-BD3F82061FFC}"/>
              </a:ext>
            </a:extLst>
          </p:cNvPr>
          <p:cNvCxnSpPr>
            <a:cxnSpLocks/>
          </p:cNvCxnSpPr>
          <p:nvPr/>
        </p:nvCxnSpPr>
        <p:spPr>
          <a:xfrm flipV="1">
            <a:off x="7092280" y="1916831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609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CE82-79F3-4DFD-EA66-9D56195B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Rekursion in Java – Base Case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C563E8-3C78-B224-1B49-0777AAD03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068" y="1014273"/>
            <a:ext cx="2861863" cy="3114953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56AAF-10AA-E7B6-3653-CE160B193AA0}"/>
              </a:ext>
            </a:extLst>
          </p:cNvPr>
          <p:cNvSpPr txBox="1"/>
          <p:nvPr/>
        </p:nvSpPr>
        <p:spPr>
          <a:xfrm>
            <a:off x="3436504" y="4254102"/>
            <a:ext cx="22709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E11E46"/>
                </a:solidFill>
                <a:latin typeface="Menlo" panose="020B0609030804020204" pitchFamily="49" charset="0"/>
              </a:rPr>
              <a:t>Exception in thread "main" </a:t>
            </a:r>
            <a:r>
              <a:rPr lang="en-GB" sz="1350" dirty="0" err="1">
                <a:solidFill>
                  <a:srgbClr val="E11E46"/>
                </a:solidFill>
                <a:latin typeface="Menlo" panose="020B0609030804020204" pitchFamily="49" charset="0"/>
              </a:rPr>
              <a:t>java.lang.StackOverflowError</a:t>
            </a:r>
            <a:endParaRPr lang="en-GB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endParaRPr lang="en-CH" sz="1350" dirty="0"/>
          </a:p>
        </p:txBody>
      </p:sp>
    </p:spTree>
    <p:extLst>
      <p:ext uri="{BB962C8B-B14F-4D97-AF65-F5344CB8AC3E}">
        <p14:creationId xmlns:p14="http://schemas.microsoft.com/office/powerpoint/2010/main" val="51993054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E9284-32D5-E886-0DA5-AF7DA707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Plan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A43C73-3CBC-21F3-8FAB-15A5140A6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Theorie </a:t>
            </a:r>
          </a:p>
          <a:p>
            <a:pPr lvl="1"/>
            <a:r>
              <a:rPr lang="de-CH" dirty="0"/>
              <a:t>References</a:t>
            </a:r>
          </a:p>
          <a:p>
            <a:pPr lvl="1"/>
            <a:r>
              <a:rPr lang="de-CH" dirty="0"/>
              <a:t>Rekursion</a:t>
            </a:r>
          </a:p>
          <a:p>
            <a:r>
              <a:rPr lang="de-CH" dirty="0" err="1"/>
              <a:t>Kahoot</a:t>
            </a:r>
            <a:endParaRPr lang="de-CH" dirty="0"/>
          </a:p>
          <a:p>
            <a:r>
              <a:rPr lang="de-CH" dirty="0" err="1"/>
              <a:t>Exercise</a:t>
            </a:r>
            <a:r>
              <a:rPr lang="de-CH" dirty="0"/>
              <a:t> vor/</a:t>
            </a:r>
            <a:r>
              <a:rPr lang="de-CH" dirty="0" err="1"/>
              <a:t>nachbesprechung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D81E78-408B-3DCF-4984-E5C56C82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3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12911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B8A4-076B-1C97-2F95-CFF525FB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Rekursion – Step by Step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3E6EC-EDA5-3157-0CF0-600BBC287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914378"/>
            <a:fld id="{00000000-1234-1234-1234-123412341234}" type="slidenum">
              <a:rPr lang="en-GB">
                <a:solidFill>
                  <a:srgbClr val="1F497D"/>
                </a:solidFill>
              </a:rPr>
              <a:pPr defTabSz="914378"/>
              <a:t>30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8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6D0C-4CF2-342C-CE3F-6559DCC9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Problem, das wir lösen wollen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D352-D719-285E-62C8-CAACC86C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Aufgabe</a:t>
            </a:r>
            <a:r>
              <a:rPr lang="de-DE" b="0" dirty="0"/>
              <a:t>: Schreiben Sie eine Funktion </a:t>
            </a:r>
            <a:r>
              <a:rPr lang="de-DE" b="0" dirty="0" err="1">
                <a:latin typeface="Consolas" panose="020B0609020204030204" pitchFamily="49" charset="0"/>
              </a:rPr>
              <a:t>sum</a:t>
            </a:r>
            <a:r>
              <a:rPr lang="de-DE" b="0" dirty="0">
                <a:latin typeface="Consolas" panose="020B0609020204030204" pitchFamily="49" charset="0"/>
              </a:rPr>
              <a:t>(n)</a:t>
            </a:r>
            <a:r>
              <a:rPr lang="de-DE" b="0" dirty="0"/>
              <a:t>, die gegeben eine nichtnegative Zahl, alle nichtnegativen Zahlen bis </a:t>
            </a:r>
            <a:r>
              <a:rPr lang="de-DE" b="0" dirty="0" err="1"/>
              <a:t>einschliesslich</a:t>
            </a:r>
            <a:r>
              <a:rPr lang="de-DE" b="0" dirty="0"/>
              <a:t> n aufsummiert.</a:t>
            </a:r>
          </a:p>
          <a:p>
            <a:pPr marL="0" indent="0">
              <a:buNone/>
            </a:pPr>
            <a:r>
              <a:rPr lang="de-DE" dirty="0"/>
              <a:t>Beispiele</a:t>
            </a:r>
            <a:r>
              <a:rPr lang="de-DE" b="0" dirty="0"/>
              <a:t>:</a:t>
            </a:r>
          </a:p>
          <a:p>
            <a:pPr marL="457189" lvl="1" indent="0">
              <a:buNone/>
            </a:pPr>
            <a:r>
              <a:rPr lang="de-DE" dirty="0"/>
              <a:t>	</a:t>
            </a:r>
            <a:r>
              <a:rPr lang="de-DE" dirty="0" err="1"/>
              <a:t>sum</a:t>
            </a:r>
            <a:r>
              <a:rPr lang="de-DE" dirty="0"/>
              <a:t>(0) = 0</a:t>
            </a:r>
          </a:p>
          <a:p>
            <a:pPr marL="457189" lvl="1" indent="0">
              <a:buNone/>
            </a:pPr>
            <a:r>
              <a:rPr lang="de-DE" b="0" dirty="0"/>
              <a:t>	</a:t>
            </a:r>
            <a:r>
              <a:rPr lang="de-DE" b="0" dirty="0" err="1"/>
              <a:t>sum</a:t>
            </a:r>
            <a:r>
              <a:rPr lang="de-DE" b="0" dirty="0"/>
              <a:t>(1) = 1 = 1 + 0</a:t>
            </a:r>
          </a:p>
          <a:p>
            <a:pPr marL="457189" lvl="1" indent="0">
              <a:buNone/>
            </a:pPr>
            <a:r>
              <a:rPr lang="de-DE" dirty="0"/>
              <a:t> </a:t>
            </a:r>
            <a:r>
              <a:rPr lang="en-GB" dirty="0"/>
              <a:t>	sum(4) = 10 = 4 + 3 + 2 + 1 + 0</a:t>
            </a:r>
            <a:endParaRPr lang="de-DE" dirty="0"/>
          </a:p>
          <a:p>
            <a:pPr marL="57149" indent="0">
              <a:buNone/>
            </a:pPr>
            <a:r>
              <a:rPr lang="de-DE" b="0" dirty="0"/>
              <a:t>Wir wollen dies nun </a:t>
            </a:r>
            <a:r>
              <a:rPr lang="de-DE" dirty="0"/>
              <a:t>rekursiv</a:t>
            </a:r>
            <a:r>
              <a:rPr lang="de-DE" b="0" dirty="0"/>
              <a:t> lösen.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AB1BC-9772-A58E-8C6D-2DA41019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31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048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5EA4-51CD-2813-4AFE-0B9634D0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3F37-1C40-F9AD-BCE8-62B21E1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olidFill>
                  <a:schemeClr val="bg1"/>
                </a:solidFill>
                <a:sym typeface="Wingdings" panose="05000000000000000000" pitchFamily="2" charset="2"/>
              </a:rPr>
              <a:t> Base Case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12598-F193-FCD3-7621-C47766F1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39DE4-BEB8-7BE8-9F26-6533FCD9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32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4420C4-FA72-F9E7-0733-120C82262ED6}"/>
              </a:ext>
            </a:extLst>
          </p:cNvPr>
          <p:cNvSpPr txBox="1">
            <a:spLocks/>
          </p:cNvSpPr>
          <p:nvPr/>
        </p:nvSpPr>
        <p:spPr>
          <a:xfrm>
            <a:off x="457200" y="1705931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white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1CB568-7342-924B-E29D-213B2C0C15A0}"/>
              </a:ext>
            </a:extLst>
          </p:cNvPr>
          <p:cNvSpPr txBox="1">
            <a:spLocks/>
          </p:cNvSpPr>
          <p:nvPr/>
        </p:nvSpPr>
        <p:spPr>
          <a:xfrm>
            <a:off x="457200" y="3271276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</p:spTree>
    <p:extLst>
      <p:ext uri="{BB962C8B-B14F-4D97-AF65-F5344CB8AC3E}">
        <p14:creationId xmlns:p14="http://schemas.microsoft.com/office/powerpoint/2010/main" val="1563297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06D4-334F-C8B7-9FB0-CBB6977EF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66FD3-8E34-8A52-47B5-D7E4859CA1FF}"/>
              </a:ext>
            </a:extLst>
          </p:cNvPr>
          <p:cNvSpPr/>
          <p:nvPr/>
        </p:nvSpPr>
        <p:spPr>
          <a:xfrm>
            <a:off x="390196" y="1200152"/>
            <a:ext cx="6885203" cy="939551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D027-3A3F-409D-7BC8-E68BE22D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ym typeface="Wingdings" panose="05000000000000000000" pitchFamily="2" charset="2"/>
              </a:rPr>
              <a:t> Base Case</a:t>
            </a:r>
            <a:endParaRPr lang="de-DE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C3F00-1C1B-FBF5-CB04-9B162B76601C}"/>
              </a:ext>
            </a:extLst>
          </p:cNvPr>
          <p:cNvSpPr/>
          <p:nvPr/>
        </p:nvSpPr>
        <p:spPr>
          <a:xfrm>
            <a:off x="390196" y="2253324"/>
            <a:ext cx="6885203" cy="2046619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5B9F9-5792-E512-39E8-2258F60E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EA8E1-FE4D-C901-D669-508F89C1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33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3D0C95-155A-0B0C-88CD-901DAC3B38F4}"/>
              </a:ext>
            </a:extLst>
          </p:cNvPr>
          <p:cNvSpPr txBox="1">
            <a:spLocks/>
          </p:cNvSpPr>
          <p:nvPr/>
        </p:nvSpPr>
        <p:spPr>
          <a:xfrm>
            <a:off x="457200" y="2276625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black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68EF52-0B70-8BEC-F129-218D7AB95AF5}"/>
              </a:ext>
            </a:extLst>
          </p:cNvPr>
          <p:cNvSpPr txBox="1">
            <a:spLocks/>
          </p:cNvSpPr>
          <p:nvPr/>
        </p:nvSpPr>
        <p:spPr>
          <a:xfrm>
            <a:off x="457200" y="4323245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</p:spTree>
    <p:extLst>
      <p:ext uri="{BB962C8B-B14F-4D97-AF65-F5344CB8AC3E}">
        <p14:creationId xmlns:p14="http://schemas.microsoft.com/office/powerpoint/2010/main" val="252902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9CE6-DABE-A7EA-BC32-9D35F7CB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Die einfachste Eingabe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2FBC-66FC-B2CE-4151-030E2BEF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Hier ist es </a:t>
            </a:r>
            <a:r>
              <a:rPr lang="de-DE" dirty="0"/>
              <a:t>n = _ : </a:t>
            </a:r>
            <a:r>
              <a:rPr lang="de-DE" dirty="0" err="1"/>
              <a:t>sum</a:t>
            </a:r>
            <a:r>
              <a:rPr lang="de-DE" dirty="0"/>
              <a:t> (n) = __</a:t>
            </a:r>
          </a:p>
          <a:p>
            <a:r>
              <a:rPr lang="de-DE" b="0" dirty="0"/>
              <a:t>Die einfachste Eingabe ist später oft unser </a:t>
            </a:r>
            <a:r>
              <a:rPr lang="de-DE" b="0" i="1" dirty="0"/>
              <a:t>Base Case</a:t>
            </a:r>
            <a:r>
              <a:rPr lang="de-DE" b="0" dirty="0"/>
              <a:t>.</a:t>
            </a:r>
            <a:endParaRPr lang="en-GB" b="0" dirty="0"/>
          </a:p>
          <a:p>
            <a:r>
              <a:rPr lang="en-GB" b="0" dirty="0"/>
              <a:t>Der Base Case </a:t>
            </a:r>
            <a:r>
              <a:rPr lang="en-GB" b="0" dirty="0" err="1"/>
              <a:t>ist</a:t>
            </a:r>
            <a:r>
              <a:rPr lang="en-GB" b="0" dirty="0"/>
              <a:t> der </a:t>
            </a:r>
            <a:r>
              <a:rPr lang="en-GB" b="0" dirty="0" err="1"/>
              <a:t>einzige</a:t>
            </a:r>
            <a:r>
              <a:rPr lang="en-GB" b="0" dirty="0"/>
              <a:t> Fall </a:t>
            </a:r>
            <a:r>
              <a:rPr lang="en-GB" b="0" dirty="0" err="1"/>
              <a:t>einer</a:t>
            </a:r>
            <a:r>
              <a:rPr lang="en-GB" b="0" dirty="0"/>
              <a:t> </a:t>
            </a:r>
            <a:r>
              <a:rPr lang="en-GB" b="0" dirty="0" err="1"/>
              <a:t>rekursiven</a:t>
            </a:r>
            <a:r>
              <a:rPr lang="en-GB" b="0" dirty="0"/>
              <a:t> </a:t>
            </a:r>
            <a:r>
              <a:rPr lang="en-GB" b="0" dirty="0" err="1"/>
              <a:t>Funktion</a:t>
            </a:r>
            <a:r>
              <a:rPr lang="en-GB" b="0" dirty="0"/>
              <a:t>, in </a:t>
            </a:r>
            <a:r>
              <a:rPr lang="en-GB" b="0" dirty="0" err="1"/>
              <a:t>dem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 </a:t>
            </a:r>
            <a:r>
              <a:rPr lang="en-GB" b="0" dirty="0" err="1"/>
              <a:t>eine</a:t>
            </a:r>
            <a:r>
              <a:rPr lang="en-GB" b="0" dirty="0"/>
              <a:t> </a:t>
            </a:r>
            <a:r>
              <a:rPr lang="en-GB" b="0" dirty="0" err="1"/>
              <a:t>direkte</a:t>
            </a:r>
            <a:r>
              <a:rPr lang="en-GB" b="0" dirty="0"/>
              <a:t> </a:t>
            </a:r>
            <a:r>
              <a:rPr lang="en-GB" b="0" dirty="0" err="1"/>
              <a:t>Lösung</a:t>
            </a:r>
            <a:r>
              <a:rPr lang="en-GB" b="0" dirty="0"/>
              <a:t> </a:t>
            </a:r>
            <a:r>
              <a:rPr lang="en-GB" b="0" dirty="0" err="1"/>
              <a:t>angeben</a:t>
            </a:r>
            <a:r>
              <a:rPr lang="en-GB" b="0" dirty="0"/>
              <a:t>.</a:t>
            </a:r>
          </a:p>
          <a:p>
            <a:r>
              <a:rPr lang="en-GB" b="0" dirty="0"/>
              <a:t>Eine </a:t>
            </a:r>
            <a:r>
              <a:rPr lang="en-GB" b="0" dirty="0" err="1"/>
              <a:t>Funktion</a:t>
            </a:r>
            <a:r>
              <a:rPr lang="en-GB" b="0" dirty="0"/>
              <a:t> </a:t>
            </a:r>
            <a:r>
              <a:rPr lang="en-GB" b="0" dirty="0" err="1"/>
              <a:t>kann</a:t>
            </a:r>
            <a:r>
              <a:rPr lang="en-GB" b="0" dirty="0"/>
              <a:t> </a:t>
            </a:r>
            <a:r>
              <a:rPr lang="en-GB" b="0" dirty="0" err="1"/>
              <a:t>auch</a:t>
            </a:r>
            <a:r>
              <a:rPr lang="en-GB" b="0" dirty="0"/>
              <a:t> </a:t>
            </a:r>
            <a:r>
              <a:rPr lang="en-GB" b="0" dirty="0" err="1"/>
              <a:t>mehrere</a:t>
            </a:r>
            <a:r>
              <a:rPr lang="en-GB" b="0" dirty="0"/>
              <a:t> Base Cases </a:t>
            </a:r>
            <a:r>
              <a:rPr lang="en-GB" b="0" dirty="0" err="1"/>
              <a:t>haben</a:t>
            </a:r>
            <a:r>
              <a:rPr lang="en-GB" b="0" dirty="0"/>
              <a:t>.</a:t>
            </a:r>
          </a:p>
          <a:p>
            <a:r>
              <a:rPr lang="en-GB" b="0" dirty="0"/>
              <a:t>Alle </a:t>
            </a:r>
            <a:r>
              <a:rPr lang="en-GB" b="0" dirty="0" err="1"/>
              <a:t>andere</a:t>
            </a:r>
            <a:r>
              <a:rPr lang="en-GB" b="0" dirty="0"/>
              <a:t> </a:t>
            </a:r>
            <a:r>
              <a:rPr lang="en-GB" b="0" dirty="0" err="1"/>
              <a:t>Lösungen</a:t>
            </a:r>
            <a:r>
              <a:rPr lang="en-GB" b="0" dirty="0"/>
              <a:t> </a:t>
            </a:r>
            <a:r>
              <a:rPr lang="en-GB" b="0" dirty="0" err="1"/>
              <a:t>bauen</a:t>
            </a:r>
            <a:r>
              <a:rPr lang="en-GB" b="0" dirty="0"/>
              <a:t> auf </a:t>
            </a:r>
            <a:r>
              <a:rPr lang="en-GB" b="0" dirty="0" err="1"/>
              <a:t>dem</a:t>
            </a:r>
            <a:r>
              <a:rPr lang="en-GB" b="0" dirty="0"/>
              <a:t> Base Case auf.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00175-4AFB-17A8-0BD7-F73AC4C6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34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63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30FFF-EABD-3D63-5335-3747352F8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C9A4F-FC96-8DE3-2504-050DB6AF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Die einfachste Eingabe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8029-672E-9ED8-2CE0-7EA3D6F9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Hier ist es </a:t>
            </a:r>
            <a:r>
              <a:rPr lang="de-DE" dirty="0"/>
              <a:t>n = 0: </a:t>
            </a:r>
            <a:r>
              <a:rPr lang="de-DE" dirty="0" err="1"/>
              <a:t>sum</a:t>
            </a:r>
            <a:r>
              <a:rPr lang="de-DE" dirty="0"/>
              <a:t>(0) = 0</a:t>
            </a:r>
          </a:p>
          <a:p>
            <a:r>
              <a:rPr lang="de-DE" b="0" dirty="0"/>
              <a:t>Die einfachste Eingabe ist später oft unser </a:t>
            </a:r>
            <a:r>
              <a:rPr lang="de-DE" b="0" i="1" dirty="0"/>
              <a:t>Base Case</a:t>
            </a:r>
            <a:r>
              <a:rPr lang="de-DE" b="0" dirty="0"/>
              <a:t>.</a:t>
            </a:r>
            <a:endParaRPr lang="en-GB" b="0" dirty="0"/>
          </a:p>
          <a:p>
            <a:r>
              <a:rPr lang="en-GB" b="0" dirty="0"/>
              <a:t>Der Base Case </a:t>
            </a:r>
            <a:r>
              <a:rPr lang="en-GB" b="0" dirty="0" err="1"/>
              <a:t>ist</a:t>
            </a:r>
            <a:r>
              <a:rPr lang="en-GB" b="0" dirty="0"/>
              <a:t> der </a:t>
            </a:r>
            <a:r>
              <a:rPr lang="en-GB" b="0" dirty="0" err="1"/>
              <a:t>einzige</a:t>
            </a:r>
            <a:r>
              <a:rPr lang="en-GB" b="0" dirty="0"/>
              <a:t> Fall </a:t>
            </a:r>
            <a:r>
              <a:rPr lang="en-GB" b="0" dirty="0" err="1"/>
              <a:t>einer</a:t>
            </a:r>
            <a:r>
              <a:rPr lang="en-GB" b="0" dirty="0"/>
              <a:t> </a:t>
            </a:r>
            <a:r>
              <a:rPr lang="en-GB" b="0" dirty="0" err="1"/>
              <a:t>rekursiven</a:t>
            </a:r>
            <a:r>
              <a:rPr lang="en-GB" b="0" dirty="0"/>
              <a:t> </a:t>
            </a:r>
            <a:r>
              <a:rPr lang="en-GB" b="0" dirty="0" err="1"/>
              <a:t>Funktion</a:t>
            </a:r>
            <a:r>
              <a:rPr lang="en-GB" b="0" dirty="0"/>
              <a:t>, in </a:t>
            </a:r>
            <a:r>
              <a:rPr lang="en-GB" b="0" dirty="0" err="1"/>
              <a:t>dem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 </a:t>
            </a:r>
            <a:r>
              <a:rPr lang="en-GB" b="0" dirty="0" err="1"/>
              <a:t>eine</a:t>
            </a:r>
            <a:r>
              <a:rPr lang="en-GB" b="0" dirty="0"/>
              <a:t> </a:t>
            </a:r>
            <a:r>
              <a:rPr lang="en-GB" b="0" dirty="0" err="1"/>
              <a:t>direkte</a:t>
            </a:r>
            <a:r>
              <a:rPr lang="en-GB" b="0" dirty="0"/>
              <a:t> </a:t>
            </a:r>
            <a:r>
              <a:rPr lang="en-GB" b="0" dirty="0" err="1"/>
              <a:t>Lösung</a:t>
            </a:r>
            <a:r>
              <a:rPr lang="en-GB" b="0" dirty="0"/>
              <a:t> </a:t>
            </a:r>
            <a:r>
              <a:rPr lang="en-GB" b="0" dirty="0" err="1"/>
              <a:t>angeben</a:t>
            </a:r>
            <a:r>
              <a:rPr lang="en-GB" b="0" dirty="0"/>
              <a:t>.</a:t>
            </a:r>
          </a:p>
          <a:p>
            <a:r>
              <a:rPr lang="en-GB" b="0" dirty="0"/>
              <a:t>Eine </a:t>
            </a:r>
            <a:r>
              <a:rPr lang="en-GB" b="0" dirty="0" err="1"/>
              <a:t>Funktion</a:t>
            </a:r>
            <a:r>
              <a:rPr lang="en-GB" b="0" dirty="0"/>
              <a:t> </a:t>
            </a:r>
            <a:r>
              <a:rPr lang="en-GB" b="0" dirty="0" err="1"/>
              <a:t>kann</a:t>
            </a:r>
            <a:r>
              <a:rPr lang="en-GB" b="0" dirty="0"/>
              <a:t> </a:t>
            </a:r>
            <a:r>
              <a:rPr lang="en-GB" b="0" dirty="0" err="1"/>
              <a:t>auch</a:t>
            </a:r>
            <a:r>
              <a:rPr lang="en-GB" b="0" dirty="0"/>
              <a:t> </a:t>
            </a:r>
            <a:r>
              <a:rPr lang="en-GB" b="0" dirty="0" err="1"/>
              <a:t>mehrere</a:t>
            </a:r>
            <a:r>
              <a:rPr lang="en-GB" b="0" dirty="0"/>
              <a:t> Base Cases </a:t>
            </a:r>
            <a:r>
              <a:rPr lang="en-GB" b="0" dirty="0" err="1"/>
              <a:t>haben</a:t>
            </a:r>
            <a:r>
              <a:rPr lang="en-GB" b="0" dirty="0"/>
              <a:t>.</a:t>
            </a:r>
          </a:p>
          <a:p>
            <a:r>
              <a:rPr lang="en-GB" b="0" dirty="0"/>
              <a:t>Alle </a:t>
            </a:r>
            <a:r>
              <a:rPr lang="en-GB" b="0" dirty="0" err="1"/>
              <a:t>andere</a:t>
            </a:r>
            <a:r>
              <a:rPr lang="en-GB" b="0" dirty="0"/>
              <a:t> </a:t>
            </a:r>
            <a:r>
              <a:rPr lang="en-GB" b="0" dirty="0" err="1"/>
              <a:t>Lösungen</a:t>
            </a:r>
            <a:r>
              <a:rPr lang="en-GB" b="0" dirty="0"/>
              <a:t> </a:t>
            </a:r>
            <a:r>
              <a:rPr lang="en-GB" b="0" dirty="0" err="1"/>
              <a:t>bauen</a:t>
            </a:r>
            <a:r>
              <a:rPr lang="en-GB" b="0" dirty="0"/>
              <a:t> auf </a:t>
            </a:r>
            <a:r>
              <a:rPr lang="en-GB" b="0" dirty="0" err="1"/>
              <a:t>dem</a:t>
            </a:r>
            <a:r>
              <a:rPr lang="en-GB" b="0" dirty="0"/>
              <a:t> Base Case auf.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0CEE6-C21A-4F4B-FF38-C884AED7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35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3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5D336-59BC-CBE8-9124-EC6A4AE5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EA0AB6-E962-D71D-F8F4-2A61BB39DF23}"/>
              </a:ext>
            </a:extLst>
          </p:cNvPr>
          <p:cNvSpPr/>
          <p:nvPr/>
        </p:nvSpPr>
        <p:spPr>
          <a:xfrm>
            <a:off x="390196" y="1200152"/>
            <a:ext cx="6885203" cy="939551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2D98-593D-D3D2-F0F2-53FA27F1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ym typeface="Wingdings" panose="05000000000000000000" pitchFamily="2" charset="2"/>
              </a:rPr>
              <a:t> Base Case</a:t>
            </a:r>
            <a:endParaRPr lang="de-DE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E82E6A-E45E-DB32-2CEB-9D0C74EC1C9D}"/>
              </a:ext>
            </a:extLst>
          </p:cNvPr>
          <p:cNvSpPr/>
          <p:nvPr/>
        </p:nvSpPr>
        <p:spPr>
          <a:xfrm>
            <a:off x="390196" y="2253324"/>
            <a:ext cx="6885203" cy="2046619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8B583-8BBB-93E8-CFEE-7BF9F002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F1686-6CB2-69E6-7D21-6114F722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36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28DA9F-8452-EDCF-34C3-44BF8EC7B820}"/>
              </a:ext>
            </a:extLst>
          </p:cNvPr>
          <p:cNvSpPr txBox="1">
            <a:spLocks/>
          </p:cNvSpPr>
          <p:nvPr/>
        </p:nvSpPr>
        <p:spPr>
          <a:xfrm>
            <a:off x="457200" y="2276625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black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1D7B3E-C693-F9A1-45F4-FD85FCEDE3BF}"/>
              </a:ext>
            </a:extLst>
          </p:cNvPr>
          <p:cNvSpPr txBox="1">
            <a:spLocks/>
          </p:cNvSpPr>
          <p:nvPr/>
        </p:nvSpPr>
        <p:spPr>
          <a:xfrm>
            <a:off x="457200" y="4323245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C2A6D861-C766-CFB8-C3FE-8501461C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8345" y="1200152"/>
            <a:ext cx="802231" cy="8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2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5F91-8562-EA18-0A64-0AAD06B0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Die Beispiele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64E5-5B48-4C54-560F-9ECEA9CE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Visualisiere, wie die Ein- und Ausgaben der Funktion miteinander zusammenhängen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37494-5F23-4621-A0AD-6FB54531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37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205BB8-FE1C-10B2-5667-9075B98B282D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1635C3-7F27-6E8C-33EE-F908A0AE3550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2995A5-8D82-03DD-109C-EDA0FAA677C1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B40DF5-3663-2F87-D315-C7E367EFCA8E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851FCE-7CFA-618E-A1FD-0B9902DB49B6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3BD069-FE77-8DF8-F02A-CE5EA2CA9AB0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1F29E-4BD0-F086-F5BC-5DF3F24F5435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592B1E-837D-CCF4-28C2-07EE7988C2F2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4BD627-14A6-1A1B-ADF4-FB8FDB10ECC4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2E1ACB-D304-82EE-0B79-5B4C125849C0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926D9D-ED78-10CE-044E-0EC29DDB1163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3AF7EA-DD56-59D8-D6B0-E36AF0681EAC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E4F032-39EC-7D29-6D2F-3D04398D78C1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522505-7820-3C4B-29CC-2BF162643F71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4DD299-9F90-F307-4C3A-3C3AA7CA2B39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8D2067-DE05-2427-1405-FA6CF23408F0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263952-38FD-2599-1D96-3272B783D226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214F60-E7A1-C740-0B96-A55AC2941A7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A7B69D-8C88-F90C-DA46-1C7BC1703578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E72BA0-18BF-9D20-D93B-3626EB4F96E8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9E1089-9A79-C011-C726-1DB89B8C71F3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18BD38-8947-4F46-F1BB-E7888418A9C7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0E7B7E-6538-8687-D429-F6115A33FA4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D4EA5B-4118-4148-ACEC-5040CA618D2D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A80FC1-401A-721F-611B-269BACF4D426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C2E5F6-5870-6ED3-575E-0384EA7B8802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CAA63-BFC2-9CD5-EFE6-7AD618E18463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80F264-C157-95C4-7910-9F6B166B4E4F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66B49C-9F64-D320-CBC4-8BABA8580A6C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197D4D-C8C5-AC7E-7A7B-F36D69D24161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55AFB7-2811-B4A8-EDF2-58FA7D15B9C4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A43CD9-5066-38FD-689F-66A053D5BB43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AC36C22-805A-D2DD-5690-B9E11CDC73E7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53F555-974F-9F0D-3F80-6ED8BC4553A2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0A104E2-1CF3-F7DF-BA41-ABDF73CBE08E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049AF-51A3-FFAA-763F-ACE089B17A5F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304609-C390-8878-74E7-021471286400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843B81-646A-DE50-31EE-D7D48D002418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1D3A9F0-8CC3-17CF-0E29-18246F0F25C7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60B656-3522-0B4B-87C3-2E259D21A9E7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9B08A-F5E4-BDFD-4F51-621C76793AE9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873706-F58B-ACF3-0AD6-FD21FB9B2959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2E8D74-9D5F-BC2E-4405-11B596014749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F2FAE1-E1BA-E5B9-544A-D3F8C8F89A83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90BD80-6149-2E7A-D94F-677252D4056A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8FD0C-BB2A-AF40-7A5D-40001712BD9F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E1598C-B079-E6F8-407A-2FEEFC1FC806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82328E-3F9E-4D2B-582F-22E30C6701F9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0367AC-12DE-428E-CB00-03EC4BD7850D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4DABED-5A12-6099-E616-16AFF0C0C238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6EE135-D82B-30E5-A9B9-F809FC444A39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6B42F1-8617-41E9-6DD2-5AE64B7292A9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B651DA-F449-7739-B27D-AD43ADD43EA6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D0B53FC-5DDF-5655-A460-63E6E3BD0F37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1762399-37BE-1F0A-3388-9E9F980E51E1}"/>
              </a:ext>
            </a:extLst>
          </p:cNvPr>
          <p:cNvCxnSpPr>
            <a:cxnSpLocks/>
            <a:stCxn id="66" idx="2"/>
            <a:endCxn id="78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6099B7D-7BEC-B4F8-3139-CA25FA05D6B8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1918C4E-CD84-E49E-41AE-9F595BD68062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C2B9556-2692-68C2-6225-C3C16160B0F2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B206B6D-06B7-BF98-0A3B-F91F0E973A76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51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57942-87AC-8688-658F-F986B8FBB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88F4-B192-CB29-6DA1-85ACDD1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37BE-41E9-3750-E04C-36C427EF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A9CCB-0942-395C-16FC-B92390FE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38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4F8CA5-83F5-0DD1-B03B-0FCA878220C7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ED0E77-BEC9-DD12-FD83-3BAA233ED57C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263664-7E66-E1F1-C09F-37589B1CD482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2AC127-ED55-BF41-4892-6729C360CDB6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1BF79D-A5BF-CD93-495B-E3C93706FE67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C5771-94D8-65C9-5FF6-4F3ED3CDB900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58A1C9-3B7E-3F8C-3E14-E2E515EE5E32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CB5C23-940C-F7A2-4150-5A77ACE3F95A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0DDEB3-4324-CEE3-DD19-8FEC27D7D1D8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AA076D-D9F6-5DD5-09BF-87025FAF25AF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B7F532-C507-360F-4691-47523D216975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8B34E7-D3D4-EA0D-6513-ABDD114F20A8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D846B6-6CDD-265B-DE9D-D7489A881D1E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CA986E-843C-DFEF-811C-F4967CC23DB4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5AF521-3BBA-4F88-3434-69275D444B03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855028-892C-D10C-BCEC-7FC350F3156B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F4F6BB-2F70-8C33-D662-5D52893E107C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B45195-94E4-6AE0-5DA2-599C2DAA8A1E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0A184-0FB3-1855-4FA9-83143ABDC36B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3FEE01-AC28-2738-AE11-740B584D0A48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42A14A-A20C-1AF6-84D7-6D07D7EB3E7F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2E3A60-5612-9925-608C-032367D3EF03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988DC5-7F94-7AA8-8D3D-06287F473CFC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B7EA4E-1B8F-986A-BF01-325B36DB67BF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82078B-0203-7904-6D10-192421F564AC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A61ACE-A472-56AD-CE2B-F2D67480F8E9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AD6F1B-2DE4-A5E4-ACC0-3D85500EADB4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2B1C73-A868-4A02-169A-C4B4D2CE55A3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66BD69-2E41-D206-7504-CB286273F395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9C384E-C35A-F715-FC1D-4D409DC867B4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60989A5-10C5-F765-911E-574AF38E7609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418497-1B91-E89F-CA3B-AFE08F130F56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933DE4-CE4B-7DC1-05EC-1942FBFA69F0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73195D-EC25-114E-2FDB-EAD461C22AC9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7B1F81-B91C-6034-C8DF-B9D014B2F6A8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3918742-067E-BB75-D2CA-53C8E6166027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788542-85C6-D04A-E045-D9B7B00D364A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3CC7D7-BD5B-EEBE-50DE-F47CC296A12A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A1D48BC-0394-861D-49FD-41601914B1E8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88FBD5-F6C7-CD44-55A3-5D8EBEDCCFF0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2151D2-AB7E-6C2A-3658-4C280BA70067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27FA14-E0D4-0A74-3E5A-F42461350DD7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56555E-1A5B-615E-058B-5D91E4085884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2620E2-D095-0FC9-DE49-ADD3B053B80A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87C9F0-987B-DB29-3E3F-B22A07251BF9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169838-B099-59B9-CBDD-B04229A3FDB7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E2C129-AC98-0598-8396-1DF527ED3D2A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9ACF15-26D5-A57C-B196-6380B5A3EA39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80E21-02DB-09F5-F354-DEB64BCFD13F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DD0103-5070-EDE8-9FE6-F894384B86DD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57A7BA-18CA-A326-BE95-A10309F91A95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692C20-05A5-53C6-EF08-0FAFFEE9208C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4D3375-B2E1-48F7-CEEB-0E5EB86E8142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4F0864-682D-1010-EA94-1693BE97C525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FBD5C0-8D12-1D0A-76D6-97755DBA7078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33DD828-DCCD-4C28-27D3-B57719D674D5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C6AB4F-63FA-3933-0E4A-E862BBCC7CF5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2358DE3-8F82-AC79-A322-0E74CBED5AB5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68149D-8F17-B7D1-EE7B-E014775030DB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9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0813-4952-5FEB-E847-C91EA364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5BBA-04DD-0C52-6823-EC7B8A58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92055-58AA-8A85-A019-1D879C6C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39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308BFC-B77D-46E1-5EDD-02C463EAA49E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C3B734-F9B0-FC4A-8434-EA67A28FDDCB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E8C427-3777-B232-A729-0C8DDE738E09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0F6E95-7402-A784-44D6-9F21A9D5C184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EE3067-684E-1942-0FB5-CAC1E9F8EED1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553D4C-C127-A1FB-F0E6-93E392DD4C85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2B0B0-0B80-9942-6E84-E162B9C887BB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3EABB7-5F66-AAC0-4083-390E4A348C09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7FE61B-3D46-324C-BAC4-4BD4D6D95ABD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F59D45-4837-7ECA-F3D0-EF5A29C66EA5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BC3EC8-F971-D66D-B8DF-2AC068093E80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D7CBC4-33F7-D69D-9BF5-BC0123A21B54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FB82B5-4483-A07C-0A6C-5615A0B29397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FB5B68-C033-0450-5395-975C2C5E87D7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89B0C-22C5-4B88-2117-838E4CE0A752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E28509-85D6-E213-1DEE-1B0AE1A9A746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A6A9E7-78B5-6249-AADB-E83E8E0D2CE0}"/>
              </a:ext>
            </a:extLst>
          </p:cNvPr>
          <p:cNvGrpSpPr/>
          <p:nvPr/>
        </p:nvGrpSpPr>
        <p:grpSpPr>
          <a:xfrm>
            <a:off x="4633163" y="2423263"/>
            <a:ext cx="1293082" cy="1296493"/>
            <a:chOff x="3419872" y="2427734"/>
            <a:chExt cx="862150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E62C5D-7FD4-FFA6-F7DA-66AA191BE42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B63BB-EC66-6E0C-F534-AF1CC2DBD104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FFF7D3-C4A8-C63A-3E6E-B5618EB54A76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7A27A5-6A34-09BF-D1D9-5655E49E56E2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5083F8-EFA0-80B6-C2F1-58717CF608E5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CA0333-901D-13EC-FE9A-43E2EC4B70C4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71DD13-FF1D-E18C-1F97-F084E509B957}"/>
                </a:ext>
              </a:extLst>
            </p:cNvPr>
            <p:cNvSpPr/>
            <p:nvPr/>
          </p:nvSpPr>
          <p:spPr>
            <a:xfrm>
              <a:off x="3850112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2D83C2-F0D1-E858-0DEA-BA1469CD039B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7A57447-462B-4B5A-5565-F5B449863FD2}"/>
                </a:ext>
              </a:extLst>
            </p:cNvPr>
            <p:cNvSpPr/>
            <p:nvPr/>
          </p:nvSpPr>
          <p:spPr>
            <a:xfrm>
              <a:off x="384936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406B0C-E9DD-F2BC-A33C-E3CC6D078EB5}"/>
                </a:ext>
              </a:extLst>
            </p:cNvPr>
            <p:cNvSpPr/>
            <p:nvPr/>
          </p:nvSpPr>
          <p:spPr>
            <a:xfrm>
              <a:off x="4065998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1A2468-28A6-7AD7-4D53-1BA8B2182CBC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C30370-51BE-5770-0319-96CB9473E07C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7B1C02-24DF-55CE-9F4B-A61A2D9F8023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8A09AF5-37A2-12B9-B2D2-638B01685677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7D6AAB-5059-020D-F59B-4C4735B1731A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5ADCCF3-093B-8072-1515-8E899293C88F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54B7C42-95A2-6360-4D60-BBD497BA108D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FDC168-1402-06A7-BE68-2FDAAAD04C35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FA42EC-E4CA-57A1-B2DB-EB6ED501D74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1BF4142-595C-8285-2377-0E844290718B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D587A0-2686-3642-E623-BE868FAC3C32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1522B01-2CDE-78AA-F285-467E0DEF38F8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9CAADB-5CB0-3751-9B21-1EB56BEB1520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BB77E7-1C42-2048-C915-07D92902B16C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03739D-BF5D-6FE7-28F8-43367994DDE0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5B7970-CA3E-E214-5370-D06135B3DA29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DAF589-9CB1-38AD-37BF-D30AE32332D7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2C7274-2352-3E98-C6A5-48B08C43432A}"/>
              </a:ext>
            </a:extLst>
          </p:cNvPr>
          <p:cNvSpPr/>
          <p:nvPr/>
        </p:nvSpPr>
        <p:spPr>
          <a:xfrm>
            <a:off x="4499993" y="2355726"/>
            <a:ext cx="1523913" cy="151216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7E3E29-E7D5-ADBC-C17E-26A627913DCB}"/>
              </a:ext>
            </a:extLst>
          </p:cNvPr>
          <p:cNvSpPr/>
          <p:nvPr/>
        </p:nvSpPr>
        <p:spPr>
          <a:xfrm>
            <a:off x="6330323" y="1975269"/>
            <a:ext cx="1523913" cy="151216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ED96F3-DF53-34E9-A4A1-2D5CEA1E5BC8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6E1229-C070-6390-8D96-5C2D23F05699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89656-CDAA-8484-54DF-97A3F92B9EC5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933583-0007-2424-4BEF-A746B195FFF1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B03EF8-36C9-6B89-7728-0171E198C518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r>
              <a:rPr lang="de-DE" dirty="0">
                <a:solidFill>
                  <a:srgbClr val="4F81BD"/>
                </a:solidFill>
                <a:latin typeface="Calibri"/>
              </a:rPr>
              <a:t>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B7E137-0759-7173-2F09-D52F3B039B9E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C8E68B-D9E1-4571-5A07-0D268AFC58D9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E82522-231E-C4AF-B09D-3D3DA42593C1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A92125-6C0E-AAC2-064F-CEA05A93AEA2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7C6464-3C95-F5F3-A326-3FEF96D8E33C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DE45505-748E-868D-5DBF-ECEA85C32E2E}"/>
              </a:ext>
            </a:extLst>
          </p:cNvPr>
          <p:cNvCxnSpPr>
            <a:cxnSpLocks/>
            <a:stCxn id="34" idx="2"/>
            <a:endCxn id="47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CD5FF71-1E98-B894-FFD9-F52296B908A5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CC0C55-D6A0-5510-3881-08A988BA02D7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D11D576-5C3A-40A3-C86B-4FB692741492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D26B284-D031-D349-9777-B6F58C4187DA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38653A-5318-AF63-8DF2-8F635634DD03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844439" y="2731354"/>
            <a:ext cx="485885" cy="30969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D89AD69-E099-B863-C78B-129F919D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4536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3E85AC6-7F39-1CFD-045A-4A2CD831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Static Variables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A8DF9E-14C5-2E48-4D15-8B0F8438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588" y="1200151"/>
            <a:ext cx="3081823" cy="339447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58AE5EDB-7740-8035-6228-6E4CF6D4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610EC1-F219-1E15-7BBF-B1DCB132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7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AC27B-9359-0F6F-420A-2E94F70A2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65DB-5ED8-2E7F-12EA-8D82D7C3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6E19-8865-877E-7E17-D8AB937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40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229CD1-89E3-D9DA-5C91-B6625ADF44DB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0088DD-52BD-9A3B-AD17-E174C1673C25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FD7196-C0DA-3EC6-50F5-710FFCB6E962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A2CD8A-380E-D557-EEC4-6561800796A1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6100BF-4EBB-AE93-8CEC-61974B08B9B4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EC665B-426E-2DF1-1C9C-1703211EE05E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3B9399-049F-FF79-7B39-601CB1212B26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E8C1FF-34F6-1B99-BBF4-E779E689BAC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24D85B-B07B-A0AE-BA63-9546DB852091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C5CBC5-DD6C-F474-1B49-BF7B6C26F0DA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19134E-6B1F-2941-9C13-9BCF7EF0D306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A853D8-2074-9799-2913-B792E3F8630D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267EB6-305F-DE1C-E724-F44AFFCA3895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75CE2F-8371-8E52-D6D2-5943125E6CD3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3422B1-4111-1655-4B73-0F2366587723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776056-EC5E-64E0-D303-98C1534C2563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9FC7BA-2D66-D7A3-4165-F3793F824041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14B783-41C8-051D-C7DD-CA8B8C2AB5A1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E37FBB-DC75-829A-8C64-ECB7548FBF3D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81F8F1-755B-DAC9-4DBB-9DB0515FD107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D5189E-FBFD-724E-5D55-31BBDBB3C764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44EF55-F0DF-6F61-D9C8-B636AA0D8500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B61AC9F-9202-9425-3A75-45817302131A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0C6561-D751-2F8C-D519-0CA0DD4BAD5C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C7F705-1662-BB03-91D8-9F613FB64F90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A8C73C-5B80-4984-2BB8-702EE16E16FD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B0FF28-8E74-5386-E53C-EDD4BA93165D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0A99E-8DF6-7227-AD88-EA5A1CF18616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8DC9757-822F-8142-1A9F-EBA63972CF4F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373674-64F8-8690-763E-4A95C284B665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4A7241-BB1B-6C38-39E7-5A0A2A7C25B3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A4E9FF-4321-A691-7725-10CA96A1AD39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7E8623-C7A4-DE7E-532C-EEC0D541BEE8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A6BDFEC-F5A5-51CF-4C7C-F7DB46FFF88A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699EAE-778B-16FB-145A-982D1CF2F41D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7F787C-9EA9-32A9-0E0A-9D03E0DD7AB3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B1258AD-4256-24DA-CFC9-56E95F00C498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44F534-6DF6-F918-D757-35213C46283E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7FE45F5-1FEB-EF33-CBCE-7CE3FE59D171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D438B0-E53E-1FC0-2BCB-FF072B84FA27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260D40-647C-75E3-DCE1-C8D0026DBDDA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EFDFB1-D1BA-A4EE-DBF7-D3948AD02126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651372-0FAD-9887-437C-829A2559F417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686D1D-387D-FDAA-8CAA-36906B5D378E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D5F6D-49A9-DF73-5560-DE923538DFAA}"/>
              </a:ext>
            </a:extLst>
          </p:cNvPr>
          <p:cNvSpPr/>
          <p:nvPr/>
        </p:nvSpPr>
        <p:spPr>
          <a:xfrm>
            <a:off x="3066777" y="2667542"/>
            <a:ext cx="1205441" cy="11628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02663A-C32E-3B4C-BAB7-90AA45605FC9}"/>
              </a:ext>
            </a:extLst>
          </p:cNvPr>
          <p:cNvSpPr/>
          <p:nvPr/>
        </p:nvSpPr>
        <p:spPr>
          <a:xfrm>
            <a:off x="4510842" y="2315636"/>
            <a:ext cx="1205441" cy="11628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7D5C9-A1FD-37E4-2D33-DE3C4C632135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0769BC-E6A2-8ACE-B918-18EDDA1BC9E5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300AB6-F1F3-44AC-AB37-B324CBCAE4D9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B95BAF-281D-5B19-DD79-D1F196EFDF58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r>
              <a:rPr lang="de-DE" dirty="0">
                <a:solidFill>
                  <a:srgbClr val="9BBB59"/>
                </a:solidFill>
                <a:latin typeface="Calibri"/>
              </a:rPr>
              <a:t>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FE34BB-19A1-9373-5E01-4BC920F54B0A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1AD8CC-4BDE-0DFF-60CA-256F2FA7BC3A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36A865-105C-B901-CA27-766DD0CB0834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9DB761-AB11-2317-950A-E19C0A228AA2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DEB92E-B4A5-EB13-6C9C-A6002D508DEE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C09F70-8535-23AB-A27D-A72845D6B293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D00CB43-2AD9-2013-C1C9-259CA03092D8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F379032-FA41-1CA5-91A3-D0E1D7C6BFF5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88E0C38-C8A5-670E-677B-1A806672D495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1391F73-9873-FB72-17A9-50C647634DD8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99EED03-3DC9-709A-D08C-710065CD3701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66057A-3E55-068F-C664-1728E2CEA349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4044140" y="2897051"/>
            <a:ext cx="466702" cy="26321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8E70AA96-2088-B4E7-6F68-BACD56575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19891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5A9C8-94C3-216D-3E3D-DD9EA0D2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6552-29D7-E011-AEAC-6BDF7A7D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472DD-7904-FF7C-B5B2-FB77C2C3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41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9D0CEB-2BBA-C2EF-AC27-7FF432AF64AC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CDA864-E803-912A-FA0F-6D560F0712C0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62C619-8096-4CFF-619C-1691E4535401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E344F-140D-6B5E-3C4F-777B11AE596C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00E2A2-77B2-3624-B1E5-C682162E161C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B51FEC-BE8E-39F2-EA0B-381365ECDB87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777B8D-45AB-98BC-864D-28718EA3A2DE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4FFDF6-BD10-49A3-EECD-F137405F8D7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AF9683-D6FA-FF07-504E-B81EFED322A5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609B13-ED36-555C-5302-2D8518595EB4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C0E301-8322-CD71-D965-3D392A2BA088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B82FD7-644D-C09C-17CA-9CF05DA08B16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719BDE-B427-9CF2-894B-C09F8EA7BBF2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5F8318-1C48-EE96-0C5E-11A5CC38A59C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2E0F59-0A65-5AB4-28DB-A4EB2DFA9B07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A9B1A-E625-6D30-7F20-ED9544053008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78BEC1-CFEC-9FCB-AA60-7D40E9366475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BC9D88-21A7-E545-DEFE-9A5A2823F7E9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AF1771-3F64-FF1D-C8B7-B74FCEEDC025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B3CCB7-C436-85CD-5DE9-5E3ACE2F5CD0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45CEEF-6021-F563-2259-1D316175642E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E7F3A6-46CD-6B89-467F-DDA8241E91B0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CECA37-BBA6-257D-A51C-7DA522ADFC29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2782BC-3FE1-A9D2-C0C1-93385CCAC74A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9E8ED5-2AEA-700F-83E3-51B50BF274F1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131604-DFBB-E5E6-4D1C-6B92CEBB3D6A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9B4874-A438-1A3A-B88B-ADB7D9197707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6A9CE7-7EA4-8491-3874-61DDA2E30F1D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6D6039-F09E-E503-15B8-BF592C811DB2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17340A-B82B-38D5-EE02-470A10511B43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FD738C-ECAF-BC60-0D13-1357E717EA2B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F593DA2-EDF3-7DDC-57FC-D3D54FB5C88A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88BD04B-9E75-D8A6-A4DE-A6C8E837C317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DAB16B-BF9D-0A0C-D902-2B53CDEF2B67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53BAD8-485A-3B4E-DA75-118F54635ED9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F82C35-28FD-FCD9-E201-BADAB968CC93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CF61E5-B34E-980A-6D98-2723ED17732E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E9FDA4-3256-464D-4A9A-F0A823CB6960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63B2DA16-A767-8DC0-370A-0DBE2AA2F4F5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A18AFE-EEF7-5B06-0EA1-7584A215B35C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183977-B65F-9327-64FC-9724EC8B3D05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9BE78F-18A0-93C7-F240-F434E9C6EAEA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79F5AB-81FD-352D-5196-1410AD8544BC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6BC911-258D-6B99-E585-7A5812ADF9CF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C1F9A-727A-586E-87C6-0FB97B610380}"/>
              </a:ext>
            </a:extLst>
          </p:cNvPr>
          <p:cNvSpPr/>
          <p:nvPr/>
        </p:nvSpPr>
        <p:spPr>
          <a:xfrm>
            <a:off x="1932649" y="2950576"/>
            <a:ext cx="893717" cy="87084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1377F9-0073-A717-02C6-7DFB7C760717}"/>
              </a:ext>
            </a:extLst>
          </p:cNvPr>
          <p:cNvSpPr/>
          <p:nvPr/>
        </p:nvSpPr>
        <p:spPr>
          <a:xfrm>
            <a:off x="3064657" y="2649193"/>
            <a:ext cx="893717" cy="87084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506D67-AAB0-E988-964B-5D67CF7791CD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465BD1-E0C7-28A8-F686-94F5DBCB54D7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C7965E-B95F-3DEB-EA3C-0479E7FB8BBE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0FF413-2881-CB48-C066-BA38D77705B8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12F424-08C9-8BF6-4865-2B194D89672A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E4204C-9ECD-39A0-9A1B-646C9333A65D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FC52C8-3E90-52A2-3F8B-4D211C388214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829122-6C2D-7E8B-756A-1DEBDD83431C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2A7B9B-4392-4FE3-276D-66AC240B9371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D1986B-8850-4D32-9406-DD3DDBCCB436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BBA73F-B40C-F1D5-F332-708EA183F0DF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BC461A2-07EB-D612-835A-ED63FB479344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49C21F-E089-57D8-FA66-3D5962F088D1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4F514E-A8D6-5CD5-A90D-EE8FA623EDBA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6A56F2B-39FB-A474-22D4-1AE04A5F9EB7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E1EA74D-FFFF-5EBF-92EB-8D6DC9E511F5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597955" y="3084616"/>
            <a:ext cx="466702" cy="11722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50E7537-530C-2DA6-E843-7BB42D2F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148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F10F1-AE5A-523F-4938-F3108A31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072B-E962-1DAD-2ABD-05161EB9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6C518-53FF-3F21-8173-8A477048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42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EE7672-4EF5-7D3A-CE91-6C45B90D5A6A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43BC12-1A31-A501-45FF-0E193CFD83DB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D27431-CA49-8F12-2241-01E31B7C4F83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AC33AA-0CE9-C8E3-15FC-67E60279DE42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F420DC-C4C3-181F-8330-23D0D2B58E8A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6A5E0F-1923-0708-062F-5A4743C3A95E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2C9DB1-0580-A2CF-CBE0-403808C37ACB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CECD62-8A5C-3EAF-2420-9004A06EB1B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8829BC-7E5F-624F-C7A6-546C10B67904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931EB9-A964-F560-9FD4-A2F5F275797A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439315-5E8A-FC39-DACC-D82592D9F392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2DC989-1BE9-D057-A9C0-ABAEB54E9586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EB6AA0-8248-0D6B-AEEE-3E469D7F31A6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BA3F21-6B0F-57D6-7376-527E9BA0A9F8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D1AE3-AB4F-CF36-033F-C0D6E2564D9C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4631D3-5D9D-1834-174E-02B6492665CD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6776E4-6ACF-3A69-7D92-B6D40BE677B3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57C2BB-E413-E87E-41A3-B22E378C561F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4AB0A0-ECAE-0B6E-98ED-D29AAECE997A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70C5E4-9217-2671-96D8-97DDD843758F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865919-207A-9B77-4654-3ABC40B4DCF2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21D2ED-09BF-1669-1A51-224D1966D50C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A4EFF-7A84-FD05-E1C0-3639B571BE2D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6A28C0-7E87-70FB-1E2E-FA5F92CD914F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7A755AB-1BD5-6D14-FAA3-8941530C46FA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3FA2B3-C40C-A045-549F-A739D46A0A84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06DBED-FA1D-22B3-F31F-C36A34B0AC4B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EC021F-E99A-DD51-930D-B7E7C5EEBDEE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555279-1F71-785E-0193-14A2EA45617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10BDFB-3E9C-DCF9-5090-85A9BC2F92CF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28DE18-20A2-E69E-45C2-C3E39789FC9A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506756-6197-C3B7-469B-B1BF6D5F07A4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AE9208E-65D9-5852-6739-AD2118884543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B754E24-7261-1D96-D071-4F3DAF8999F1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EAF045-0F40-80E1-2349-32726BBA63F0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0C5377-35DD-8AC3-756D-1E3815B73247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99C8EF-8CD4-71DD-77FB-AC45166AD180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0248F9-E42E-A3C1-C527-62DDE0C8B762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868FF10-242E-62F0-0D3F-5669CF5E5A91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D025B3-D80B-B337-8490-A25E30EF0E83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B2E77C-59AA-4B45-DCFE-9448106EE358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9E8288-2A88-D6D8-4917-0B134850E416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7FC346-3E0F-6752-5C2B-E57C1F957623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01FC9C-6A2A-EDBB-0978-460FF8D76FE8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70893-CF15-43E1-AF12-544A25D86AF2}"/>
              </a:ext>
            </a:extLst>
          </p:cNvPr>
          <p:cNvSpPr/>
          <p:nvPr/>
        </p:nvSpPr>
        <p:spPr>
          <a:xfrm>
            <a:off x="1164634" y="3310563"/>
            <a:ext cx="527048" cy="5026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C46A1E-76CC-A63B-F448-DDE2BED8D3FC}"/>
              </a:ext>
            </a:extLst>
          </p:cNvPr>
          <p:cNvSpPr/>
          <p:nvPr/>
        </p:nvSpPr>
        <p:spPr>
          <a:xfrm>
            <a:off x="1945435" y="2981613"/>
            <a:ext cx="527048" cy="5026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685A3B-BBA7-41CD-81BB-CC6301C91C11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159D75-165A-1566-7253-B426E35573A5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965341-18EA-DDE4-B3C9-FC495F0D016C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2BD682-ED00-2760-0876-DBB4A84EB380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FC6533-3421-1393-838B-30CBF5C231A5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F067DD-A4AA-8B34-5AAC-19C1789D6355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CD87C0-1293-FEEC-4C23-C13E9A5093D6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0EFEA8-E93D-1A29-DC0B-64CF85005417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72E141-89FA-82CD-3062-8EE385FA1F86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1C1420-65EF-3408-5212-95FCC67602E5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65AC9AB-3D8A-7179-4196-EEFF216E1BEB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0E4723-85F8-84BF-C2FE-E2A1C44EE0CD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D245A5-57C6-5ED0-B777-9DA2A319C0D5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07B02A3-4768-79BE-0750-EF1F88A3E5C2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143B765-B7BD-FF3E-61FB-ACD0A6DA677F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439827C-7815-B4A4-C31C-29071D0ED8D7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619673" y="3232950"/>
            <a:ext cx="325763" cy="17455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1B5DDBA-AD31-7ED8-14E0-EBE442BC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6351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868E-4B44-FF98-EC30-285CAB91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Das Muster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7D1F4-9B8F-ED10-5A6A-1B84E292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43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C4C73CE-D85A-D1C5-E4FB-07D5277189AA}"/>
              </a:ext>
            </a:extLst>
          </p:cNvPr>
          <p:cNvGrpSpPr/>
          <p:nvPr/>
        </p:nvGrpSpPr>
        <p:grpSpPr>
          <a:xfrm>
            <a:off x="1911715" y="1420596"/>
            <a:ext cx="2450624" cy="2591314"/>
            <a:chOff x="1187624" y="1295246"/>
            <a:chExt cx="2915865" cy="2926805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1E96243-C3FE-1E7A-CB1A-6ADC83472DEF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C583604-CD72-A354-71C4-8D2B1129C8D2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30E1989-4184-CC08-3F12-F37C0419D78E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FE477A7-AF16-470D-5BD7-3089A68428B9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8682E8E-C77A-80C0-CF0C-571EB6C4DF55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E01CFF0-52A3-2DD2-222A-FE7F7EA84EE3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4E94337-78DF-4917-B286-3B7453378106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2F49EB4-8EAB-AE09-DBE6-F5CB40EECCA7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3A7554E-4F59-5B88-0B0A-90E7FD2E4D58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234D46E-CF9B-60E1-3BFF-4B902AA01C13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D076939-BB5D-EE38-6BCA-EB72992294B0}"/>
                </a:ext>
              </a:extLst>
            </p:cNvPr>
            <p:cNvSpPr/>
            <p:nvPr/>
          </p:nvSpPr>
          <p:spPr>
            <a:xfrm>
              <a:off x="1839642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B0EC175-C8A2-3CA2-4436-AE8A30F6B897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5F90DFA-DF93-9D61-3E81-D4A6B76451CD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CB97AA-72E9-C576-7C1A-EA5998EAEFF0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9B42B53-0449-6C22-174A-8892DD4AAA30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5575900-A647-5EAD-C00F-6119D8F42A41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DB64DF6-430A-7408-925B-D7F6D2815888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C0852FA-97B7-9738-F9D4-CFCD77E78CFE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0FF6CD7-8784-1515-55EB-D083E4A6B419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328D3CB-89B8-2C0B-7BF0-8C011B8A01E6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7FC30CE-ECF9-47D7-08A5-1FD05157DE57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79E308B-CB59-39BD-D3E0-D4C97970D365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FC4D25F-BCA8-D0C4-F64A-74DC53286634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51D9B87-7E0A-5247-44EF-9E17EC4A885F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206AF80-0417-540B-4DCE-BFF78130E197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715EBE7-09BC-DD9B-7895-23D2754F0AD1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5C7C53E-078A-D8D8-6CED-49CF7DDD9C48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7EC441F-F592-1D13-3B21-974AAA525995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6E8934D-D2EC-5B95-5782-BCB3EB605460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E8C71EC-7B8D-1680-43BB-46E650467C06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1A9B261-56F0-9D0D-9408-D7358580ED50}"/>
                </a:ext>
              </a:extLst>
            </p:cNvPr>
            <p:cNvSpPr/>
            <p:nvPr/>
          </p:nvSpPr>
          <p:spPr>
            <a:xfrm>
              <a:off x="1187759" y="389792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DCA7BDC-3539-4D3B-B000-804E574F1162}"/>
                </a:ext>
              </a:extLst>
            </p:cNvPr>
            <p:cNvSpPr/>
            <p:nvPr/>
          </p:nvSpPr>
          <p:spPr>
            <a:xfrm>
              <a:off x="1511759" y="389731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6C82B06-EFAE-D428-71C6-4AC9EC19C438}"/>
                </a:ext>
              </a:extLst>
            </p:cNvPr>
            <p:cNvSpPr/>
            <p:nvPr/>
          </p:nvSpPr>
          <p:spPr>
            <a:xfrm>
              <a:off x="1835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FC6CE84-811C-F758-D76E-0997D3C483F1}"/>
                </a:ext>
              </a:extLst>
            </p:cNvPr>
            <p:cNvSpPr/>
            <p:nvPr/>
          </p:nvSpPr>
          <p:spPr>
            <a:xfrm>
              <a:off x="2159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8CAFCEC-665D-9E45-E3B2-64C21AE233AF}"/>
                </a:ext>
              </a:extLst>
            </p:cNvPr>
            <p:cNvSpPr/>
            <p:nvPr/>
          </p:nvSpPr>
          <p:spPr>
            <a:xfrm>
              <a:off x="2483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49A1004-0575-7077-C597-01D180E2D7B8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1E3B48D-0CFA-21EA-4FD5-12E71A3890FC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2996939-BDFA-EE19-9DC8-AA88093A71C1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49F21D7-588A-9FD6-BA40-BB659C55BFBB}"/>
                </a:ext>
              </a:extLst>
            </p:cNvPr>
            <p:cNvSpPr/>
            <p:nvPr/>
          </p:nvSpPr>
          <p:spPr>
            <a:xfrm>
              <a:off x="2807489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410CD94-F48A-F412-AA52-0EF7CB095A19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CB36434-1526-6106-2008-6B1313E895AD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BA5A043-3DA0-2086-F0A1-277337B33D4A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B147E71-C73C-E8CA-D2A0-D26B40A851AD}"/>
                </a:ext>
              </a:extLst>
            </p:cNvPr>
            <p:cNvSpPr/>
            <p:nvPr/>
          </p:nvSpPr>
          <p:spPr>
            <a:xfrm>
              <a:off x="3131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883C497C-3796-F90B-72D6-5BDB74991DD9}"/>
                </a:ext>
              </a:extLst>
            </p:cNvPr>
            <p:cNvSpPr/>
            <p:nvPr/>
          </p:nvSpPr>
          <p:spPr>
            <a:xfrm>
              <a:off x="3459507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9B383B5-EFEB-1FBA-744F-3C42FC4632E1}"/>
                </a:ext>
              </a:extLst>
            </p:cNvPr>
            <p:cNvSpPr/>
            <p:nvPr/>
          </p:nvSpPr>
          <p:spPr>
            <a:xfrm>
              <a:off x="3779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58E75610-86AC-067C-665D-B186C055DAE4}"/>
              </a:ext>
            </a:extLst>
          </p:cNvPr>
          <p:cNvSpPr txBox="1"/>
          <p:nvPr/>
        </p:nvSpPr>
        <p:spPr>
          <a:xfrm>
            <a:off x="4417697" y="2423353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=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AE24C5B-8796-CEB5-9051-05CEECCDF4D9}"/>
              </a:ext>
            </a:extLst>
          </p:cNvPr>
          <p:cNvGrpSpPr/>
          <p:nvPr/>
        </p:nvGrpSpPr>
        <p:grpSpPr>
          <a:xfrm>
            <a:off x="5001697" y="1424090"/>
            <a:ext cx="2178320" cy="2300850"/>
            <a:chOff x="1187624" y="1295246"/>
            <a:chExt cx="2591865" cy="2598735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B0CD63C-0BF0-9E89-2045-5D138B9C81EC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363C451-7F6B-1D56-ECE6-CA9A2FDCEAA5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ADAB6FA-845F-E0F4-643E-726050FB0B5A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BEDF597-B7BE-1C9F-43FB-71F561073F76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471BD91-9D45-1E9A-06B5-C05FC9B7D764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99E680A-803A-2734-3DFB-8F0476AA3CDD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B3A35BC-F1CB-4DA8-352C-23385CC0C826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B5289ED-70C5-D637-D3C0-9A2794311540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7EA7568-054E-C503-7268-FFA59DA8EB27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C058CA-233E-560B-2CA8-3BF370E2ADA7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25A6EC5-EFC0-32B8-C695-31DBECFF8C7B}"/>
                </a:ext>
              </a:extLst>
            </p:cNvPr>
            <p:cNvSpPr/>
            <p:nvPr/>
          </p:nvSpPr>
          <p:spPr>
            <a:xfrm>
              <a:off x="1835759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0CF1B06-F1BC-CD23-DC9D-8A51861B73E9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B82FE6D-E452-F6F7-5520-611D0B94CBC5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47FD15D-8053-8436-1CB2-69D279A5A6D7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D36D018-32A2-367C-313E-35CBC4BCBEDC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F030569-9459-DDE2-AE99-C3793569AE0A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F884005-F8F0-D776-EDFF-28713675CFA8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D29D1BE-8EA6-DE9D-15ED-FE809A8D0610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10E8F2D-D3E3-4CEF-C76E-9FAFB77C4E18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8411C8-BA14-09C1-7EFC-D59A56E31617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C198E9F-B760-04AA-D8E6-B97905EABDA8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9697724-B845-6796-1284-E27C32C748C8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09736E8-196E-8F26-C979-B6ED193493E0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D5290D2-57AD-5ED9-2F80-1A07575FF728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2B60AA6-63E5-8016-FA19-A44D4F83F863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2EECCA1-16D0-8340-4455-B4035D54CD52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7D3E92A-6661-5818-2E43-52A50C048739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80297B50-5FCD-2155-92D8-C591BC51F794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A8B06E6-081D-A141-E8BE-83B7B2A5C058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E6912B0E-C73C-4C7D-7FB1-E256C4B59DF5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E477CD7-7D3E-CE55-3C18-C5AF52A4BF76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A1197A9F-9787-416D-90AD-FC5E12FFD37F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83C3BD7-5527-164D-7CB2-702E8749F84F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3826B72-44D7-4B2F-8CAD-75F2D55F5784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5207B2F-1921-E21E-A09E-D3A6E7C14139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51B5BA5-E561-2D49-E972-565FF281424D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A610551-BE88-D3F6-4573-BBA221E4A6A7}"/>
              </a:ext>
            </a:extLst>
          </p:cNvPr>
          <p:cNvGrpSpPr/>
          <p:nvPr/>
        </p:nvGrpSpPr>
        <p:grpSpPr>
          <a:xfrm>
            <a:off x="5001809" y="3720354"/>
            <a:ext cx="2450511" cy="291557"/>
            <a:chOff x="5904256" y="1247209"/>
            <a:chExt cx="2915730" cy="32930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0C895E5-7A92-8F83-4C7B-85DE3860F648}"/>
                </a:ext>
              </a:extLst>
            </p:cNvPr>
            <p:cNvSpPr/>
            <p:nvPr/>
          </p:nvSpPr>
          <p:spPr>
            <a:xfrm>
              <a:off x="5904256" y="1252390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463B19E-E441-9838-9E7C-41EAC67408BA}"/>
                </a:ext>
              </a:extLst>
            </p:cNvPr>
            <p:cNvSpPr/>
            <p:nvPr/>
          </p:nvSpPr>
          <p:spPr>
            <a:xfrm>
              <a:off x="6228256" y="125177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6F054416-9ED0-2D00-4C20-CF4FBECD7131}"/>
                </a:ext>
              </a:extLst>
            </p:cNvPr>
            <p:cNvSpPr/>
            <p:nvPr/>
          </p:nvSpPr>
          <p:spPr>
            <a:xfrm>
              <a:off x="6552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506156B-47CC-28A6-135C-D4A5AE03574A}"/>
                </a:ext>
              </a:extLst>
            </p:cNvPr>
            <p:cNvSpPr/>
            <p:nvPr/>
          </p:nvSpPr>
          <p:spPr>
            <a:xfrm>
              <a:off x="6876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7A92ADD4-08F1-A56E-1AE5-B03F37689FC1}"/>
                </a:ext>
              </a:extLst>
            </p:cNvPr>
            <p:cNvSpPr/>
            <p:nvPr/>
          </p:nvSpPr>
          <p:spPr>
            <a:xfrm>
              <a:off x="7200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31FE098-DEE8-D4FD-C4DD-21E6F6817482}"/>
                </a:ext>
              </a:extLst>
            </p:cNvPr>
            <p:cNvSpPr/>
            <p:nvPr/>
          </p:nvSpPr>
          <p:spPr>
            <a:xfrm>
              <a:off x="752398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6E07C0B3-5DCC-0B8A-6E21-655A82F7FDB8}"/>
                </a:ext>
              </a:extLst>
            </p:cNvPr>
            <p:cNvSpPr/>
            <p:nvPr/>
          </p:nvSpPr>
          <p:spPr>
            <a:xfrm>
              <a:off x="7847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35F4F49-99A9-BB1F-C261-11450F8628EB}"/>
                </a:ext>
              </a:extLst>
            </p:cNvPr>
            <p:cNvSpPr/>
            <p:nvPr/>
          </p:nvSpPr>
          <p:spPr>
            <a:xfrm>
              <a:off x="8176004" y="124720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E4544BF-E920-8EC3-96D6-86619FF2A5A2}"/>
                </a:ext>
              </a:extLst>
            </p:cNvPr>
            <p:cNvSpPr/>
            <p:nvPr/>
          </p:nvSpPr>
          <p:spPr>
            <a:xfrm>
              <a:off x="8495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2485EC2D-4296-7926-8F30-1362100FDF6A}"/>
              </a:ext>
            </a:extLst>
          </p:cNvPr>
          <p:cNvSpPr txBox="1"/>
          <p:nvPr/>
        </p:nvSpPr>
        <p:spPr>
          <a:xfrm>
            <a:off x="3032522" y="1643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A393F37-ADF4-223D-A5E1-3C4A465A8A45}"/>
              </a:ext>
            </a:extLst>
          </p:cNvPr>
          <p:cNvSpPr txBox="1"/>
          <p:nvPr/>
        </p:nvSpPr>
        <p:spPr>
          <a:xfrm>
            <a:off x="6090857" y="1952263"/>
            <a:ext cx="8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n=k-1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20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F10DE-22A8-7958-246C-4F1B4D5D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A4C0-BB21-7BC1-0E63-8AD4604E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Das Muster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21C53-CB17-091B-76A8-AE044708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44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24D544D-586C-B617-D1F8-3DF2B0D5F223}"/>
              </a:ext>
            </a:extLst>
          </p:cNvPr>
          <p:cNvGrpSpPr/>
          <p:nvPr/>
        </p:nvGrpSpPr>
        <p:grpSpPr>
          <a:xfrm>
            <a:off x="539553" y="1295247"/>
            <a:ext cx="2450624" cy="2591314"/>
            <a:chOff x="1187624" y="1295246"/>
            <a:chExt cx="2915865" cy="2926805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B066E75-FB55-5877-20D3-C3BF9EC1EF2D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4D523E4-E381-9535-085C-98A483629813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C122814-BE66-403A-7C04-A505A6F59D8B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D7B88C-00F0-2705-F228-5FC5C8B16264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D220DC4-2448-9FA8-F957-3FF2519B9F7B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6BD9B29-BA24-3B20-4303-3EB3247D9016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2651D5F-22BC-F319-6498-81E0F6BCF375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273ABC2-46E7-8809-AA4C-7907265437F0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24AE2C3-CBF5-5506-41B5-B4C195C62DE7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87635C7-6910-221B-7E39-AFBFF24C1969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4B8FCD3-1B89-0AAB-3AC6-CD91D9C48D01}"/>
                </a:ext>
              </a:extLst>
            </p:cNvPr>
            <p:cNvSpPr/>
            <p:nvPr/>
          </p:nvSpPr>
          <p:spPr>
            <a:xfrm>
              <a:off x="1839642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28028CD-5A2C-F3CB-B15C-ABFC41FCDF76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B84A3D7-3AC3-607C-499B-136FC0DF4357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BDA9D32-1404-FB70-7422-E8A4E418A4B3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3DE1A9B-8955-E5D7-5C9C-87A847958FF3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ED3B1A5-DA9D-459F-981C-AB1EA3B53A02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165E61E-2EFD-1DF7-2D95-549D1922BBAC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7EAD22E-9678-964C-17C6-F3F6A82B9320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61C4615-9E1A-682F-1C51-A218077DD9C8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566F2D3-AE1B-09C8-65DE-F72515B104AA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5633BBD-2DC4-061C-A7CB-A2FFEF4E970F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5420A79-35B8-CA72-A526-D968F914CF61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0E0064A-BF37-E473-CE2E-AAC4E9D6D570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8397131-97E2-410B-3402-1389250799A7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C467CF1-F0DA-5B72-5D65-C0135F9A96F1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93803D4-BF45-C726-3C8B-D2B110787D12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0445700-9E87-595F-CDE9-574A30AB99E4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D57CAEF-428B-BD9E-A02D-9580EC44979F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53337BE-1C82-AE7E-D164-9C5F6C96CA00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D3BF13-5568-2C37-98C6-EBC07D61252C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F389A1B-64E8-08F4-A9C2-2D39F18CF66E}"/>
                </a:ext>
              </a:extLst>
            </p:cNvPr>
            <p:cNvSpPr/>
            <p:nvPr/>
          </p:nvSpPr>
          <p:spPr>
            <a:xfrm>
              <a:off x="1187759" y="389792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AB98F77-C51C-318B-3E06-E9EB7A7F7952}"/>
                </a:ext>
              </a:extLst>
            </p:cNvPr>
            <p:cNvSpPr/>
            <p:nvPr/>
          </p:nvSpPr>
          <p:spPr>
            <a:xfrm>
              <a:off x="1511759" y="389731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E560D25-6FCA-3326-015B-5C0FD0979AF4}"/>
                </a:ext>
              </a:extLst>
            </p:cNvPr>
            <p:cNvSpPr/>
            <p:nvPr/>
          </p:nvSpPr>
          <p:spPr>
            <a:xfrm>
              <a:off x="1835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042EB36-2FFF-0D17-F023-987AC6F71A3D}"/>
                </a:ext>
              </a:extLst>
            </p:cNvPr>
            <p:cNvSpPr/>
            <p:nvPr/>
          </p:nvSpPr>
          <p:spPr>
            <a:xfrm>
              <a:off x="2159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C0A7DEC-D84B-1CA6-0AEB-D8268B7889BF}"/>
                </a:ext>
              </a:extLst>
            </p:cNvPr>
            <p:cNvSpPr/>
            <p:nvPr/>
          </p:nvSpPr>
          <p:spPr>
            <a:xfrm>
              <a:off x="2483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1545585-B4DA-F96C-DD8E-3C23F6F92F53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1B56CCA-8447-B07A-CC45-AB880B581EF4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ED8F69B-2E7D-0F40-3B21-2C1279067C21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A17909C-A93E-2F7C-4F7E-72F259F97465}"/>
                </a:ext>
              </a:extLst>
            </p:cNvPr>
            <p:cNvSpPr/>
            <p:nvPr/>
          </p:nvSpPr>
          <p:spPr>
            <a:xfrm>
              <a:off x="2807489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E939056-E65D-D8D7-8AA1-E8E322013CE7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02546A9-7507-4EDC-4B10-CF43093EAB7A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50D95D5-61B1-E499-2B86-85E9B1C3CC3E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0F1F5B1-7159-9BB7-C7A7-0599D6F46AE2}"/>
                </a:ext>
              </a:extLst>
            </p:cNvPr>
            <p:cNvSpPr/>
            <p:nvPr/>
          </p:nvSpPr>
          <p:spPr>
            <a:xfrm>
              <a:off x="3131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6063617-2CC3-8D6D-3A6E-B14835043B97}"/>
                </a:ext>
              </a:extLst>
            </p:cNvPr>
            <p:cNvSpPr/>
            <p:nvPr/>
          </p:nvSpPr>
          <p:spPr>
            <a:xfrm>
              <a:off x="3459507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9AEB9F4-048C-65A8-52A4-B801C8AA7278}"/>
                </a:ext>
              </a:extLst>
            </p:cNvPr>
            <p:cNvSpPr/>
            <p:nvPr/>
          </p:nvSpPr>
          <p:spPr>
            <a:xfrm>
              <a:off x="3779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736840FD-4F22-6669-7FFC-230F75C19CBC}"/>
              </a:ext>
            </a:extLst>
          </p:cNvPr>
          <p:cNvSpPr txBox="1"/>
          <p:nvPr/>
        </p:nvSpPr>
        <p:spPr>
          <a:xfrm>
            <a:off x="3045534" y="2298004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=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6984B4-F2DA-9EC7-27E7-FF54A1F3B10D}"/>
              </a:ext>
            </a:extLst>
          </p:cNvPr>
          <p:cNvGrpSpPr/>
          <p:nvPr/>
        </p:nvGrpSpPr>
        <p:grpSpPr>
          <a:xfrm>
            <a:off x="3629533" y="1581124"/>
            <a:ext cx="2178320" cy="2300850"/>
            <a:chOff x="1187624" y="1295246"/>
            <a:chExt cx="2591865" cy="2598735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57C0017-9A15-F54D-3DC3-371A716E7616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B293D4B-D2E5-518A-3322-28DDA7FCB64A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3562154-0F10-ADB4-FE9C-B89A5254327E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BABCC7E-0969-4165-9DF7-2B9162E2E6F2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9A01C5F-7E68-4C60-47B4-1C965F0DEB76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CC6921B-E961-037C-5539-1FFDAF1F3248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C68D104-D514-1C5E-04CC-E012E3DE5CCC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3E4EAB7-DEA8-95FD-D659-25C0017236F2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E029C03-BAD7-58CA-6B6C-4FA2DE7CEDAD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2A07472F-890E-05CF-6693-A9073F4FBD40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9E3C874-7317-A692-2CE1-C08E2C18C25F}"/>
                </a:ext>
              </a:extLst>
            </p:cNvPr>
            <p:cNvSpPr/>
            <p:nvPr/>
          </p:nvSpPr>
          <p:spPr>
            <a:xfrm>
              <a:off x="1835759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035D80C-921A-E7C9-3497-6FAB2AD8AF3C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44926FD-856F-C528-2764-9BA83A0F45B0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CA05180-374D-AD9B-5965-4A8E1CD52E23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7AF2436-06F1-C2BA-2090-746C4DACAEDE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04FEFDD-D192-7F11-C3A8-10E3B7C62782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33105AB-B8AA-9D72-8B39-69DC5967FD46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4F39FBC-C189-AAAA-A956-42BD610C0FB6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B8E98C0-C364-B98C-C027-D2C1F0CD1DEE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B75E4E8C-BDCD-44AA-511A-F40888C9E08A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02A20F8-3FCE-AF2A-7EB5-B41542A85CFF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776A39B-4A37-C594-8597-DE0170C8FC67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E211DCF-2FBA-7F9B-E862-9711741AF475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47A48CD-269A-7C0E-30BA-C3295C922DDF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C7CB2A04-41E7-529E-9C60-2B341E4AA11D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35FC457-A460-FC9C-D448-A5CECAA1AA60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2F7BC73-7E20-DC7A-A12F-816CB0312B2B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D8BE023E-F752-42CF-A35B-7605488B368F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A7E384E-00C2-5DB4-400F-4709D9D5C506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F6F7827-B654-F978-8DFC-9CD8BF2FA569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9AB8FB2-7FB8-8A7A-92A5-28B731CECBD2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85CDC0B-DFF0-DD6F-5B4A-80EFA4640E71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EB9B8201-9078-570A-E197-6A594CB30D78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494EFBD-8A77-66CC-50F5-90A36F148806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3CF927A-186E-0A32-A8C9-E866B758EFA8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8F6423E-1ADE-C32F-0DAE-26B4662377D9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7B9296E7-33DF-4135-1280-D29BED2BD614}"/>
              </a:ext>
            </a:extLst>
          </p:cNvPr>
          <p:cNvSpPr txBox="1"/>
          <p:nvPr/>
        </p:nvSpPr>
        <p:spPr>
          <a:xfrm>
            <a:off x="5822940" y="2343683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+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AABA7C9-354E-44CC-F1A1-C85E5C796611}"/>
              </a:ext>
            </a:extLst>
          </p:cNvPr>
          <p:cNvGrpSpPr/>
          <p:nvPr/>
        </p:nvGrpSpPr>
        <p:grpSpPr>
          <a:xfrm>
            <a:off x="6237560" y="2571751"/>
            <a:ext cx="2450511" cy="291557"/>
            <a:chOff x="5904256" y="1247209"/>
            <a:chExt cx="2915730" cy="32930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9289B6E-C72C-F7A4-6DC4-8BE123932F33}"/>
                </a:ext>
              </a:extLst>
            </p:cNvPr>
            <p:cNvSpPr/>
            <p:nvPr/>
          </p:nvSpPr>
          <p:spPr>
            <a:xfrm>
              <a:off x="5904256" y="1252390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B84E81AA-8DA3-1D2E-B74C-3EACE5FFB3F3}"/>
                </a:ext>
              </a:extLst>
            </p:cNvPr>
            <p:cNvSpPr/>
            <p:nvPr/>
          </p:nvSpPr>
          <p:spPr>
            <a:xfrm>
              <a:off x="6228256" y="125177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8003158-D143-9FC7-FADB-415D84392CB9}"/>
                </a:ext>
              </a:extLst>
            </p:cNvPr>
            <p:cNvSpPr/>
            <p:nvPr/>
          </p:nvSpPr>
          <p:spPr>
            <a:xfrm>
              <a:off x="6552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794EDE4-9754-C89F-0A20-385648C6D351}"/>
                </a:ext>
              </a:extLst>
            </p:cNvPr>
            <p:cNvSpPr/>
            <p:nvPr/>
          </p:nvSpPr>
          <p:spPr>
            <a:xfrm>
              <a:off x="6876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CB828CFD-5275-E77A-1F8B-26F0DFDC6263}"/>
                </a:ext>
              </a:extLst>
            </p:cNvPr>
            <p:cNvSpPr/>
            <p:nvPr/>
          </p:nvSpPr>
          <p:spPr>
            <a:xfrm>
              <a:off x="7200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A06D9E3-B9FC-1A4C-1BDB-DBFB822C34CC}"/>
                </a:ext>
              </a:extLst>
            </p:cNvPr>
            <p:cNvSpPr/>
            <p:nvPr/>
          </p:nvSpPr>
          <p:spPr>
            <a:xfrm>
              <a:off x="752398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CD756DE-F2A4-0874-8171-493D17F0CA11}"/>
                </a:ext>
              </a:extLst>
            </p:cNvPr>
            <p:cNvSpPr/>
            <p:nvPr/>
          </p:nvSpPr>
          <p:spPr>
            <a:xfrm>
              <a:off x="7847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4682F7C-78A5-2832-2710-0E6E23A47C24}"/>
                </a:ext>
              </a:extLst>
            </p:cNvPr>
            <p:cNvSpPr/>
            <p:nvPr/>
          </p:nvSpPr>
          <p:spPr>
            <a:xfrm>
              <a:off x="8176004" y="124720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AEF012C-BA15-B7B2-99A5-E5B5F8846918}"/>
                </a:ext>
              </a:extLst>
            </p:cNvPr>
            <p:cNvSpPr/>
            <p:nvPr/>
          </p:nvSpPr>
          <p:spPr>
            <a:xfrm>
              <a:off x="8495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51D2E665-8505-D6D0-82CB-F79C871C0E37}"/>
              </a:ext>
            </a:extLst>
          </p:cNvPr>
          <p:cNvCxnSpPr>
            <a:cxnSpLocks/>
          </p:cNvCxnSpPr>
          <p:nvPr/>
        </p:nvCxnSpPr>
        <p:spPr>
          <a:xfrm>
            <a:off x="539553" y="4155926"/>
            <a:ext cx="24506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2252F6E5-85B2-C866-00DC-3272722902BE}"/>
              </a:ext>
            </a:extLst>
          </p:cNvPr>
          <p:cNvCxnSpPr>
            <a:cxnSpLocks/>
          </p:cNvCxnSpPr>
          <p:nvPr/>
        </p:nvCxnSpPr>
        <p:spPr>
          <a:xfrm>
            <a:off x="6229714" y="3005853"/>
            <a:ext cx="245835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2480AB9B-D407-54ED-9C09-4B883C658C6B}"/>
              </a:ext>
            </a:extLst>
          </p:cNvPr>
          <p:cNvCxnSpPr>
            <a:cxnSpLocks/>
          </p:cNvCxnSpPr>
          <p:nvPr/>
        </p:nvCxnSpPr>
        <p:spPr>
          <a:xfrm>
            <a:off x="3629533" y="4155926"/>
            <a:ext cx="2178320" cy="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D6E2DE5D-0134-B97A-7AC5-4824B7329322}"/>
              </a:ext>
            </a:extLst>
          </p:cNvPr>
          <p:cNvSpPr txBox="1"/>
          <p:nvPr/>
        </p:nvSpPr>
        <p:spPr>
          <a:xfrm>
            <a:off x="1584845" y="4106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1C2C819-5CC9-5A29-8026-F4C0D42EDAC7}"/>
              </a:ext>
            </a:extLst>
          </p:cNvPr>
          <p:cNvSpPr txBox="1"/>
          <p:nvPr/>
        </p:nvSpPr>
        <p:spPr>
          <a:xfrm>
            <a:off x="4504094" y="4106720"/>
            <a:ext cx="49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2251BB2-EEF3-7A7D-DBC5-B4DD261B9B90}"/>
              </a:ext>
            </a:extLst>
          </p:cNvPr>
          <p:cNvSpPr txBox="1"/>
          <p:nvPr/>
        </p:nvSpPr>
        <p:spPr>
          <a:xfrm>
            <a:off x="7326777" y="30443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FBFADFF-3E4D-2486-2CB8-FC0B615248F3}"/>
              </a:ext>
            </a:extLst>
          </p:cNvPr>
          <p:cNvSpPr txBox="1"/>
          <p:nvPr/>
        </p:nvSpPr>
        <p:spPr>
          <a:xfrm>
            <a:off x="1660359" y="15179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27BA5D8-DAD5-083D-BCFC-322E2658C575}"/>
              </a:ext>
            </a:extLst>
          </p:cNvPr>
          <p:cNvSpPr txBox="1"/>
          <p:nvPr/>
        </p:nvSpPr>
        <p:spPr>
          <a:xfrm>
            <a:off x="4718694" y="1826914"/>
            <a:ext cx="8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n=k-1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23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15FF-D87E-09ED-ABEE-1B2795E9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3BBE-1E78-9491-9095-68A630F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Das Muster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4BA29-5311-CB08-2ACD-13867A92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45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CB9033-D047-E882-D507-985EC390B0A9}"/>
              </a:ext>
            </a:extLst>
          </p:cNvPr>
          <p:cNvGrpSpPr/>
          <p:nvPr/>
        </p:nvGrpSpPr>
        <p:grpSpPr>
          <a:xfrm>
            <a:off x="539553" y="1295247"/>
            <a:ext cx="2450624" cy="2591314"/>
            <a:chOff x="1187624" y="1295246"/>
            <a:chExt cx="2915865" cy="29268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F153DC-D2C0-53EF-BA7D-8CB85F578358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C0CD68-CFAF-7585-903F-14C415E5EF47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D77D1E-EC6C-2992-C0DA-97207107FFA7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37754-7611-1E00-1A31-F8E71884FF16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B5BED6-99BB-2ADF-D12F-CD38AD2CD940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35556D-9651-E9C2-A378-2EE52264A200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8373DD-130F-41F8-1ABB-2D3321568706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5C94F7-3E00-D002-2E34-B97426C6CD31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4A82C6-6D8B-3B77-DED7-C51A344BE4ED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5103A6-C009-0A5A-8FB0-9D33E16BD898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94A1DB-D740-DACA-86E3-F1A2C3C0965E}"/>
                </a:ext>
              </a:extLst>
            </p:cNvPr>
            <p:cNvSpPr/>
            <p:nvPr/>
          </p:nvSpPr>
          <p:spPr>
            <a:xfrm>
              <a:off x="1839642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757C55-539F-809A-F713-CE90A50E6753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55A320-9B99-9BD0-52B9-5D15DED528CF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32B369-6C19-CFF6-05DD-6E09B2537755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4239DA-974C-6A98-32BD-322D5D7DB531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152DB9-9888-08E6-DADE-5735D7C18545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44DEDA-F9D4-8285-0E1F-FAEC3B21927D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46D5D4-91D9-E838-CA40-414359D8B47E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63B95D-9203-3CA6-D5C0-740166AE143E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F6C9EC-235A-97ED-2DF0-4873960F5945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DB899E-2FF6-F17E-DC1F-3EA8BC68E217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792DC3-3691-9281-3EFB-152482DDF2D0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E79470-D889-8DDB-FCA8-AD143DBCAF5E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BD67EE-4FE9-9EA8-5036-D3808F402539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B63455-A908-9386-4349-8D38441FCBF6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BBAED6-89D1-36E4-A352-C823208F441F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8C61DD-9199-FA8F-8077-CBD37E7BEF41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47EA1F6-FC36-637B-FF16-2B0AFECED34D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E57450-F3CC-4078-47FB-C466B5D1415E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991579-C4F6-14DC-D399-771D77CD83AA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C5A086F-A2C5-7C60-AC71-B2550340B028}"/>
                </a:ext>
              </a:extLst>
            </p:cNvPr>
            <p:cNvSpPr/>
            <p:nvPr/>
          </p:nvSpPr>
          <p:spPr>
            <a:xfrm>
              <a:off x="1187759" y="389792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E3A7DE-B6EE-5BD6-45AC-B53AD52CA711}"/>
                </a:ext>
              </a:extLst>
            </p:cNvPr>
            <p:cNvSpPr/>
            <p:nvPr/>
          </p:nvSpPr>
          <p:spPr>
            <a:xfrm>
              <a:off x="1511759" y="389731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75BBEA-A2A6-05D3-A4C9-B38F34470322}"/>
                </a:ext>
              </a:extLst>
            </p:cNvPr>
            <p:cNvSpPr/>
            <p:nvPr/>
          </p:nvSpPr>
          <p:spPr>
            <a:xfrm>
              <a:off x="1835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1DD308-1841-3982-6FDD-B2589061AA42}"/>
                </a:ext>
              </a:extLst>
            </p:cNvPr>
            <p:cNvSpPr/>
            <p:nvPr/>
          </p:nvSpPr>
          <p:spPr>
            <a:xfrm>
              <a:off x="2159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D57748-73EF-D482-EB89-CE7665F39E6F}"/>
                </a:ext>
              </a:extLst>
            </p:cNvPr>
            <p:cNvSpPr/>
            <p:nvPr/>
          </p:nvSpPr>
          <p:spPr>
            <a:xfrm>
              <a:off x="2483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CA49A5-6171-5D07-3516-3147EF779DC9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02BF62-97DF-FFF6-FC31-DBF4B25D1A28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875E856-92DD-5B40-E8F3-E1AD355B3160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98BB254-BFF8-8B97-84F0-7CB6F8EAF530}"/>
                </a:ext>
              </a:extLst>
            </p:cNvPr>
            <p:cNvSpPr/>
            <p:nvPr/>
          </p:nvSpPr>
          <p:spPr>
            <a:xfrm>
              <a:off x="2807489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B004B7-8A49-5C1B-71C0-BE1F0D85E973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A60BF4-4FBD-5F44-5008-D803E2C6E99E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0AE309-663C-C363-90E1-6B17705536ED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F6C896-6A67-96D2-C1DD-CF7A91BE44A3}"/>
                </a:ext>
              </a:extLst>
            </p:cNvPr>
            <p:cNvSpPr/>
            <p:nvPr/>
          </p:nvSpPr>
          <p:spPr>
            <a:xfrm>
              <a:off x="3131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7B95E7B-DF72-9921-EC61-7DA03EA6624F}"/>
                </a:ext>
              </a:extLst>
            </p:cNvPr>
            <p:cNvSpPr/>
            <p:nvPr/>
          </p:nvSpPr>
          <p:spPr>
            <a:xfrm>
              <a:off x="3459507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84FBFDA-C545-A79A-4CC7-346FDC95B0C8}"/>
                </a:ext>
              </a:extLst>
            </p:cNvPr>
            <p:cNvSpPr/>
            <p:nvPr/>
          </p:nvSpPr>
          <p:spPr>
            <a:xfrm>
              <a:off x="3779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F76FA74-FA35-96B6-4383-672757429A94}"/>
              </a:ext>
            </a:extLst>
          </p:cNvPr>
          <p:cNvSpPr txBox="1"/>
          <p:nvPr/>
        </p:nvSpPr>
        <p:spPr>
          <a:xfrm>
            <a:off x="3045534" y="2298004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=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1CF52F-C520-4BB9-23E3-D66A55CA4C36}"/>
              </a:ext>
            </a:extLst>
          </p:cNvPr>
          <p:cNvGrpSpPr/>
          <p:nvPr/>
        </p:nvGrpSpPr>
        <p:grpSpPr>
          <a:xfrm>
            <a:off x="3629533" y="1581124"/>
            <a:ext cx="2178320" cy="2300850"/>
            <a:chOff x="1187624" y="1295246"/>
            <a:chExt cx="2591865" cy="2598735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A48AA3-9909-D8EF-D8E2-DD8391A5D484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1B77650-71D4-725B-9E79-60E698573129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F08563-DA26-DAA2-DB21-46D4A8B26F23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617BA0-DF0F-CCE7-4CA3-F693539A0C48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0D7E18A-B36C-BAF3-924D-5A2F894613F7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EF8FD6-784B-DCDD-68E2-49DC5E5A5ABE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0D4D40D-905B-582E-6504-EC5FA6AA6D20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F49826D-D395-B3E8-924B-6CBD72468D5B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B3AFAC-0538-E8E6-2859-A22C8991801C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6AD02BE-2BC9-F907-EC79-A2B707F7C213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6222EB8-9EA8-B681-186B-E52B3260B6E3}"/>
                </a:ext>
              </a:extLst>
            </p:cNvPr>
            <p:cNvSpPr/>
            <p:nvPr/>
          </p:nvSpPr>
          <p:spPr>
            <a:xfrm>
              <a:off x="1835759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915B895-586B-ECF4-BC6E-0E0C0F92D2CE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0269F53-5100-4C75-E2DB-928378BA5B27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3061607-401B-B036-60BE-15DBF2634252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8D8B661-24B1-2065-064C-54E493338F6B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0B032A-98D8-D531-0FC7-FE5538141D65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70FF9-7EAB-A11B-1A74-169BBCBBD777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494F84-806B-D4AB-84F5-BC2AA08A53D0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08E6C6C-A004-296D-D8C8-1945D624B258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C337F07-4FE5-8723-3B3A-5FC1E32B1873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E4640A3-9BC1-D90C-D535-FC3B07CF3FCE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AB33228-3FD1-6693-6A24-1778B6AB8DC7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BD8208-1304-D248-E935-511A993C69FE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0A24BD-6332-E1FC-724A-BBA58209A0DF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12CBD6A-397D-0EE6-45DE-A45CC56E55F0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ED69432-B545-5C3B-1992-6A308071421E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768877-D350-0024-4701-F971D0641127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17CA749-9E04-70C1-F964-C43E757C95F4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E641905-E7D7-BE6F-1176-DD828E596A9B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450144-9E1B-9232-606D-6E95C46F3841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A5A5BF3-FEAF-30B9-DDC8-D6019AD8D37D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202661B-DFDF-66D0-3F3A-5CCBCBD9F35C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3790A-0EAA-45E5-70E8-01EC2C158FA2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2F2441C-DD72-7542-D46A-E8CE7326FB8D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911A458-695D-8590-6A52-ADCFAB817E1E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079F997-007F-7B15-A450-41F6EC391F45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12103C9-1333-0A4C-588D-F6EFD3AC7FF5}"/>
              </a:ext>
            </a:extLst>
          </p:cNvPr>
          <p:cNvSpPr txBox="1"/>
          <p:nvPr/>
        </p:nvSpPr>
        <p:spPr>
          <a:xfrm>
            <a:off x="5822940" y="2343683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+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2087EE6-225F-A501-E4A6-BC78DF800A12}"/>
              </a:ext>
            </a:extLst>
          </p:cNvPr>
          <p:cNvGrpSpPr/>
          <p:nvPr/>
        </p:nvGrpSpPr>
        <p:grpSpPr>
          <a:xfrm>
            <a:off x="6237560" y="2571751"/>
            <a:ext cx="2450511" cy="291557"/>
            <a:chOff x="5904256" y="1247209"/>
            <a:chExt cx="2915730" cy="32930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638B054-2796-3A29-EC96-F02E6E9E26B6}"/>
                </a:ext>
              </a:extLst>
            </p:cNvPr>
            <p:cNvSpPr/>
            <p:nvPr/>
          </p:nvSpPr>
          <p:spPr>
            <a:xfrm>
              <a:off x="5904256" y="1252390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E2C814A-1881-007F-5E26-899310342C95}"/>
                </a:ext>
              </a:extLst>
            </p:cNvPr>
            <p:cNvSpPr/>
            <p:nvPr/>
          </p:nvSpPr>
          <p:spPr>
            <a:xfrm>
              <a:off x="6228256" y="125177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D4AA71A-E07D-FD26-936B-DFFBCADB6A62}"/>
                </a:ext>
              </a:extLst>
            </p:cNvPr>
            <p:cNvSpPr/>
            <p:nvPr/>
          </p:nvSpPr>
          <p:spPr>
            <a:xfrm>
              <a:off x="6552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7184FF4-0F1D-32B2-F354-23D4A38E8E5A}"/>
                </a:ext>
              </a:extLst>
            </p:cNvPr>
            <p:cNvSpPr/>
            <p:nvPr/>
          </p:nvSpPr>
          <p:spPr>
            <a:xfrm>
              <a:off x="6876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D72EB46-0029-8956-6282-6CE2159705F4}"/>
                </a:ext>
              </a:extLst>
            </p:cNvPr>
            <p:cNvSpPr/>
            <p:nvPr/>
          </p:nvSpPr>
          <p:spPr>
            <a:xfrm>
              <a:off x="7200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278EE2-2499-E3F7-3F1A-274FC691CE39}"/>
                </a:ext>
              </a:extLst>
            </p:cNvPr>
            <p:cNvSpPr/>
            <p:nvPr/>
          </p:nvSpPr>
          <p:spPr>
            <a:xfrm>
              <a:off x="752398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8F9D29-BCBA-5C33-ED76-CA2755DB2EFF}"/>
                </a:ext>
              </a:extLst>
            </p:cNvPr>
            <p:cNvSpPr/>
            <p:nvPr/>
          </p:nvSpPr>
          <p:spPr>
            <a:xfrm>
              <a:off x="7847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2436ADE-66C0-6CCE-8A1F-B5A76B844584}"/>
                </a:ext>
              </a:extLst>
            </p:cNvPr>
            <p:cNvSpPr/>
            <p:nvPr/>
          </p:nvSpPr>
          <p:spPr>
            <a:xfrm>
              <a:off x="8176004" y="124720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2C5B013-C352-C86A-BF9E-A33F6D38F5A5}"/>
                </a:ext>
              </a:extLst>
            </p:cNvPr>
            <p:cNvSpPr/>
            <p:nvPr/>
          </p:nvSpPr>
          <p:spPr>
            <a:xfrm>
              <a:off x="8495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94B5976-0831-7B66-C592-9DB0286E6F97}"/>
              </a:ext>
            </a:extLst>
          </p:cNvPr>
          <p:cNvCxnSpPr>
            <a:cxnSpLocks/>
          </p:cNvCxnSpPr>
          <p:nvPr/>
        </p:nvCxnSpPr>
        <p:spPr>
          <a:xfrm>
            <a:off x="539553" y="4155926"/>
            <a:ext cx="24506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F323832-1EFF-6444-C161-25F47F2FAF28}"/>
              </a:ext>
            </a:extLst>
          </p:cNvPr>
          <p:cNvCxnSpPr>
            <a:cxnSpLocks/>
          </p:cNvCxnSpPr>
          <p:nvPr/>
        </p:nvCxnSpPr>
        <p:spPr>
          <a:xfrm>
            <a:off x="6229714" y="3005853"/>
            <a:ext cx="245835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6499003-AAE9-2AE7-6A60-8E3C59F98650}"/>
              </a:ext>
            </a:extLst>
          </p:cNvPr>
          <p:cNvCxnSpPr>
            <a:cxnSpLocks/>
          </p:cNvCxnSpPr>
          <p:nvPr/>
        </p:nvCxnSpPr>
        <p:spPr>
          <a:xfrm>
            <a:off x="3629533" y="4155926"/>
            <a:ext cx="2178320" cy="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EAB6316-734D-B677-8FC9-A28DD24D8B26}"/>
              </a:ext>
            </a:extLst>
          </p:cNvPr>
          <p:cNvSpPr txBox="1"/>
          <p:nvPr/>
        </p:nvSpPr>
        <p:spPr>
          <a:xfrm>
            <a:off x="1584845" y="4106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8E27D47-0140-1078-4CAA-F7F79C27F376}"/>
              </a:ext>
            </a:extLst>
          </p:cNvPr>
          <p:cNvSpPr txBox="1"/>
          <p:nvPr/>
        </p:nvSpPr>
        <p:spPr>
          <a:xfrm>
            <a:off x="4504094" y="4106720"/>
            <a:ext cx="49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D78476-F591-63F7-8E30-C92678D3A0B3}"/>
              </a:ext>
            </a:extLst>
          </p:cNvPr>
          <p:cNvSpPr txBox="1"/>
          <p:nvPr/>
        </p:nvSpPr>
        <p:spPr>
          <a:xfrm>
            <a:off x="7326777" y="30443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42A8C5D-5443-1E1E-11DE-269746EAA53D}"/>
              </a:ext>
            </a:extLst>
          </p:cNvPr>
          <p:cNvSpPr txBox="1"/>
          <p:nvPr/>
        </p:nvSpPr>
        <p:spPr>
          <a:xfrm>
            <a:off x="1660359" y="15179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3CE83B-3AF3-6BFE-C280-E5CFF2D73DCE}"/>
              </a:ext>
            </a:extLst>
          </p:cNvPr>
          <p:cNvSpPr txBox="1"/>
          <p:nvPr/>
        </p:nvSpPr>
        <p:spPr>
          <a:xfrm>
            <a:off x="4718694" y="1826914"/>
            <a:ext cx="8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n=k-1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CE871D-6D83-41A9-C34E-52CFA372C327}"/>
              </a:ext>
            </a:extLst>
          </p:cNvPr>
          <p:cNvSpPr/>
          <p:nvPr/>
        </p:nvSpPr>
        <p:spPr>
          <a:xfrm>
            <a:off x="323529" y="1063230"/>
            <a:ext cx="2768318" cy="3412820"/>
          </a:xfrm>
          <a:prstGeom prst="roundRect">
            <a:avLst/>
          </a:prstGeom>
          <a:solidFill>
            <a:srgbClr val="B59CD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1CE849-7C97-2D99-8B33-EAFF80E9A4CA}"/>
              </a:ext>
            </a:extLst>
          </p:cNvPr>
          <p:cNvSpPr/>
          <p:nvPr/>
        </p:nvSpPr>
        <p:spPr>
          <a:xfrm>
            <a:off x="3442037" y="1063230"/>
            <a:ext cx="2446348" cy="3412820"/>
          </a:xfrm>
          <a:prstGeom prst="roundRect">
            <a:avLst/>
          </a:prstGeom>
          <a:solidFill>
            <a:srgbClr val="B59CD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65DC4E-7388-F29E-1380-5F0DDCFBAD26}"/>
              </a:ext>
            </a:extLst>
          </p:cNvPr>
          <p:cNvSpPr/>
          <p:nvPr/>
        </p:nvSpPr>
        <p:spPr>
          <a:xfrm>
            <a:off x="6197549" y="1120191"/>
            <a:ext cx="2537547" cy="3412820"/>
          </a:xfrm>
          <a:prstGeom prst="roundRect">
            <a:avLst/>
          </a:prstGeom>
          <a:solidFill>
            <a:srgbClr val="B59CD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0BC43A6-68D1-864B-6887-E7083641A1E3}"/>
              </a:ext>
            </a:extLst>
          </p:cNvPr>
          <p:cNvSpPr/>
          <p:nvPr/>
        </p:nvSpPr>
        <p:spPr>
          <a:xfrm>
            <a:off x="1259631" y="2442035"/>
            <a:ext cx="993522" cy="42127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de-DE" dirty="0" err="1">
                <a:solidFill>
                  <a:prstClr val="white"/>
                </a:solidFill>
                <a:latin typeface="Calibri"/>
              </a:rPr>
              <a:t>sum</a:t>
            </a:r>
            <a:r>
              <a:rPr lang="de-DE" dirty="0">
                <a:solidFill>
                  <a:prstClr val="white"/>
                </a:solidFill>
                <a:latin typeface="Calibri"/>
              </a:rPr>
              <a:t>(k)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74BD2A20-42CE-6E53-1D81-8085A0606A5A}"/>
              </a:ext>
            </a:extLst>
          </p:cNvPr>
          <p:cNvSpPr/>
          <p:nvPr/>
        </p:nvSpPr>
        <p:spPr>
          <a:xfrm>
            <a:off x="4072281" y="2467247"/>
            <a:ext cx="1165980" cy="42127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de-DE" dirty="0" err="1">
                <a:solidFill>
                  <a:prstClr val="white"/>
                </a:solidFill>
                <a:latin typeface="Calibri"/>
              </a:rPr>
              <a:t>sum</a:t>
            </a:r>
            <a:r>
              <a:rPr lang="de-DE" dirty="0">
                <a:solidFill>
                  <a:prstClr val="white"/>
                </a:solidFill>
                <a:latin typeface="Calibri"/>
              </a:rPr>
              <a:t>(k-1)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8651562-7DCB-0376-E54A-9CC2D2F11588}"/>
              </a:ext>
            </a:extLst>
          </p:cNvPr>
          <p:cNvSpPr/>
          <p:nvPr/>
        </p:nvSpPr>
        <p:spPr>
          <a:xfrm>
            <a:off x="6999381" y="2525917"/>
            <a:ext cx="976288" cy="42127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de-DE" dirty="0">
                <a:solidFill>
                  <a:prstClr val="white"/>
                </a:solidFill>
                <a:latin typeface="Calibri"/>
              </a:rPr>
              <a:t>k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51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D0103-3C14-CD1F-DE98-E3FF3254B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C13F6D-CDF4-43C4-E466-18A81829AC61}"/>
              </a:ext>
            </a:extLst>
          </p:cNvPr>
          <p:cNvSpPr/>
          <p:nvPr/>
        </p:nvSpPr>
        <p:spPr>
          <a:xfrm>
            <a:off x="390196" y="1200152"/>
            <a:ext cx="6885203" cy="939551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5E76-9426-6CA4-C0E6-229E3E24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ym typeface="Wingdings" panose="05000000000000000000" pitchFamily="2" charset="2"/>
              </a:rPr>
              <a:t> Base Case</a:t>
            </a:r>
            <a:endParaRPr lang="de-DE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6C9144-C006-7B23-6BD9-49900F337902}"/>
              </a:ext>
            </a:extLst>
          </p:cNvPr>
          <p:cNvSpPr/>
          <p:nvPr/>
        </p:nvSpPr>
        <p:spPr>
          <a:xfrm>
            <a:off x="390196" y="2253324"/>
            <a:ext cx="6885203" cy="2046619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33D1C-7E40-69B3-CD7A-0A71FC95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58B92-9B57-598C-BFF9-9E4BE107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46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95707-306F-8225-494B-B3493EBC88D1}"/>
              </a:ext>
            </a:extLst>
          </p:cNvPr>
          <p:cNvSpPr txBox="1">
            <a:spLocks/>
          </p:cNvSpPr>
          <p:nvPr/>
        </p:nvSpPr>
        <p:spPr>
          <a:xfrm>
            <a:off x="457200" y="2276625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black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43CE3C-282D-2D92-57F3-6550AE7E32FD}"/>
              </a:ext>
            </a:extLst>
          </p:cNvPr>
          <p:cNvSpPr txBox="1">
            <a:spLocks/>
          </p:cNvSpPr>
          <p:nvPr/>
        </p:nvSpPr>
        <p:spPr>
          <a:xfrm>
            <a:off x="457200" y="4323245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6C85971C-32F9-322F-4E89-35438B3A3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8345" y="1200152"/>
            <a:ext cx="802231" cy="802231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BA559037-2916-6099-FA74-FF9438A0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9443" y="2859783"/>
            <a:ext cx="802231" cy="8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CDCB-D673-DF71-E2FD-C83F5725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Der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20A9B-6347-C901-6605-94FE8438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47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CA142-9CD2-87F9-A316-6C1798A8673F}"/>
              </a:ext>
            </a:extLst>
          </p:cNvPr>
          <p:cNvSpPr txBox="1"/>
          <p:nvPr/>
        </p:nvSpPr>
        <p:spPr>
          <a:xfrm>
            <a:off x="611560" y="1746045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Im 1. Schritt haben wir den </a:t>
            </a:r>
            <a:r>
              <a:rPr lang="de-DE" sz="2400" i="1" dirty="0">
                <a:solidFill>
                  <a:prstClr val="black"/>
                </a:solidFill>
                <a:latin typeface="Calibri"/>
              </a:rPr>
              <a:t>Base Case 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gefunden:</a:t>
            </a:r>
          </a:p>
          <a:p>
            <a:pPr algn="ctr" defTabSz="914378"/>
            <a:r>
              <a:rPr lang="de-DE" sz="2400" b="1" dirty="0">
                <a:solidFill>
                  <a:prstClr val="black"/>
                </a:solidFill>
                <a:latin typeface="Calibri"/>
              </a:rPr>
              <a:t>Falls n=0, dann </a:t>
            </a:r>
            <a:r>
              <a:rPr lang="de-DE" sz="2400" b="1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Danach haben wir das </a:t>
            </a:r>
            <a:r>
              <a:rPr lang="de-DE" sz="2400" i="1" dirty="0">
                <a:solidFill>
                  <a:prstClr val="black"/>
                </a:solidFill>
                <a:latin typeface="Calibri"/>
              </a:rPr>
              <a:t>Rekursionsmuster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 gefunden: </a:t>
            </a:r>
          </a:p>
          <a:p>
            <a:pPr algn="ctr" defTabSz="914378"/>
            <a:r>
              <a:rPr lang="de-DE" sz="2400" b="1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b="1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(n-1)+n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Dies können wir jetzt in Code umschreiben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BC3BBD-7CEE-36CF-A38C-75E737C4FF61}"/>
              </a:ext>
            </a:extLst>
          </p:cNvPr>
          <p:cNvSpPr txBox="1"/>
          <p:nvPr/>
        </p:nvSpPr>
        <p:spPr>
          <a:xfrm>
            <a:off x="611560" y="110199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Was haben wir herausgefunden?</a:t>
            </a:r>
          </a:p>
        </p:txBody>
      </p:sp>
    </p:spTree>
    <p:extLst>
      <p:ext uri="{BB962C8B-B14F-4D97-AF65-F5344CB8AC3E}">
        <p14:creationId xmlns:p14="http://schemas.microsoft.com/office/powerpoint/2010/main" val="164259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BEA66-B3F6-3112-EBCE-FFE48665E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2A1C-24D2-FA11-DED7-BEDE1DF2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E1A01-D61D-0E2B-C644-B9D328D5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48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97FCA-CE00-3A66-CD77-C46EA643BC62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3FFFD-D658-0953-2F3C-887FEDFA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9DA4C09-BEDB-A69B-03DD-437C302F83ED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5CE9AE-E675-0CD1-0FD1-AA84B97F64DD}"/>
              </a:ext>
            </a:extLst>
          </p:cNvPr>
          <p:cNvSpPr/>
          <p:nvPr/>
        </p:nvSpPr>
        <p:spPr>
          <a:xfrm>
            <a:off x="5436096" y="2283719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A05438-2237-B2BE-8B52-C9FF3EF153E9}"/>
              </a:ext>
            </a:extLst>
          </p:cNvPr>
          <p:cNvSpPr/>
          <p:nvPr/>
        </p:nvSpPr>
        <p:spPr>
          <a:xfrm>
            <a:off x="287525" y="2156126"/>
            <a:ext cx="2844316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9034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44220-227A-A53C-D481-FBCA2A4EF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6040-554F-C2D6-010E-B7DE75EC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D0CE5-8D0A-940E-F760-A5CEDB09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49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67D55-C3BE-CAB3-0A93-51BBBC132DE4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7E37-D4C8-B2FD-3031-AC36E83F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DF02BF0-EB68-5E6F-2A40-D1E031698DC0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4D29D-F33B-275C-EA7F-573B9E865914}"/>
              </a:ext>
            </a:extLst>
          </p:cNvPr>
          <p:cNvSpPr/>
          <p:nvPr/>
        </p:nvSpPr>
        <p:spPr>
          <a:xfrm>
            <a:off x="5292081" y="3125718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7426D5-B2B3-95FE-1D28-8B3196CC94A0}"/>
              </a:ext>
            </a:extLst>
          </p:cNvPr>
          <p:cNvSpPr/>
          <p:nvPr/>
        </p:nvSpPr>
        <p:spPr>
          <a:xfrm>
            <a:off x="287525" y="2156126"/>
            <a:ext cx="2844316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60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References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815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6C01-D40A-13BF-E100-99E2703EC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4067-AB94-69C6-2355-491B2756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32C59-2267-4CF6-BA90-70304504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50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66DA1-81D0-6A20-FC30-036A5C4048A6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89FD2-C18A-1D59-9A31-AC9773C7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788CFD4-C4CE-F3D5-D905-B6E4FD3B5A58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0C26E7-B6D5-FABD-3F5D-F2F912FA0600}"/>
              </a:ext>
            </a:extLst>
          </p:cNvPr>
          <p:cNvSpPr/>
          <p:nvPr/>
        </p:nvSpPr>
        <p:spPr>
          <a:xfrm>
            <a:off x="287524" y="2868823"/>
            <a:ext cx="3636404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5C9D86-6EA3-8174-D40B-7C566B509155}"/>
              </a:ext>
            </a:extLst>
          </p:cNvPr>
          <p:cNvSpPr/>
          <p:nvPr/>
        </p:nvSpPr>
        <p:spPr>
          <a:xfrm>
            <a:off x="5364089" y="3125718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1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7A3CD-DC6E-CDAF-5167-A046FD2D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DE58-906D-5FB0-313C-9B28D815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497AA-3CF0-5537-00F8-2B5C200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51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D51F4-4274-F66F-33D4-453FE1ACF023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94CBF-1C55-6002-08CF-A8C80A65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C9B46C4-4DDA-5850-3A2C-5838D0E17B0C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E1845B-8641-7168-D3B1-90AD16BAFB7C}"/>
              </a:ext>
            </a:extLst>
          </p:cNvPr>
          <p:cNvSpPr/>
          <p:nvPr/>
        </p:nvSpPr>
        <p:spPr>
          <a:xfrm>
            <a:off x="287524" y="2868823"/>
            <a:ext cx="3636404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61BF69-3B90-AA3E-794C-E4A8A7675678}"/>
              </a:ext>
            </a:extLst>
          </p:cNvPr>
          <p:cNvSpPr/>
          <p:nvPr/>
        </p:nvSpPr>
        <p:spPr>
          <a:xfrm>
            <a:off x="5292081" y="3867894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2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914D-222C-7BD5-B5FF-AC47FEFC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7919-F0F9-0248-B4E1-632CE4F4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307F-3E88-5BEF-8C87-90D820B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52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28D9C-C34D-DA69-96D6-B6A0B540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173" y="1419622"/>
            <a:ext cx="5121656" cy="2160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B48F2-2EEC-6B6B-00CD-AA0989C9523A}"/>
              </a:ext>
            </a:extLst>
          </p:cNvPr>
          <p:cNvSpPr txBox="1"/>
          <p:nvPr/>
        </p:nvSpPr>
        <p:spPr>
          <a:xfrm>
            <a:off x="3923928" y="380441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800" dirty="0">
                <a:solidFill>
                  <a:prstClr val="black"/>
                </a:solidFill>
                <a:latin typeface="Calibri"/>
              </a:rPr>
              <a:t>Fragen?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98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FCD1-044B-7646-4AED-92DB6580C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A9A-A139-8014-C87A-69F678E1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7D913-7557-6796-4531-6366107E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53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09BF178-62D1-61E1-7D5F-FE071BC73E4E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AF944E-D1F7-F105-1A3E-5C0780A332E0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87BB0E-A00A-AA1A-55FD-05516E17B639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2FEFA4-E3B6-06F1-1B92-E271D2A3C9D5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0C2ACB-03B8-BFFD-8B4D-A227B1F75551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B50FE-9A51-2552-87E2-1DD3F3C5A225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8A59E2-B20A-80E5-AB2A-C91578458564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DA60F1-7191-E391-EC24-D744707046F0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1A550-F9B5-83DE-48EE-21EA7E4BBC0D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2893938-EB9E-E1EF-A0A3-AF9C292EADFC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B20518-C58B-EC75-9B38-630C2D3E19AF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DDF6C7-E2D0-AE5B-B159-40136F778C00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F43332-50FF-DA95-267F-1A2B8B45C348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6F042D3-EF8E-8FDE-5B48-50600B2299AE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1. Rekursive Aufrufe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4BD849-B121-99C8-8ED2-11E447D4CAAD}"/>
              </a:ext>
            </a:extLst>
          </p:cNvPr>
          <p:cNvGrpSpPr/>
          <p:nvPr/>
        </p:nvGrpSpPr>
        <p:grpSpPr>
          <a:xfrm>
            <a:off x="7071432" y="3471940"/>
            <a:ext cx="1581352" cy="369332"/>
            <a:chOff x="7071432" y="3471937"/>
            <a:chExt cx="1581352" cy="369332"/>
          </a:xfrm>
        </p:grpSpPr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A65BBD8F-3BB1-AA5C-C05B-C5083E41238B}"/>
                </a:ext>
              </a:extLst>
            </p:cNvPr>
            <p:cNvSpPr/>
            <p:nvPr/>
          </p:nvSpPr>
          <p:spPr>
            <a:xfrm>
              <a:off x="7071432" y="351714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8130847-BBC7-79C4-3D32-BC5F027E2386}"/>
                </a:ext>
              </a:extLst>
            </p:cNvPr>
            <p:cNvSpPr txBox="1"/>
            <p:nvPr/>
          </p:nvSpPr>
          <p:spPr>
            <a:xfrm>
              <a:off x="7759856" y="3471937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(0)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3D7214-470D-CFC4-60DA-F6AB579FEE71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0805FC-1B70-C18E-6B52-1FEEB7125462}"/>
              </a:ext>
            </a:extLst>
          </p:cNvPr>
          <p:cNvGrpSpPr/>
          <p:nvPr/>
        </p:nvGrpSpPr>
        <p:grpSpPr>
          <a:xfrm>
            <a:off x="5693770" y="2933787"/>
            <a:ext cx="1566061" cy="1228825"/>
            <a:chOff x="5693769" y="2933786"/>
            <a:chExt cx="1566061" cy="122882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39AFF15-A9CF-4A41-B380-574A373C08E7}"/>
                </a:ext>
              </a:extLst>
            </p:cNvPr>
            <p:cNvGrpSpPr/>
            <p:nvPr/>
          </p:nvGrpSpPr>
          <p:grpSpPr>
            <a:xfrm>
              <a:off x="5693769" y="2933786"/>
              <a:ext cx="1377663" cy="780960"/>
              <a:chOff x="6371949" y="2933786"/>
              <a:chExt cx="1377663" cy="78096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E8CCAF-B27A-EC2B-4F40-9A83BC1D39AC}"/>
                  </a:ext>
                </a:extLst>
              </p:cNvPr>
              <p:cNvSpPr/>
              <p:nvPr/>
            </p:nvSpPr>
            <p:spPr>
              <a:xfrm>
                <a:off x="7155218" y="3390623"/>
                <a:ext cx="324000" cy="324123"/>
              </a:xfrm>
              <a:prstGeom prst="rect">
                <a:avLst/>
              </a:prstGeom>
              <a:solidFill>
                <a:srgbClr val="FFFF00">
                  <a:alpha val="35000"/>
                </a:srgbClr>
              </a:solidFill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24E3C1-5D23-F5B4-8D98-7477D8ECEAEE}"/>
                  </a:ext>
                </a:extLst>
              </p:cNvPr>
              <p:cNvSpPr txBox="1"/>
              <p:nvPr/>
            </p:nvSpPr>
            <p:spPr>
              <a:xfrm>
                <a:off x="6856684" y="2933786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(1)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3457A70D-5873-8C3C-381D-77A43C565E2D}"/>
                  </a:ext>
                </a:extLst>
              </p:cNvPr>
              <p:cNvSpPr/>
              <p:nvPr/>
            </p:nvSpPr>
            <p:spPr>
              <a:xfrm>
                <a:off x="6371949" y="3390622"/>
                <a:ext cx="648072" cy="32412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912C7A-A152-FCFA-D05A-A7B8A350CE20}"/>
                </a:ext>
              </a:extLst>
            </p:cNvPr>
            <p:cNvSpPr txBox="1"/>
            <p:nvPr/>
          </p:nvSpPr>
          <p:spPr>
            <a:xfrm>
              <a:off x="6113562" y="3793279"/>
              <a:ext cx="1146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srgbClr val="FFC000"/>
                  </a:solidFill>
                  <a:latin typeface="Calibri"/>
                </a:rPr>
                <a:t>1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+sum(0)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8458A4-DD00-2544-9B3D-09D3229385BE}"/>
              </a:ext>
            </a:extLst>
          </p:cNvPr>
          <p:cNvGrpSpPr/>
          <p:nvPr/>
        </p:nvGrpSpPr>
        <p:grpSpPr>
          <a:xfrm>
            <a:off x="1969056" y="2300718"/>
            <a:ext cx="2049628" cy="1861894"/>
            <a:chOff x="1969056" y="2300717"/>
            <a:chExt cx="2049628" cy="186189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41640D3-A134-D6A0-F84C-B19EDA210E9A}"/>
                </a:ext>
              </a:extLst>
            </p:cNvPr>
            <p:cNvGrpSpPr/>
            <p:nvPr/>
          </p:nvGrpSpPr>
          <p:grpSpPr>
            <a:xfrm>
              <a:off x="1969056" y="2300717"/>
              <a:ext cx="1884062" cy="1414647"/>
              <a:chOff x="2647236" y="2300717"/>
              <a:chExt cx="1884062" cy="1414647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BA84620-31EF-FE71-7D2A-E5C2B0CE5643}"/>
                  </a:ext>
                </a:extLst>
              </p:cNvPr>
              <p:cNvGrpSpPr/>
              <p:nvPr/>
            </p:nvGrpSpPr>
            <p:grpSpPr>
              <a:xfrm>
                <a:off x="3559298" y="2300717"/>
                <a:ext cx="972000" cy="1414647"/>
                <a:chOff x="3559298" y="2300717"/>
                <a:chExt cx="972000" cy="141464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82A3D35-8A7C-BB87-7107-DCB24CA5EC4E}"/>
                    </a:ext>
                  </a:extLst>
                </p:cNvPr>
                <p:cNvGrpSpPr/>
                <p:nvPr/>
              </p:nvGrpSpPr>
              <p:grpSpPr>
                <a:xfrm>
                  <a:off x="3559298" y="2742995"/>
                  <a:ext cx="972000" cy="972369"/>
                  <a:chOff x="3419872" y="2427734"/>
                  <a:chExt cx="648072" cy="648072"/>
                </a:xfr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A8D2131-808C-96B8-D88A-A1C7182BE1C4}"/>
                      </a:ext>
                    </a:extLst>
                  </p:cNvPr>
                  <p:cNvSpPr/>
                  <p:nvPr/>
                </p:nvSpPr>
                <p:spPr>
                  <a:xfrm>
                    <a:off x="3419872" y="2427734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F76E23D-A1D1-E880-2D20-741FB10BAA2B}"/>
                      </a:ext>
                    </a:extLst>
                  </p:cNvPr>
                  <p:cNvSpPr/>
                  <p:nvPr/>
                </p:nvSpPr>
                <p:spPr>
                  <a:xfrm>
                    <a:off x="3419872" y="2643758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2C1892F-0B7A-13CE-0035-2C1474775BFC}"/>
                      </a:ext>
                    </a:extLst>
                  </p:cNvPr>
                  <p:cNvSpPr/>
                  <p:nvPr/>
                </p:nvSpPr>
                <p:spPr>
                  <a:xfrm>
                    <a:off x="3419872" y="2859371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FA55496-6E16-FDCF-8167-B84C0CD8C6C1}"/>
                      </a:ext>
                    </a:extLst>
                  </p:cNvPr>
                  <p:cNvSpPr/>
                  <p:nvPr/>
                </p:nvSpPr>
                <p:spPr>
                  <a:xfrm>
                    <a:off x="3635896" y="2643758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0A13A29-59A4-0DA2-1F6B-97A39F55C209}"/>
                      </a:ext>
                    </a:extLst>
                  </p:cNvPr>
                  <p:cNvSpPr/>
                  <p:nvPr/>
                </p:nvSpPr>
                <p:spPr>
                  <a:xfrm>
                    <a:off x="3635896" y="2859782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085AB64-34A3-FDB9-E7EB-A4D9642CC9C0}"/>
                      </a:ext>
                    </a:extLst>
                  </p:cNvPr>
                  <p:cNvSpPr/>
                  <p:nvPr/>
                </p:nvSpPr>
                <p:spPr>
                  <a:xfrm>
                    <a:off x="3851920" y="2859782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56CF0BA-FCA2-B1FF-8B47-BB2239CB3C14}"/>
                    </a:ext>
                  </a:extLst>
                </p:cNvPr>
                <p:cNvSpPr txBox="1"/>
                <p:nvPr/>
              </p:nvSpPr>
              <p:spPr>
                <a:xfrm>
                  <a:off x="3638370" y="2300717"/>
                  <a:ext cx="89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8"/>
                  <a:r>
                    <a:rPr lang="de-DE" dirty="0" err="1">
                      <a:solidFill>
                        <a:prstClr val="black"/>
                      </a:solidFill>
                      <a:latin typeface="Calibri"/>
                    </a:rPr>
                    <a:t>sum</a:t>
                  </a:r>
                  <a:r>
                    <a:rPr lang="de-DE" dirty="0">
                      <a:solidFill>
                        <a:prstClr val="black"/>
                      </a:solidFill>
                      <a:latin typeface="Calibri"/>
                    </a:rPr>
                    <a:t>(3)</a:t>
                  </a:r>
                  <a:endParaRPr lang="en-GB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9A28646A-6322-22AE-9B84-98C121BAE575}"/>
                  </a:ext>
                </a:extLst>
              </p:cNvPr>
              <p:cNvSpPr/>
              <p:nvPr/>
            </p:nvSpPr>
            <p:spPr>
              <a:xfrm>
                <a:off x="2647236" y="2771726"/>
                <a:ext cx="648072" cy="32412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378406-8653-1EA6-0EAF-3E406F1A8CA0}"/>
                </a:ext>
              </a:extLst>
            </p:cNvPr>
            <p:cNvSpPr txBox="1"/>
            <p:nvPr/>
          </p:nvSpPr>
          <p:spPr>
            <a:xfrm>
              <a:off x="2872416" y="3793279"/>
              <a:ext cx="1146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srgbClr val="C0504D"/>
                  </a:solidFill>
                  <a:latin typeface="Calibri"/>
                </a:rPr>
                <a:t>3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+</a:t>
              </a:r>
              <a:r>
                <a:rPr lang="de-DE" dirty="0">
                  <a:solidFill>
                    <a:srgbClr val="F79646"/>
                  </a:solidFill>
                  <a:latin typeface="Calibri"/>
                </a:rPr>
                <a:t>sum(2)</a:t>
              </a:r>
              <a:endParaRPr lang="en-GB" dirty="0">
                <a:solidFill>
                  <a:srgbClr val="F79646"/>
                </a:solidFill>
                <a:latin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6E72E6-22C9-A6C5-E7BB-FCB6EE8C2199}"/>
              </a:ext>
            </a:extLst>
          </p:cNvPr>
          <p:cNvGrpSpPr/>
          <p:nvPr/>
        </p:nvGrpSpPr>
        <p:grpSpPr>
          <a:xfrm>
            <a:off x="4015934" y="2646871"/>
            <a:ext cx="1827234" cy="1524712"/>
            <a:chOff x="4015934" y="2646869"/>
            <a:chExt cx="1827234" cy="152471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27DDCF-367B-7ABA-37B3-63AC5DB4A370}"/>
                </a:ext>
              </a:extLst>
            </p:cNvPr>
            <p:cNvGrpSpPr/>
            <p:nvPr/>
          </p:nvGrpSpPr>
          <p:grpSpPr>
            <a:xfrm>
              <a:off x="4015934" y="2646869"/>
              <a:ext cx="1716612" cy="1067878"/>
              <a:chOff x="4694114" y="2646869"/>
              <a:chExt cx="1716612" cy="106787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8D0FA7A-B9E4-5FF4-B6CA-63F1F3BBEB7D}"/>
                  </a:ext>
                </a:extLst>
              </p:cNvPr>
              <p:cNvGrpSpPr/>
              <p:nvPr/>
            </p:nvGrpSpPr>
            <p:grpSpPr>
              <a:xfrm>
                <a:off x="5517798" y="2646869"/>
                <a:ext cx="892928" cy="1067878"/>
                <a:chOff x="5517798" y="2646869"/>
                <a:chExt cx="892928" cy="1067878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9AE0241-44F9-8D96-D904-9450331A5CA7}"/>
                    </a:ext>
                  </a:extLst>
                </p:cNvPr>
                <p:cNvGrpSpPr/>
                <p:nvPr/>
              </p:nvGrpSpPr>
              <p:grpSpPr>
                <a:xfrm>
                  <a:off x="5533514" y="3066501"/>
                  <a:ext cx="648000" cy="648246"/>
                  <a:chOff x="3419872" y="2427734"/>
                  <a:chExt cx="432048" cy="432048"/>
                </a:xfrm>
                <a:solidFill>
                  <a:schemeClr val="accent6">
                    <a:lumMod val="60000"/>
                    <a:lumOff val="40000"/>
                    <a:alpha val="53000"/>
                  </a:schemeClr>
                </a:solidFill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ACB390-71F9-D5C4-554D-713343DAD102}"/>
                      </a:ext>
                    </a:extLst>
                  </p:cNvPr>
                  <p:cNvSpPr/>
                  <p:nvPr/>
                </p:nvSpPr>
                <p:spPr>
                  <a:xfrm>
                    <a:off x="3419872" y="2427734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556DFED6-0960-5E30-7658-242A0738FACC}"/>
                      </a:ext>
                    </a:extLst>
                  </p:cNvPr>
                  <p:cNvSpPr/>
                  <p:nvPr/>
                </p:nvSpPr>
                <p:spPr>
                  <a:xfrm>
                    <a:off x="3419872" y="2643758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2911383-E59C-C0F2-CBEE-AEA45B57356C}"/>
                      </a:ext>
                    </a:extLst>
                  </p:cNvPr>
                  <p:cNvSpPr/>
                  <p:nvPr/>
                </p:nvSpPr>
                <p:spPr>
                  <a:xfrm>
                    <a:off x="3635896" y="2643758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BD0E35C-EE50-B126-AD07-880661A8C191}"/>
                    </a:ext>
                  </a:extLst>
                </p:cNvPr>
                <p:cNvSpPr txBox="1"/>
                <p:nvPr/>
              </p:nvSpPr>
              <p:spPr>
                <a:xfrm>
                  <a:off x="5517798" y="2646869"/>
                  <a:ext cx="89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8"/>
                  <a:r>
                    <a:rPr lang="de-DE" dirty="0" err="1">
                      <a:solidFill>
                        <a:prstClr val="black"/>
                      </a:solidFill>
                      <a:latin typeface="Calibri"/>
                    </a:rPr>
                    <a:t>sum</a:t>
                  </a:r>
                  <a:r>
                    <a:rPr lang="de-DE" dirty="0">
                      <a:solidFill>
                        <a:prstClr val="black"/>
                      </a:solidFill>
                      <a:latin typeface="Calibri"/>
                    </a:rPr>
                    <a:t>(2)</a:t>
                  </a:r>
                  <a:endParaRPr lang="en-GB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2" name="Arrow: Right 51">
                <a:extLst>
                  <a:ext uri="{FF2B5EF4-FFF2-40B4-BE49-F238E27FC236}">
                    <a16:creationId xmlns:a16="http://schemas.microsoft.com/office/drawing/2014/main" id="{2B731719-3109-8678-6A28-2C9D2174E904}"/>
                  </a:ext>
                </a:extLst>
              </p:cNvPr>
              <p:cNvSpPr/>
              <p:nvPr/>
            </p:nvSpPr>
            <p:spPr>
              <a:xfrm>
                <a:off x="4694114" y="3067118"/>
                <a:ext cx="648072" cy="32412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8589D0-217B-926B-CCF1-41C089D49C2D}"/>
                </a:ext>
              </a:extLst>
            </p:cNvPr>
            <p:cNvSpPr txBox="1"/>
            <p:nvPr/>
          </p:nvSpPr>
          <p:spPr>
            <a:xfrm>
              <a:off x="4696900" y="3802249"/>
              <a:ext cx="1146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srgbClr val="F79646"/>
                  </a:solidFill>
                  <a:latin typeface="Calibri"/>
                </a:rPr>
                <a:t>2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+</a:t>
              </a:r>
              <a:r>
                <a:rPr lang="de-DE" dirty="0">
                  <a:solidFill>
                    <a:srgbClr val="FFC000"/>
                  </a:solidFill>
                  <a:latin typeface="Calibri"/>
                </a:rPr>
                <a:t>sum(1)</a:t>
              </a:r>
              <a:endParaRPr lang="en-GB" dirty="0">
                <a:solidFill>
                  <a:srgbClr val="FFC000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FE169D-05FA-2ED3-9FBC-830AF352744B}"/>
              </a:ext>
            </a:extLst>
          </p:cNvPr>
          <p:cNvGrpSpPr/>
          <p:nvPr/>
        </p:nvGrpSpPr>
        <p:grpSpPr>
          <a:xfrm>
            <a:off x="7317565" y="1801272"/>
            <a:ext cx="1244984" cy="1501847"/>
            <a:chOff x="7317564" y="1801271"/>
            <a:chExt cx="1244984" cy="15018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C3326F-239D-4230-7995-DA55DA5B32F9}"/>
                </a:ext>
              </a:extLst>
            </p:cNvPr>
            <p:cNvSpPr txBox="1"/>
            <p:nvPr/>
          </p:nvSpPr>
          <p:spPr>
            <a:xfrm>
              <a:off x="7317564" y="1801271"/>
              <a:ext cx="1244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prstClr val="black"/>
                  </a:solidFill>
                  <a:latin typeface="Calibri"/>
                </a:rPr>
                <a:t>Base Case erreicht!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B5769AC-9154-1FD7-521E-7D2A04D29995}"/>
                </a:ext>
              </a:extLst>
            </p:cNvPr>
            <p:cNvCxnSpPr/>
            <p:nvPr/>
          </p:nvCxnSpPr>
          <p:spPr>
            <a:xfrm>
              <a:off x="7812360" y="2545943"/>
              <a:ext cx="288032" cy="7571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04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DCC1E-B19C-3077-463B-FF234B2B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CFD9-A9B1-8BB3-5450-7C007682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0F0B7-700B-B0B1-FE81-82766BF8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54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76AB0D9-52B5-8C0C-5878-F34FEE165993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1DDB3E-4F60-70E3-9803-624E4B543132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1B17E0-B2EF-2117-BDF2-3B2B04CBFF29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18D265A-B02B-962D-6F99-B564F800BEEF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E5ED04-70D7-D821-D7A1-C12D78B16E45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171C16-4AFE-DE98-48D1-037851158E45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E27B52-261D-540C-11EF-4322ED7605D1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5198404-42AE-6DA4-8106-D6CF4D86B1D0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3702D4-6E9F-38EF-FF7A-A0DF7173A8B9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E18B41-AF6B-633D-424E-A1946EB4F861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E8E5F82-2A37-953B-E8E4-C650D2E30A14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53DD6D-733E-9A50-96AE-06D43CFD4AD8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E198BA-A421-E934-4E00-819EC8A19B8D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A3BBD5D-87B7-EB0B-72DF-40DC5702A5CE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E705DD-604F-F7B6-B830-5FB79E28F259}"/>
              </a:ext>
            </a:extLst>
          </p:cNvPr>
          <p:cNvGrpSpPr/>
          <p:nvPr/>
        </p:nvGrpSpPr>
        <p:grpSpPr>
          <a:xfrm>
            <a:off x="1969057" y="2300717"/>
            <a:ext cx="1884062" cy="1414647"/>
            <a:chOff x="2647236" y="2300717"/>
            <a:chExt cx="1884062" cy="141464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6AA20F6-A3AA-E279-B77C-26F04F3E1F0F}"/>
                </a:ext>
              </a:extLst>
            </p:cNvPr>
            <p:cNvGrpSpPr/>
            <p:nvPr/>
          </p:nvGrpSpPr>
          <p:grpSpPr>
            <a:xfrm>
              <a:off x="3559298" y="2300717"/>
              <a:ext cx="972000" cy="1414647"/>
              <a:chOff x="3559298" y="2300717"/>
              <a:chExt cx="972000" cy="14146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11490DA-2C47-AC43-A5FF-F5610C8AF0B1}"/>
                  </a:ext>
                </a:extLst>
              </p:cNvPr>
              <p:cNvGrpSpPr/>
              <p:nvPr/>
            </p:nvGrpSpPr>
            <p:grpSpPr>
              <a:xfrm>
                <a:off x="3559298" y="2742995"/>
                <a:ext cx="972000" cy="972369"/>
                <a:chOff x="3419872" y="2427734"/>
                <a:chExt cx="648072" cy="648072"/>
              </a:xfrm>
              <a:solidFill>
                <a:schemeClr val="accent2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39A40B0-4C9F-12B7-B652-94087382E551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F6F5378-79AE-1A0D-454D-2FAE222A5B72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AB443E8-14B7-B452-C9FC-50015E509513}"/>
                    </a:ext>
                  </a:extLst>
                </p:cNvPr>
                <p:cNvSpPr/>
                <p:nvPr/>
              </p:nvSpPr>
              <p:spPr>
                <a:xfrm>
                  <a:off x="3419872" y="2859371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60F6616-88DC-41C1-86BC-836234D90405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5385047-A3C0-740E-055D-0F7BB15928FE}"/>
                    </a:ext>
                  </a:extLst>
                </p:cNvPr>
                <p:cNvSpPr/>
                <p:nvPr/>
              </p:nvSpPr>
              <p:spPr>
                <a:xfrm>
                  <a:off x="3635896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7FD6ACF-0F94-FE13-FFB4-D0B6CC52F758}"/>
                    </a:ext>
                  </a:extLst>
                </p:cNvPr>
                <p:cNvSpPr/>
                <p:nvPr/>
              </p:nvSpPr>
              <p:spPr>
                <a:xfrm>
                  <a:off x="3851920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BBEEE0-9FFA-ABA3-4791-04790C3D6907}"/>
                  </a:ext>
                </a:extLst>
              </p:cNvPr>
              <p:cNvSpPr txBox="1"/>
              <p:nvPr/>
            </p:nvSpPr>
            <p:spPr>
              <a:xfrm>
                <a:off x="3638370" y="2300717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(3)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3A0D1740-5910-FCCB-8E06-DFEC1E39D87E}"/>
                </a:ext>
              </a:extLst>
            </p:cNvPr>
            <p:cNvSpPr/>
            <p:nvPr/>
          </p:nvSpPr>
          <p:spPr>
            <a:xfrm>
              <a:off x="2647236" y="277172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BA0AE-1DAE-4351-1F88-DE140747BA7F}"/>
              </a:ext>
            </a:extLst>
          </p:cNvPr>
          <p:cNvGrpSpPr/>
          <p:nvPr/>
        </p:nvGrpSpPr>
        <p:grpSpPr>
          <a:xfrm>
            <a:off x="4015934" y="2646870"/>
            <a:ext cx="1716612" cy="1067878"/>
            <a:chOff x="4694114" y="2646869"/>
            <a:chExt cx="1716612" cy="10678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1CFFFD4-C12F-10CD-AA92-04B947B470CE}"/>
                </a:ext>
              </a:extLst>
            </p:cNvPr>
            <p:cNvGrpSpPr/>
            <p:nvPr/>
          </p:nvGrpSpPr>
          <p:grpSpPr>
            <a:xfrm>
              <a:off x="5517798" y="2646869"/>
              <a:ext cx="892928" cy="1067878"/>
              <a:chOff x="5517798" y="2646869"/>
              <a:chExt cx="892928" cy="10678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D2DF762-10CE-6894-BEA7-D2F18B5E1F8A}"/>
                  </a:ext>
                </a:extLst>
              </p:cNvPr>
              <p:cNvGrpSpPr/>
              <p:nvPr/>
            </p:nvGrpSpPr>
            <p:grpSpPr>
              <a:xfrm>
                <a:off x="5533514" y="3066501"/>
                <a:ext cx="648000" cy="648246"/>
                <a:chOff x="3419872" y="2427734"/>
                <a:chExt cx="432048" cy="432048"/>
              </a:xfrm>
              <a:solidFill>
                <a:schemeClr val="accent6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6051BF8-431F-3024-6C37-97B269A6CDA4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CFEA724-92EC-F1CC-B362-20F9063F921F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9DD143E-A787-7AD7-32CF-C852EF039F75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045D-6235-71E2-365B-108A2F3F3521}"/>
                  </a:ext>
                </a:extLst>
              </p:cNvPr>
              <p:cNvSpPr txBox="1"/>
              <p:nvPr/>
            </p:nvSpPr>
            <p:spPr>
              <a:xfrm>
                <a:off x="5517798" y="2646869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(2)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4E061C42-856F-100D-649D-9B53E51988BD}"/>
                </a:ext>
              </a:extLst>
            </p:cNvPr>
            <p:cNvSpPr/>
            <p:nvPr/>
          </p:nvSpPr>
          <p:spPr>
            <a:xfrm>
              <a:off x="4694114" y="3067118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8AF29D-A11A-798F-0F03-53A942CC5347}"/>
              </a:ext>
            </a:extLst>
          </p:cNvPr>
          <p:cNvGrpSpPr/>
          <p:nvPr/>
        </p:nvGrpSpPr>
        <p:grpSpPr>
          <a:xfrm>
            <a:off x="5693770" y="2933786"/>
            <a:ext cx="1377663" cy="780960"/>
            <a:chOff x="6371949" y="2933786"/>
            <a:chExt cx="1377663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3F0585-2450-0F56-0E5B-0DB431942CDB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0C536C-F9F2-0500-9F68-A16046D8CC18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5B356EDB-468C-EEC8-A107-82B9ACECF386}"/>
                </a:ext>
              </a:extLst>
            </p:cNvPr>
            <p:cNvSpPr/>
            <p:nvPr/>
          </p:nvSpPr>
          <p:spPr>
            <a:xfrm>
              <a:off x="6371949" y="3390622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5445B67F-9E5B-75AE-0C23-24A7770F49B9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D0E8DE-80E4-2BE5-B45A-3383D38FAE56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5CF96-6870-DEF7-E940-3BFB38D9D06B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D68FDA-D1D1-3A56-F5DD-143CC373F2D9}"/>
              </a:ext>
            </a:extLst>
          </p:cNvPr>
          <p:cNvSpPr txBox="1"/>
          <p:nvPr/>
        </p:nvSpPr>
        <p:spPr>
          <a:xfrm>
            <a:off x="6113562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+sum(0)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D64464-C7DC-9FFC-AA8C-5FD0A65B74B0}"/>
              </a:ext>
            </a:extLst>
          </p:cNvPr>
          <p:cNvSpPr txBox="1"/>
          <p:nvPr/>
        </p:nvSpPr>
        <p:spPr>
          <a:xfrm>
            <a:off x="2872416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sum(2)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1737C3-7A9C-FFF8-EBC0-494EAC91C235}"/>
              </a:ext>
            </a:extLst>
          </p:cNvPr>
          <p:cNvSpPr txBox="1"/>
          <p:nvPr/>
        </p:nvSpPr>
        <p:spPr>
          <a:xfrm>
            <a:off x="4696901" y="380225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sum(1)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79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B4F12-879D-BC35-050D-807C9FDE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0CB0-B82C-522B-D316-5952F420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8A367-3B13-9AFE-B646-2FF65F6C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55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8461B8-5EC5-0AE8-124A-3F2923C8FEFB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BFD2CA-55AA-18ED-BFCA-A37D8CB879E0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0E9748-1F1B-1A0A-A6B7-70A725F74679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7C9440-E876-BF88-E5A9-B5FBDB052D0C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711F60-68FE-E9B2-24A1-2488A3EB5FE8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DBB143-00A8-397E-7368-2AA2CD67404D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4BF4B-2988-4C45-B31F-EA16284FBFC1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7744DE-97F9-83EA-203D-3D5E6B05FD98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9144CD-D748-0E30-FB17-BB33E0FDC5CB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BDFAB5-CFDC-822C-CE2D-2428F10ABC8D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0269FE-BB23-544A-FC56-163FDF56FB8A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4D1601E-7E99-7AC8-23BF-6777BE491066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0B983E-17BA-77D8-D100-6845C61E0810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37712A-7EB3-AF0B-BC73-360472833193}"/>
              </a:ext>
            </a:extLst>
          </p:cNvPr>
          <p:cNvGrpSpPr/>
          <p:nvPr/>
        </p:nvGrpSpPr>
        <p:grpSpPr>
          <a:xfrm>
            <a:off x="1969057" y="2300717"/>
            <a:ext cx="1884062" cy="1414647"/>
            <a:chOff x="2647236" y="2300717"/>
            <a:chExt cx="1884062" cy="141464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FC6885F-EAD3-15D1-3932-C11DC501146F}"/>
                </a:ext>
              </a:extLst>
            </p:cNvPr>
            <p:cNvGrpSpPr/>
            <p:nvPr/>
          </p:nvGrpSpPr>
          <p:grpSpPr>
            <a:xfrm>
              <a:off x="3559298" y="2300717"/>
              <a:ext cx="972000" cy="1414647"/>
              <a:chOff x="3559298" y="2300717"/>
              <a:chExt cx="972000" cy="14146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8B364CC-BDC6-DD5F-5210-41742471DAF1}"/>
                  </a:ext>
                </a:extLst>
              </p:cNvPr>
              <p:cNvGrpSpPr/>
              <p:nvPr/>
            </p:nvGrpSpPr>
            <p:grpSpPr>
              <a:xfrm>
                <a:off x="3559298" y="2742995"/>
                <a:ext cx="972000" cy="972369"/>
                <a:chOff x="3419872" y="2427734"/>
                <a:chExt cx="648072" cy="648072"/>
              </a:xfrm>
              <a:solidFill>
                <a:schemeClr val="accent2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A03BD5-6885-946C-D2F6-A45C3CD85611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9EBAD5A-52F3-BA13-12C6-465C1AE34607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8047EC8-4D89-8A21-D7C4-F718B3CF6E53}"/>
                    </a:ext>
                  </a:extLst>
                </p:cNvPr>
                <p:cNvSpPr/>
                <p:nvPr/>
              </p:nvSpPr>
              <p:spPr>
                <a:xfrm>
                  <a:off x="3419872" y="2859371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588CFE6-512F-9014-1F21-D98206C1A015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6EA272-C61B-FD75-3AC1-7375192888F1}"/>
                    </a:ext>
                  </a:extLst>
                </p:cNvPr>
                <p:cNvSpPr/>
                <p:nvPr/>
              </p:nvSpPr>
              <p:spPr>
                <a:xfrm>
                  <a:off x="3635896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C112339-A3EF-705C-5623-099E8203332B}"/>
                    </a:ext>
                  </a:extLst>
                </p:cNvPr>
                <p:cNvSpPr/>
                <p:nvPr/>
              </p:nvSpPr>
              <p:spPr>
                <a:xfrm>
                  <a:off x="3851920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0A7407-20B0-58FA-4BCE-8F4CAFBE191C}"/>
                  </a:ext>
                </a:extLst>
              </p:cNvPr>
              <p:cNvSpPr txBox="1"/>
              <p:nvPr/>
            </p:nvSpPr>
            <p:spPr>
              <a:xfrm>
                <a:off x="3638370" y="2300717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(3)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110CB87B-3532-6DEB-0F86-4310A953BFE8}"/>
                </a:ext>
              </a:extLst>
            </p:cNvPr>
            <p:cNvSpPr/>
            <p:nvPr/>
          </p:nvSpPr>
          <p:spPr>
            <a:xfrm>
              <a:off x="2647236" y="277172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C6FD2E-EAF3-C18B-8961-CAE657A9B0AE}"/>
              </a:ext>
            </a:extLst>
          </p:cNvPr>
          <p:cNvGrpSpPr/>
          <p:nvPr/>
        </p:nvGrpSpPr>
        <p:grpSpPr>
          <a:xfrm>
            <a:off x="4015934" y="2646870"/>
            <a:ext cx="1716612" cy="1067878"/>
            <a:chOff x="4694114" y="2646869"/>
            <a:chExt cx="1716612" cy="10678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F126D0A-6734-D7DC-52EE-45F7B236F216}"/>
                </a:ext>
              </a:extLst>
            </p:cNvPr>
            <p:cNvGrpSpPr/>
            <p:nvPr/>
          </p:nvGrpSpPr>
          <p:grpSpPr>
            <a:xfrm>
              <a:off x="5517798" y="2646869"/>
              <a:ext cx="892928" cy="1067878"/>
              <a:chOff x="5517798" y="2646869"/>
              <a:chExt cx="892928" cy="10678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4FE2839-8AB7-CAED-3C54-474BD8D6EC18}"/>
                  </a:ext>
                </a:extLst>
              </p:cNvPr>
              <p:cNvGrpSpPr/>
              <p:nvPr/>
            </p:nvGrpSpPr>
            <p:grpSpPr>
              <a:xfrm>
                <a:off x="5533514" y="3066501"/>
                <a:ext cx="648000" cy="648246"/>
                <a:chOff x="3419872" y="2427734"/>
                <a:chExt cx="432048" cy="432048"/>
              </a:xfrm>
              <a:solidFill>
                <a:schemeClr val="accent6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46D93A9-786F-DFA9-5F0A-98975707EDB8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BD3CD17-C5C2-D10A-E00D-27E2742A7275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75BE588-73D0-EF9D-C58D-17C295B0B97F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7107E9-55A6-2328-AEBA-E504AD5ABF3D}"/>
                  </a:ext>
                </a:extLst>
              </p:cNvPr>
              <p:cNvSpPr txBox="1"/>
              <p:nvPr/>
            </p:nvSpPr>
            <p:spPr>
              <a:xfrm>
                <a:off x="5517798" y="2646869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(2)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079C980F-5831-E0E4-6A89-3D63CD4B9FDE}"/>
                </a:ext>
              </a:extLst>
            </p:cNvPr>
            <p:cNvSpPr/>
            <p:nvPr/>
          </p:nvSpPr>
          <p:spPr>
            <a:xfrm>
              <a:off x="4694114" y="3067118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FD31C34-4063-115C-0883-AED4E3AC0B9E}"/>
              </a:ext>
            </a:extLst>
          </p:cNvPr>
          <p:cNvGrpSpPr/>
          <p:nvPr/>
        </p:nvGrpSpPr>
        <p:grpSpPr>
          <a:xfrm>
            <a:off x="6178504" y="2933786"/>
            <a:ext cx="892928" cy="780960"/>
            <a:chOff x="6856684" y="2933786"/>
            <a:chExt cx="892928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DCD529-4F67-6DE2-3887-17FDA8127691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180BEDA-A6DC-3630-48CA-C8AD8682E83E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E6452B3D-D7EA-40E4-E9FF-BF769CB35A57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4A729C-59D6-437A-35CF-D3759FC9EDA0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7B5A4-EA5F-F8A0-F078-1AFBB5A80F8D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0C615C-1709-F204-2954-165FFA258865}"/>
              </a:ext>
            </a:extLst>
          </p:cNvPr>
          <p:cNvSpPr txBox="1"/>
          <p:nvPr/>
        </p:nvSpPr>
        <p:spPr>
          <a:xfrm>
            <a:off x="6254499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+0=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1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5AEE4-E492-9215-9545-2FCFCB930EEA}"/>
              </a:ext>
            </a:extLst>
          </p:cNvPr>
          <p:cNvSpPr txBox="1"/>
          <p:nvPr/>
        </p:nvSpPr>
        <p:spPr>
          <a:xfrm>
            <a:off x="2872416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sum(2)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8BF90-54B5-4054-DBDB-65C1D273D4F2}"/>
              </a:ext>
            </a:extLst>
          </p:cNvPr>
          <p:cNvSpPr txBox="1"/>
          <p:nvPr/>
        </p:nvSpPr>
        <p:spPr>
          <a:xfrm>
            <a:off x="4817627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D67A695-B5E7-1B95-B0B5-70B78B23D435}"/>
              </a:ext>
            </a:extLst>
          </p:cNvPr>
          <p:cNvSpPr/>
          <p:nvPr/>
        </p:nvSpPr>
        <p:spPr>
          <a:xfrm flipH="1">
            <a:off x="5646046" y="33443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3F8282-C786-FFDA-99FD-547A0EF4A5E5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732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B0876-88E7-249C-4E4F-E99690D3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8BD7-111B-A8F7-D848-6064CB06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06AA-D753-6BE9-1A8E-2CBFFE34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56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32F058-6C7F-E77B-0ED3-CA77987A78B9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3AB18-E1C5-41CD-76B0-8B981D056573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119A1F-689F-971D-1F4E-B82FAD46E498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C3A284-8CCC-1336-547F-DE2864547D6C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F0FD1B-B38D-8CB4-AC67-F68CCE1D51A9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1155EF-AECB-D69A-B169-70AD0C6AD1F7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38A401-5C33-36FA-FF65-419015D26E17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BABE37-6E3D-5B72-ACF2-ED7C9B737812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AFEA2E-D234-39C1-8649-C93E72D43C96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2ED82C-B662-B6F1-DCAE-C3017C3B1D33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C87D39-9600-6FD2-F2A8-39B1160E4F52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C3BC29-B0E3-D077-24D2-3E39B3753E9D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11EE30-62BF-A45C-88F9-95ED475C9F89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B6C080C-D9F6-E808-0E11-0E20AC1F85C6}"/>
              </a:ext>
            </a:extLst>
          </p:cNvPr>
          <p:cNvGrpSpPr/>
          <p:nvPr/>
        </p:nvGrpSpPr>
        <p:grpSpPr>
          <a:xfrm>
            <a:off x="1969057" y="2300717"/>
            <a:ext cx="1884062" cy="1414647"/>
            <a:chOff x="2647236" y="2300717"/>
            <a:chExt cx="1884062" cy="141464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96F28FF-D832-AB8B-A85D-24D2FC841D4B}"/>
                </a:ext>
              </a:extLst>
            </p:cNvPr>
            <p:cNvGrpSpPr/>
            <p:nvPr/>
          </p:nvGrpSpPr>
          <p:grpSpPr>
            <a:xfrm>
              <a:off x="3559298" y="2300717"/>
              <a:ext cx="972000" cy="1414647"/>
              <a:chOff x="3559298" y="2300717"/>
              <a:chExt cx="972000" cy="14146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531B5DF-A9E1-0AD9-5A4D-3C10EA646168}"/>
                  </a:ext>
                </a:extLst>
              </p:cNvPr>
              <p:cNvGrpSpPr/>
              <p:nvPr/>
            </p:nvGrpSpPr>
            <p:grpSpPr>
              <a:xfrm>
                <a:off x="3559298" y="2742995"/>
                <a:ext cx="972000" cy="972369"/>
                <a:chOff x="3419872" y="2427734"/>
                <a:chExt cx="648072" cy="648072"/>
              </a:xfrm>
              <a:solidFill>
                <a:schemeClr val="accent2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B06AA5-A5CA-7E04-4A0B-9B3DBDBD4FF6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10261D6-2DD3-6C78-6168-370990B1B511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9C36881-8830-5A38-1633-C0E4E14532CC}"/>
                    </a:ext>
                  </a:extLst>
                </p:cNvPr>
                <p:cNvSpPr/>
                <p:nvPr/>
              </p:nvSpPr>
              <p:spPr>
                <a:xfrm>
                  <a:off x="3419872" y="2859371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FF2DA47-8402-0BD6-F5F8-8323F3842A1C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F99E058-4C43-4B9D-EB3E-FC66F4FCA67D}"/>
                    </a:ext>
                  </a:extLst>
                </p:cNvPr>
                <p:cNvSpPr/>
                <p:nvPr/>
              </p:nvSpPr>
              <p:spPr>
                <a:xfrm>
                  <a:off x="3635896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F086C02-55A3-E919-D27F-D8B0F0E9FD75}"/>
                    </a:ext>
                  </a:extLst>
                </p:cNvPr>
                <p:cNvSpPr/>
                <p:nvPr/>
              </p:nvSpPr>
              <p:spPr>
                <a:xfrm>
                  <a:off x="3851920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642E1E-B28F-34E3-62F5-846FB21E2CE0}"/>
                  </a:ext>
                </a:extLst>
              </p:cNvPr>
              <p:cNvSpPr txBox="1"/>
              <p:nvPr/>
            </p:nvSpPr>
            <p:spPr>
              <a:xfrm>
                <a:off x="3638370" y="2300717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(3)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53E01671-D874-CBAD-F46D-A5A9598F64A7}"/>
                </a:ext>
              </a:extLst>
            </p:cNvPr>
            <p:cNvSpPr/>
            <p:nvPr/>
          </p:nvSpPr>
          <p:spPr>
            <a:xfrm>
              <a:off x="2647236" y="277172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A4D8DE9-DE31-8514-1D85-11FC289EAAA0}"/>
              </a:ext>
            </a:extLst>
          </p:cNvPr>
          <p:cNvGrpSpPr/>
          <p:nvPr/>
        </p:nvGrpSpPr>
        <p:grpSpPr>
          <a:xfrm>
            <a:off x="4839619" y="2646870"/>
            <a:ext cx="892928" cy="1067878"/>
            <a:chOff x="5517798" y="2646869"/>
            <a:chExt cx="892928" cy="10678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9238A5-9B7C-5953-8F30-28CF05C107ED}"/>
                </a:ext>
              </a:extLst>
            </p:cNvPr>
            <p:cNvGrpSpPr/>
            <p:nvPr/>
          </p:nvGrpSpPr>
          <p:grpSpPr>
            <a:xfrm>
              <a:off x="5533514" y="3066501"/>
              <a:ext cx="648000" cy="648246"/>
              <a:chOff x="3419872" y="2427734"/>
              <a:chExt cx="432048" cy="432048"/>
            </a:xfrm>
            <a:solidFill>
              <a:schemeClr val="accent6">
                <a:lumMod val="60000"/>
                <a:lumOff val="40000"/>
                <a:alpha val="53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70DFB6-281E-78B7-5A95-9A0F63884204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7261E-F453-2E53-C4A8-00E49A649963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BAE21B-60AF-48D9-4762-88F0EA7A38A2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7375DD-10FE-E190-6028-79D8DAAA9132}"/>
                </a:ext>
              </a:extLst>
            </p:cNvPr>
            <p:cNvSpPr txBox="1"/>
            <p:nvPr/>
          </p:nvSpPr>
          <p:spPr>
            <a:xfrm>
              <a:off x="5517798" y="2646869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(2)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CB91CA6-D64F-D20B-D295-D1F2B6FAC88A}"/>
              </a:ext>
            </a:extLst>
          </p:cNvPr>
          <p:cNvGrpSpPr/>
          <p:nvPr/>
        </p:nvGrpSpPr>
        <p:grpSpPr>
          <a:xfrm>
            <a:off x="6178504" y="2933786"/>
            <a:ext cx="892928" cy="780960"/>
            <a:chOff x="6856684" y="2933786"/>
            <a:chExt cx="892928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5E259C-5D35-4753-9048-9BCD600DDAFE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8443B3-6291-9FEE-1413-BA75F5E46166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F6451041-234D-D376-4E80-B408B377904F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16F149-4E3A-F680-E798-9A4696287772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8F414-0FCC-43FB-3BEA-4A976D36CF7F}"/>
              </a:ext>
            </a:extLst>
          </p:cNvPr>
          <p:cNvSpPr txBox="1"/>
          <p:nvPr/>
        </p:nvSpPr>
        <p:spPr>
          <a:xfrm>
            <a:off x="6254499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+0=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1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3E72EC-E09C-8562-6C69-7CB344696778}"/>
              </a:ext>
            </a:extLst>
          </p:cNvPr>
          <p:cNvSpPr txBox="1"/>
          <p:nvPr/>
        </p:nvSpPr>
        <p:spPr>
          <a:xfrm>
            <a:off x="2938442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AB620B-4047-33C4-CA22-9E5910E4156F}"/>
              </a:ext>
            </a:extLst>
          </p:cNvPr>
          <p:cNvSpPr txBox="1"/>
          <p:nvPr/>
        </p:nvSpPr>
        <p:spPr>
          <a:xfrm>
            <a:off x="4817627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6F23A4E-12FF-01D6-E37F-2BC8B531230D}"/>
              </a:ext>
            </a:extLst>
          </p:cNvPr>
          <p:cNvSpPr/>
          <p:nvPr/>
        </p:nvSpPr>
        <p:spPr>
          <a:xfrm flipH="1">
            <a:off x="5646046" y="33443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98582F-5D8A-093F-0343-96B7B06F3AE3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0601CE1-B9BF-F298-BED0-9B5B8405F64C}"/>
              </a:ext>
            </a:extLst>
          </p:cNvPr>
          <p:cNvSpPr/>
          <p:nvPr/>
        </p:nvSpPr>
        <p:spPr>
          <a:xfrm flipH="1">
            <a:off x="3943345" y="30415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D1B3F4-38B4-DB93-20FD-510E7AD41763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8802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9640-BEC1-C418-2225-7CC290AA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7B93-FA69-7A6F-DC92-BB3A93A4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487F7-B00C-2A21-80C3-ECF0FBE7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57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043266-4FCF-4724-D32B-8CC0E14C47EB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62CB1C-8577-A88E-29D2-C8716938CBDB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CFB8A2-122A-F91E-9BEF-3886AA450698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E708F0-7CFD-70DC-CAD5-4E90897943C5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99FEAC-C730-A905-09CD-6FD20B588849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104CE8-1189-A9FE-32A2-5C7BBA3E1960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3D1CFC-2D92-8E4C-B688-C5B37DE694D7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723D94-0A1B-11BE-793C-06F76717ADA3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CC3DA9-13FF-FF70-EAB0-28382A83EFE4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9EBED0-B1DC-A892-D3E6-7B0925DC556B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840A92-1C35-B620-BAFB-A6C05412CC99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955219-427B-E1D8-AE86-4D520BD3AEF3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BA590E-62C2-39AE-E12E-E06AD5860353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50DA8DB-DAB0-BEEF-1063-3B8311408AE2}"/>
              </a:ext>
            </a:extLst>
          </p:cNvPr>
          <p:cNvGrpSpPr/>
          <p:nvPr/>
        </p:nvGrpSpPr>
        <p:grpSpPr>
          <a:xfrm>
            <a:off x="2881118" y="2300717"/>
            <a:ext cx="972000" cy="1414647"/>
            <a:chOff x="3559298" y="2300717"/>
            <a:chExt cx="972000" cy="14146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BF0AAC-CF05-1DBE-D188-F062503A1FA6}"/>
                </a:ext>
              </a:extLst>
            </p:cNvPr>
            <p:cNvGrpSpPr/>
            <p:nvPr/>
          </p:nvGrpSpPr>
          <p:grpSpPr>
            <a:xfrm>
              <a:off x="3559298" y="2742995"/>
              <a:ext cx="972000" cy="972369"/>
              <a:chOff x="3419872" y="2427734"/>
              <a:chExt cx="648072" cy="648072"/>
            </a:xfrm>
            <a:solidFill>
              <a:schemeClr val="accent2">
                <a:lumMod val="60000"/>
                <a:lumOff val="40000"/>
                <a:alpha val="53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68385A-CCC2-B646-5E6F-7E32753669D0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72D9AF-5412-02C7-A055-22724E9B433F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7B1539-C91D-8D02-7EF3-42A88F90BD66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B6FBA4-B794-98E8-B9EA-49925C77FFB8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807F88-9E9C-EC12-93DB-85BA35C9D86D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5B910A-B91F-B27B-84B5-2F67E1701F4B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C6414CF-28A1-3CE4-FB49-79575227DDEC}"/>
                </a:ext>
              </a:extLst>
            </p:cNvPr>
            <p:cNvSpPr txBox="1"/>
            <p:nvPr/>
          </p:nvSpPr>
          <p:spPr>
            <a:xfrm>
              <a:off x="3638370" y="2300717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(3)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E1DE97-DAD9-804E-856C-957F62C38833}"/>
              </a:ext>
            </a:extLst>
          </p:cNvPr>
          <p:cNvGrpSpPr/>
          <p:nvPr/>
        </p:nvGrpSpPr>
        <p:grpSpPr>
          <a:xfrm>
            <a:off x="4839619" y="2646870"/>
            <a:ext cx="892928" cy="1067878"/>
            <a:chOff x="5517798" y="2646869"/>
            <a:chExt cx="892928" cy="10678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F9520D-673C-5156-100D-575810370970}"/>
                </a:ext>
              </a:extLst>
            </p:cNvPr>
            <p:cNvGrpSpPr/>
            <p:nvPr/>
          </p:nvGrpSpPr>
          <p:grpSpPr>
            <a:xfrm>
              <a:off x="5533514" y="3066501"/>
              <a:ext cx="648000" cy="648246"/>
              <a:chOff x="3419872" y="2427734"/>
              <a:chExt cx="432048" cy="432048"/>
            </a:xfrm>
            <a:solidFill>
              <a:schemeClr val="accent6">
                <a:lumMod val="60000"/>
                <a:lumOff val="40000"/>
                <a:alpha val="53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83E225-C792-DD12-27C1-1B13CCD5811B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0AB61B-51D5-955A-2F04-0C43A0E5CA55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5180D7-5021-90F7-733C-D6A59478DB86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08A0FD-B4ED-3A18-54FA-F1F57B1C05D4}"/>
                </a:ext>
              </a:extLst>
            </p:cNvPr>
            <p:cNvSpPr txBox="1"/>
            <p:nvPr/>
          </p:nvSpPr>
          <p:spPr>
            <a:xfrm>
              <a:off x="5517798" y="2646869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(2)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D334A0-313E-DBF1-AF52-5C9B3461DC32}"/>
              </a:ext>
            </a:extLst>
          </p:cNvPr>
          <p:cNvGrpSpPr/>
          <p:nvPr/>
        </p:nvGrpSpPr>
        <p:grpSpPr>
          <a:xfrm>
            <a:off x="6178504" y="2933786"/>
            <a:ext cx="892928" cy="780960"/>
            <a:chOff x="6856684" y="2933786"/>
            <a:chExt cx="892928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82632C-5532-7B9B-1E78-9DA90B3A5826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F47DB7-795A-47BC-79C2-C8FA40A41354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C3F4A460-CCBD-2540-DE1D-7FC85632F281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0BC540-0D4F-9347-5CA2-8B84381FA5F2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FF787-EEEE-1722-7B8D-6A6EF1B46317}"/>
              </a:ext>
            </a:extLst>
          </p:cNvPr>
          <p:cNvSpPr txBox="1"/>
          <p:nvPr/>
        </p:nvSpPr>
        <p:spPr>
          <a:xfrm>
            <a:off x="702654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C3DFA-C2EB-DA82-B2E5-67E27BD8BB36}"/>
              </a:ext>
            </a:extLst>
          </p:cNvPr>
          <p:cNvSpPr txBox="1"/>
          <p:nvPr/>
        </p:nvSpPr>
        <p:spPr>
          <a:xfrm>
            <a:off x="6254499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+0=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1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05102-281F-EF87-4A2B-84931D88F888}"/>
              </a:ext>
            </a:extLst>
          </p:cNvPr>
          <p:cNvSpPr txBox="1"/>
          <p:nvPr/>
        </p:nvSpPr>
        <p:spPr>
          <a:xfrm>
            <a:off x="2938442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9BBD6-2CF7-265C-7C08-AB44F9B48F89}"/>
              </a:ext>
            </a:extLst>
          </p:cNvPr>
          <p:cNvSpPr txBox="1"/>
          <p:nvPr/>
        </p:nvSpPr>
        <p:spPr>
          <a:xfrm>
            <a:off x="4817627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EAA5D3D-A5A6-A049-A96D-D8F322B57B41}"/>
              </a:ext>
            </a:extLst>
          </p:cNvPr>
          <p:cNvSpPr/>
          <p:nvPr/>
        </p:nvSpPr>
        <p:spPr>
          <a:xfrm flipH="1">
            <a:off x="3943345" y="30415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D85C359-42B3-F853-9E15-401EB445E660}"/>
              </a:ext>
            </a:extLst>
          </p:cNvPr>
          <p:cNvSpPr/>
          <p:nvPr/>
        </p:nvSpPr>
        <p:spPr>
          <a:xfrm flipH="1">
            <a:off x="1891009" y="2771726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D7A985-464D-CBFC-CED8-84C293B86BC6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A3E4C92-5D28-10C9-1105-E97D91702FA4}"/>
              </a:ext>
            </a:extLst>
          </p:cNvPr>
          <p:cNvSpPr/>
          <p:nvPr/>
        </p:nvSpPr>
        <p:spPr>
          <a:xfrm flipH="1">
            <a:off x="5646046" y="33443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33B620-6C64-F71D-D775-D87719F1FD20}"/>
              </a:ext>
            </a:extLst>
          </p:cNvPr>
          <p:cNvGrpSpPr/>
          <p:nvPr/>
        </p:nvGrpSpPr>
        <p:grpSpPr>
          <a:xfrm>
            <a:off x="1459567" y="4101877"/>
            <a:ext cx="2438297" cy="782615"/>
            <a:chOff x="1946088" y="5469171"/>
            <a:chExt cx="3251063" cy="104348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C011A-1E70-BFF1-1D79-2F08BB4253FE}"/>
                </a:ext>
              </a:extLst>
            </p:cNvPr>
            <p:cNvSpPr txBox="1"/>
            <p:nvPr/>
          </p:nvSpPr>
          <p:spPr>
            <a:xfrm>
              <a:off x="2416628" y="6020215"/>
              <a:ext cx="27805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Lösung gefunden!</a:t>
              </a:r>
              <a:endParaRPr lang="en-GB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C0D8D72-1C9D-FAD8-7039-B7EDAB8A97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6088" y="5469171"/>
              <a:ext cx="944653" cy="55104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6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CEA0-2F6C-249E-D335-3D97F097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Rekursion in Java – Aufgabe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0A74B-E289-61E6-7FCE-ADB4F1E5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63" y="907931"/>
            <a:ext cx="6644873" cy="40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98068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CEA0-2F6C-249E-D335-3D97F097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CH" dirty="0"/>
              <a:t>Rekursion in Java – Lösung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DFC30-9D57-29AF-20CC-6DF5D4A3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1180"/>
            <a:ext cx="8229600" cy="3312413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9AC34C-AAB2-8ED3-24C2-81DF3613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de-CH" noProof="0" smtClean="0"/>
              <a:pPr>
                <a:spcAft>
                  <a:spcPts val="600"/>
                </a:spcAft>
              </a:pPr>
              <a:t>59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45740535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66E8-9919-0DC7-DE83-032A69F8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Variablen enthalten entweder einen </a:t>
            </a:r>
            <a:r>
              <a:rPr lang="de-DE" dirty="0"/>
              <a:t>Wert </a:t>
            </a:r>
            <a:r>
              <a:rPr lang="de-DE" b="0" dirty="0"/>
              <a:t>(Value) oder eine </a:t>
            </a:r>
            <a:r>
              <a:rPr lang="de-DE" dirty="0"/>
              <a:t>Referenz</a:t>
            </a:r>
            <a:r>
              <a:rPr lang="de-DE" b="0" dirty="0"/>
              <a:t> (Reference).</a:t>
            </a:r>
          </a:p>
          <a:p>
            <a:r>
              <a:rPr lang="de-DE" b="0" dirty="0"/>
              <a:t>Variablen enthalten </a:t>
            </a:r>
            <a:r>
              <a:rPr lang="de-DE" dirty="0"/>
              <a:t>nie </a:t>
            </a:r>
            <a:r>
              <a:rPr lang="de-DE" b="0" dirty="0"/>
              <a:t>Objekte.</a:t>
            </a:r>
          </a:p>
          <a:p>
            <a:r>
              <a:rPr lang="de-DE" b="0" dirty="0"/>
              <a:t>Referenzen zeigen auf das Objekt im Speicher. </a:t>
            </a:r>
            <a:endParaRPr lang="en-C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6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0199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EC67-9A11-682C-71E8-462D0EEE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Rekursion </a:t>
            </a:r>
            <a:r>
              <a:rPr lang="en-CH" dirty="0" err="1"/>
              <a:t>mit</a:t>
            </a:r>
            <a:r>
              <a:rPr lang="en-CH" dirty="0"/>
              <a:t> </a:t>
            </a:r>
            <a:r>
              <a:rPr lang="en-GB" dirty="0"/>
              <a:t>D</a:t>
            </a:r>
            <a:r>
              <a:rPr lang="en-CH" dirty="0" err="1"/>
              <a:t>ebugger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16A31-E7AA-CE46-757E-5B04906BA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93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9C25B-51AD-B139-0758-28D408D2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15" y="403065"/>
            <a:ext cx="8515569" cy="29284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39C26-2324-FC80-6DBB-4E038D8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11B3D-A49B-3352-89C0-3E6C227A05B4}"/>
              </a:ext>
            </a:extLst>
          </p:cNvPr>
          <p:cNvSpPr txBox="1"/>
          <p:nvPr/>
        </p:nvSpPr>
        <p:spPr>
          <a:xfrm>
            <a:off x="179512" y="3363838"/>
            <a:ext cx="82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setzen den Breakpoint dort, wo die Methode </a:t>
            </a:r>
            <a:r>
              <a:rPr lang="de-DE" b="1" dirty="0">
                <a:latin typeface="Ubuntu Mono" panose="020B0509030602030204" pitchFamily="49" charset="0"/>
              </a:rPr>
              <a:t>isPalindrome</a:t>
            </a:r>
            <a:r>
              <a:rPr lang="de-DE" dirty="0"/>
              <a:t> aufgerufen wird. Anschließend gehen wir mit 'Step Into' in die Methode, wobei das Argument </a:t>
            </a:r>
            <a:r>
              <a:rPr lang="de-DE" b="1" dirty="0">
                <a:latin typeface="Ubuntu Mono" panose="020B0509030602030204" pitchFamily="49" charset="0"/>
              </a:rPr>
              <a:t>word = "wow"</a:t>
            </a:r>
            <a:r>
              <a:rPr lang="de-DE" dirty="0"/>
              <a:t> ist.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72647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B6CD1-D21C-9973-2F1D-3CF6DBA34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5" y="256673"/>
            <a:ext cx="8461129" cy="28744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EEDBA3-661E-862E-1BEE-197E296C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BD308-0538-CCC0-5FFC-1470FABAB065}"/>
              </a:ext>
            </a:extLst>
          </p:cNvPr>
          <p:cNvSpPr txBox="1"/>
          <p:nvPr/>
        </p:nvSpPr>
        <p:spPr>
          <a:xfrm>
            <a:off x="213803" y="3131087"/>
            <a:ext cx="82439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Wir gehen mit 'Step Over' durch die Methode, und die Variablen </a:t>
            </a:r>
            <a:r>
              <a:rPr lang="de-DE" b="1" dirty="0">
                <a:latin typeface="Ubuntu Mono" panose="020B0509030602030204" pitchFamily="49" charset="0"/>
              </a:rPr>
              <a:t>word</a:t>
            </a:r>
            <a:r>
              <a:rPr lang="de-DE" dirty="0"/>
              <a:t>, </a:t>
            </a:r>
            <a:r>
              <a:rPr lang="de-DE" b="1" dirty="0">
                <a:latin typeface="Ubuntu Mono" panose="020B0509030602030204" pitchFamily="49" charset="0"/>
              </a:rPr>
              <a:t>wordLength</a:t>
            </a:r>
            <a:r>
              <a:rPr lang="de-DE" dirty="0"/>
              <a:t>, </a:t>
            </a:r>
            <a:r>
              <a:rPr lang="de-DE" b="1" dirty="0">
                <a:latin typeface="Ubuntu Mono" panose="020B0509030602030204" pitchFamily="49" charset="0"/>
              </a:rPr>
              <a:t>firstAndLast</a:t>
            </a:r>
            <a:r>
              <a:rPr lang="de-DE" dirty="0"/>
              <a:t> erscheinen sowohl unter „Threads &amp; Variables“ als auch in der Zeile , nachdem sie deklariert wurden.</a:t>
            </a:r>
          </a:p>
          <a:p>
            <a:pPr algn="l"/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In Zeile 19 rufen wir die Methode </a:t>
            </a:r>
            <a:r>
              <a:rPr lang="de-DE" b="1" dirty="0">
                <a:latin typeface="Ubuntu Mono" panose="020B0509030602030204" pitchFamily="49" charset="0"/>
              </a:rPr>
              <a:t>isPalindrome</a:t>
            </a:r>
            <a:r>
              <a:rPr lang="de-DE" dirty="0"/>
              <a:t> erneut auf, diesmal innerhalb der Methode </a:t>
            </a:r>
            <a:r>
              <a:rPr lang="de-DE" b="1" dirty="0">
                <a:latin typeface="Ubuntu Mono" panose="020B0509030602030204" pitchFamily="49" charset="0"/>
              </a:rPr>
              <a:t>isPalindrome</a:t>
            </a:r>
            <a:r>
              <a:rPr lang="de-DE" dirty="0"/>
              <a:t> (wir gehen in die Rekursion). Das Argument in diesem Aufruf der Methode ist </a:t>
            </a:r>
            <a:r>
              <a:rPr lang="de-DE" b="1" dirty="0">
                <a:latin typeface="Ubuntu Mono" panose="020B0509030602030204" pitchFamily="49" charset="0"/>
              </a:rPr>
              <a:t>withoutFirstAndLast</a:t>
            </a:r>
            <a:r>
              <a:rPr lang="de-DE" dirty="0"/>
              <a:t> (="o").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4963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B0E53A-EBED-1445-B8B2-3FB82A3B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5" y="341129"/>
            <a:ext cx="8670110" cy="3005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DE251-D975-0D1F-BBDC-44EEDC17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DBA36-5A0F-A317-858E-7EE5609E9361}"/>
              </a:ext>
            </a:extLst>
          </p:cNvPr>
          <p:cNvSpPr txBox="1"/>
          <p:nvPr/>
        </p:nvSpPr>
        <p:spPr>
          <a:xfrm>
            <a:off x="346527" y="3346854"/>
            <a:ext cx="8340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Wir sind wieder in die Methode eingetreten, aber dieses Mal mit </a:t>
            </a:r>
            <a:r>
              <a:rPr lang="de-DE" b="1" dirty="0">
                <a:latin typeface="Ubuntu Mono" panose="020B0509030602030204" pitchFamily="49" charset="0"/>
              </a:rPr>
              <a:t>word</a:t>
            </a:r>
            <a:r>
              <a:rPr lang="de-DE" dirty="0"/>
              <a:t> = "o".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Beachte, dass die Werte, die im vorherigen Methodenaufruf von isPalindrome sichtbar waren, nicht mehr im Scope sind, und daher auch nicht in unter „Threads &amp; Variables“ 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3028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5A2509-DB47-D363-92F9-948747B7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74" y="369778"/>
            <a:ext cx="8642051" cy="30005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E1929-D044-AD5E-72DE-3FE4ECB0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3C078-21DC-AF33-E0AD-691C96A48D12}"/>
              </a:ext>
            </a:extLst>
          </p:cNvPr>
          <p:cNvSpPr txBox="1"/>
          <p:nvPr/>
        </p:nvSpPr>
        <p:spPr>
          <a:xfrm flipH="1">
            <a:off x="301764" y="3468621"/>
            <a:ext cx="8085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"Da </a:t>
            </a:r>
            <a:r>
              <a:rPr lang="de-DE" b="1" dirty="0">
                <a:latin typeface="Ubuntu Mono" panose="020B0509030602030204" pitchFamily="49" charset="0"/>
              </a:rPr>
              <a:t>wordLength = 1</a:t>
            </a:r>
            <a:r>
              <a:rPr lang="de-DE" dirty="0">
                <a:latin typeface="Ubuntu Mono" panose="020B0509030602030204" pitchFamily="49" charset="0"/>
              </a:rPr>
              <a:t> </a:t>
            </a:r>
            <a:r>
              <a:rPr lang="de-DE" dirty="0"/>
              <a:t>ist, ist der Base Case erfüllt. Somit betreten wir das </a:t>
            </a:r>
            <a:r>
              <a:rPr lang="de-DE" b="1" dirty="0"/>
              <a:t>if-Statement</a:t>
            </a:r>
            <a:r>
              <a:rPr lang="de-DE" dirty="0"/>
              <a:t> und es wird </a:t>
            </a:r>
            <a:r>
              <a:rPr lang="de-DE" b="1" dirty="0" err="1">
                <a:latin typeface="Ubuntu Mono" panose="020B0509030602030204" pitchFamily="49" charset="0"/>
              </a:rPr>
              <a:t>true</a:t>
            </a:r>
            <a:r>
              <a:rPr lang="de-DE" dirty="0"/>
              <a:t> zurückgegeben.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Aber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wohin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wird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es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zurückgegeben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19046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09553-BC0E-7F6F-C8E4-BFC0E184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74" y="291300"/>
            <a:ext cx="8589754" cy="30005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980FE-4F18-FD67-B106-61C7F5A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C5477-1F39-10A6-77E8-1EF547428C66}"/>
              </a:ext>
            </a:extLst>
          </p:cNvPr>
          <p:cNvSpPr txBox="1"/>
          <p:nvPr/>
        </p:nvSpPr>
        <p:spPr>
          <a:xfrm>
            <a:off x="323528" y="3363838"/>
            <a:ext cx="836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Ubuntu Mono" panose="020B0509030602030204" pitchFamily="49" charset="0"/>
              </a:rPr>
              <a:t>True</a:t>
            </a:r>
            <a:r>
              <a:rPr lang="de-DE" sz="1600" dirty="0"/>
              <a:t> wird an die Stelle zurückgegeben, an der die Methode zuletzt aufgerufen wurde. Die Methode wurde zuletzt mit </a:t>
            </a:r>
            <a:r>
              <a:rPr lang="de-DE" sz="1600" b="1" dirty="0">
                <a:latin typeface="Ubuntu Mono" panose="020B0509030602030204" pitchFamily="49" charset="0"/>
              </a:rPr>
              <a:t>'o'</a:t>
            </a:r>
            <a:r>
              <a:rPr lang="de-DE" sz="1600" dirty="0"/>
              <a:t> aufgerufen. Nun zeigt auch „Threads &amp; Variables“ wieder die Werte der Variablen, wie sie beim vorherigen Methodenaufruf waren.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Jetzt wird zuerst </a:t>
            </a:r>
            <a:r>
              <a:rPr lang="de-DE" sz="1600" b="1" dirty="0">
                <a:latin typeface="Ubuntu Mono" panose="020B0509030602030204" pitchFamily="49" charset="0"/>
              </a:rPr>
              <a:t>firstAndLast &amp;&amp; True</a:t>
            </a:r>
            <a:r>
              <a:rPr lang="de-DE" sz="1600" dirty="0"/>
              <a:t> (Rückgabewert) ausgewertet. Das ergibt </a:t>
            </a:r>
            <a:r>
              <a:rPr lang="de-DE" sz="1600" b="1" dirty="0">
                <a:latin typeface="Ubuntu Mono" panose="020B0509030602030204" pitchFamily="49" charset="0"/>
              </a:rPr>
              <a:t>True</a:t>
            </a:r>
            <a:r>
              <a:rPr lang="de-DE" sz="1600" dirty="0"/>
              <a:t>, was weiter zurückgegeben wird, an die Stelle, an der isPalindrome mit </a:t>
            </a:r>
            <a:r>
              <a:rPr lang="de-DE" sz="1600" b="1" dirty="0">
                <a:latin typeface="Ubuntu Mono" panose="020B0509030602030204" pitchFamily="49" charset="0"/>
              </a:rPr>
              <a:t>word = "wow" </a:t>
            </a:r>
            <a:r>
              <a:rPr lang="de-DE" sz="1600" dirty="0"/>
              <a:t>aufgerufen wurde. </a:t>
            </a:r>
            <a:endParaRPr lang="en-CH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29F843-CFF2-5368-A2E5-E6F832EA89E2}"/>
              </a:ext>
            </a:extLst>
          </p:cNvPr>
          <p:cNvCxnSpPr>
            <a:cxnSpLocks/>
          </p:cNvCxnSpPr>
          <p:nvPr/>
        </p:nvCxnSpPr>
        <p:spPr>
          <a:xfrm flipH="1" flipV="1">
            <a:off x="3131840" y="3075806"/>
            <a:ext cx="288032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9325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25AFD-8772-FAF4-E200-1367B91B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8" y="262778"/>
            <a:ext cx="8690335" cy="30290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14AAE-84A3-AA35-396E-F9DFDD34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74985-719E-D9CC-32CB-2A6D0C9417B3}"/>
              </a:ext>
            </a:extLst>
          </p:cNvPr>
          <p:cNvSpPr txBox="1"/>
          <p:nvPr/>
        </p:nvSpPr>
        <p:spPr>
          <a:xfrm>
            <a:off x="323526" y="3291829"/>
            <a:ext cx="8326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Ubuntu Mono" panose="020B0509030602030204" pitchFamily="49" charset="0"/>
              </a:rPr>
              <a:t>isPalindrome</a:t>
            </a:r>
            <a:r>
              <a:rPr lang="de-DE" dirty="0"/>
              <a:t> wurde mit dem Parameter </a:t>
            </a:r>
            <a:r>
              <a:rPr lang="de-DE" b="1" dirty="0">
                <a:latin typeface="Ubuntu Mono" panose="020B0509030602030204" pitchFamily="49" charset="0"/>
              </a:rPr>
              <a:t>"wow"</a:t>
            </a:r>
            <a:r>
              <a:rPr lang="de-DE" dirty="0">
                <a:latin typeface="Ubuntu Mono" panose="020B0509030602030204" pitchFamily="49" charset="0"/>
              </a:rPr>
              <a:t> </a:t>
            </a:r>
            <a:r>
              <a:rPr lang="de-DE" dirty="0"/>
              <a:t>in der </a:t>
            </a:r>
            <a:r>
              <a:rPr lang="de-DE" b="1" dirty="0">
                <a:latin typeface="Ubuntu Mono" panose="020B0509030602030204" pitchFamily="49" charset="0"/>
              </a:rPr>
              <a:t>main-Methode</a:t>
            </a:r>
            <a:r>
              <a:rPr lang="de-DE" dirty="0"/>
              <a:t> aufgerufen. </a:t>
            </a:r>
            <a:r>
              <a:rPr lang="de-DE" b="1" dirty="0">
                <a:latin typeface="Ubuntu Mono" panose="020B0509030602030204" pitchFamily="49" charset="0"/>
              </a:rPr>
              <a:t>True</a:t>
            </a:r>
            <a:r>
              <a:rPr lang="de-DE" dirty="0"/>
              <a:t> wird also hier zurückgegeben, und anschließend wird </a:t>
            </a:r>
            <a:r>
              <a:rPr lang="de-DE" b="1" dirty="0">
                <a:latin typeface="Ubuntu Mono" panose="020B0509030602030204" pitchFamily="49" charset="0"/>
              </a:rPr>
              <a:t>System.out.println(true)</a:t>
            </a:r>
            <a:r>
              <a:rPr lang="de-DE" dirty="0">
                <a:latin typeface="Ubuntu Mono" panose="020B0509030602030204" pitchFamily="49" charset="0"/>
              </a:rPr>
              <a:t> </a:t>
            </a:r>
            <a:r>
              <a:rPr lang="de-DE" dirty="0"/>
              <a:t>ausgeführt.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998551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2E276F-EB6A-62BC-B6FA-2496B72F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EA2F3-53F9-4FBE-E2D9-A1DD5BC1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" y="1025412"/>
            <a:ext cx="9009684" cy="30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02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AC4CA9-5200-C277-FF59-4C317239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C681F-E34A-62E6-A9F5-50F835F5489A}"/>
              </a:ext>
            </a:extLst>
          </p:cNvPr>
          <p:cNvSpPr txBox="1"/>
          <p:nvPr/>
        </p:nvSpPr>
        <p:spPr>
          <a:xfrm>
            <a:off x="2614828" y="102393"/>
            <a:ext cx="39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Was wird hier passieren?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E5868-935D-84B5-6659-3342FF885A93}"/>
              </a:ext>
            </a:extLst>
          </p:cNvPr>
          <p:cNvSpPr txBox="1"/>
          <p:nvPr/>
        </p:nvSpPr>
        <p:spPr>
          <a:xfrm>
            <a:off x="1708009" y="4534853"/>
            <a:ext cx="572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Error? Endlose Rekursion? Korrektes ausführen? Sonstiges?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534F7-62FE-F557-5B6A-AD11D26D0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62" y="745569"/>
            <a:ext cx="6331675" cy="36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787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57FDD-394A-0DE6-B349-2E629EC4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6DD54-F7DE-1FE7-6FC9-890B51B0D6EA}"/>
              </a:ext>
            </a:extLst>
          </p:cNvPr>
          <p:cNvSpPr txBox="1"/>
          <p:nvPr/>
        </p:nvSpPr>
        <p:spPr>
          <a:xfrm>
            <a:off x="2614828" y="102393"/>
            <a:ext cx="39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Was wird hier passieren?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CAA0D-8A7B-B17C-DBD8-7715AFD6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625613"/>
            <a:ext cx="5472608" cy="41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white screen with black and orange text&#10;&#10;Description automatically generated">
            <a:extLst>
              <a:ext uri="{FF2B5EF4-FFF2-40B4-BE49-F238E27FC236}">
                <a16:creationId xmlns:a16="http://schemas.microsoft.com/office/drawing/2014/main" id="{022E91D3-5885-D260-9DAE-D7C43B04D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7" y="1200150"/>
            <a:ext cx="7469866" cy="3394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7</a:t>
            </a:fld>
            <a:endParaRPr lang="de-CH" noProof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9F9B98-576B-BDAC-8545-1D63C52EEEAA}"/>
              </a:ext>
            </a:extLst>
          </p:cNvPr>
          <p:cNvCxnSpPr/>
          <p:nvPr/>
        </p:nvCxnSpPr>
        <p:spPr>
          <a:xfrm>
            <a:off x="5283354" y="3651870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10204A-9812-7B2D-6A1D-3A22051B6509}"/>
              </a:ext>
            </a:extLst>
          </p:cNvPr>
          <p:cNvSpPr txBox="1"/>
          <p:nvPr/>
        </p:nvSpPr>
        <p:spPr>
          <a:xfrm>
            <a:off x="5940152" y="343584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Ubuntu Mono" panose="020B0509030602030204" pitchFamily="49" charset="0"/>
              </a:rPr>
              <a:t>3</a:t>
            </a:r>
            <a:endParaRPr lang="en-CH" sz="2000" dirty="0">
              <a:solidFill>
                <a:srgbClr val="FF0000"/>
              </a:solidFill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9ABF4-C8EA-C743-EFDF-D6E82485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1219F-A7D0-E136-AF08-25C82A76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952" y="592038"/>
            <a:ext cx="549609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5E0ED2-2FDF-C989-3335-B9F0E78064CB}"/>
              </a:ext>
            </a:extLst>
          </p:cNvPr>
          <p:cNvSpPr txBox="1"/>
          <p:nvPr/>
        </p:nvSpPr>
        <p:spPr>
          <a:xfrm>
            <a:off x="2614828" y="102393"/>
            <a:ext cx="39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Was wird hier passieren?</a:t>
            </a:r>
          </a:p>
        </p:txBody>
      </p:sp>
    </p:spTree>
    <p:extLst>
      <p:ext uri="{BB962C8B-B14F-4D97-AF65-F5344CB8AC3E}">
        <p14:creationId xmlns:p14="http://schemas.microsoft.com/office/powerpoint/2010/main" val="34617969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Logisches</a:t>
            </a:r>
            <a:r>
              <a:rPr lang="en-GB" dirty="0"/>
              <a:t> </a:t>
            </a:r>
            <a:r>
              <a:rPr lang="en-GB" dirty="0" err="1"/>
              <a:t>Schliessen</a:t>
            </a:r>
            <a:r>
              <a:rPr lang="en-GB" dirty="0"/>
              <a:t> 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797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FD8F-B855-7863-ED9F-29A24CF0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Stärkere</a:t>
            </a:r>
            <a:r>
              <a:rPr lang="en-US" dirty="0"/>
              <a:t> und </a:t>
            </a:r>
            <a:r>
              <a:rPr lang="en-US" dirty="0" err="1"/>
              <a:t>schwächere</a:t>
            </a:r>
            <a:r>
              <a:rPr lang="en-US" dirty="0"/>
              <a:t> </a:t>
            </a:r>
            <a:r>
              <a:rPr lang="en-US" dirty="0" err="1"/>
              <a:t>Aussagen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EBAC-E5E9-DACE-6E64-8A9A984D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567112"/>
          </a:xfrm>
        </p:spPr>
        <p:txBody>
          <a:bodyPr>
            <a:normAutofit/>
          </a:bodyPr>
          <a:lstStyle/>
          <a:p>
            <a:r>
              <a:rPr lang="de-CH" b="0" dirty="0"/>
              <a:t>Wir können </a:t>
            </a:r>
            <a:r>
              <a:rPr lang="de-CH" b="0" i="1" dirty="0"/>
              <a:t>stärkere</a:t>
            </a:r>
            <a:r>
              <a:rPr lang="de-CH" b="0" dirty="0"/>
              <a:t> und </a:t>
            </a:r>
            <a:r>
              <a:rPr lang="de-CH" b="0" i="1" dirty="0"/>
              <a:t>schwächere</a:t>
            </a:r>
            <a:r>
              <a:rPr lang="de-CH" b="0" dirty="0"/>
              <a:t> Aussagen unterscheiden</a:t>
            </a:r>
          </a:p>
          <a:p>
            <a:pPr lvl="1"/>
            <a:r>
              <a:rPr lang="de-CH" dirty="0"/>
              <a:t>Wenn </a:t>
            </a:r>
            <a:r>
              <a:rPr lang="de-CH" b="0" dirty="0">
                <a:latin typeface="Ubuntu Mono" panose="020B0509030602030204" pitchFamily="49" charset="0"/>
              </a:rPr>
              <a:t>P</a:t>
            </a:r>
            <a:r>
              <a:rPr lang="de-CH" b="0" baseline="-25000" dirty="0">
                <a:latin typeface="Ubuntu Mono" panose="020B0509030602030204" pitchFamily="49" charset="0"/>
              </a:rPr>
              <a:t>1</a:t>
            </a:r>
            <a:r>
              <a:rPr lang="de-CH" dirty="0"/>
              <a:t> </a:t>
            </a:r>
            <a:r>
              <a:rPr lang="de-CH" dirty="0">
                <a:latin typeface="Ubuntu Mono" panose="020B0509030602030204" pitchFamily="49" charset="0"/>
              </a:rPr>
              <a:t>⟹</a:t>
            </a:r>
            <a:r>
              <a:rPr lang="de-CH" dirty="0"/>
              <a:t> </a:t>
            </a:r>
            <a:r>
              <a:rPr lang="de-CH" b="0" dirty="0">
                <a:latin typeface="Ubuntu Mono" panose="020B0509030602030204" pitchFamily="49" charset="0"/>
              </a:rPr>
              <a:t>P</a:t>
            </a:r>
            <a:r>
              <a:rPr lang="de-CH" b="0" baseline="-25000" dirty="0">
                <a:latin typeface="Ubuntu Mono" panose="020B0509030602030204" pitchFamily="49" charset="0"/>
              </a:rPr>
              <a:t>2</a:t>
            </a:r>
            <a:r>
              <a:rPr lang="de-CH" dirty="0"/>
              <a:t> gilt, dann ist </a:t>
            </a:r>
            <a:r>
              <a:rPr lang="de-CH" b="0" dirty="0">
                <a:latin typeface="Ubuntu Mono" panose="020B0509030602030204" pitchFamily="49" charset="0"/>
              </a:rPr>
              <a:t>P</a:t>
            </a:r>
            <a:r>
              <a:rPr lang="de-CH" b="0" baseline="-25000" dirty="0">
                <a:latin typeface="Ubuntu Mono" panose="020B0509030602030204" pitchFamily="49" charset="0"/>
              </a:rPr>
              <a:t>1</a:t>
            </a:r>
            <a:r>
              <a:rPr lang="de-CH" dirty="0"/>
              <a:t> stärker als </a:t>
            </a:r>
            <a:r>
              <a:rPr lang="de-CH" b="0" dirty="0">
                <a:latin typeface="Ubuntu Mono" panose="020B0509030602030204" pitchFamily="49" charset="0"/>
              </a:rPr>
              <a:t>P</a:t>
            </a:r>
            <a:r>
              <a:rPr lang="de-CH" b="0" baseline="-25000" dirty="0">
                <a:latin typeface="Ubuntu Mono" panose="020B0509030602030204" pitchFamily="49" charset="0"/>
              </a:rPr>
              <a:t>2</a:t>
            </a:r>
            <a:r>
              <a:rPr lang="de-CH" dirty="0"/>
              <a:t> (und </a:t>
            </a:r>
            <a:r>
              <a:rPr lang="de-CH" b="0" dirty="0">
                <a:latin typeface="Ubuntu Mono" panose="020B0509030602030204" pitchFamily="49" charset="0"/>
              </a:rPr>
              <a:t>P</a:t>
            </a:r>
            <a:r>
              <a:rPr lang="de-CH" b="0" baseline="-25000" dirty="0">
                <a:latin typeface="Ubuntu Mono" panose="020B0509030602030204" pitchFamily="49" charset="0"/>
              </a:rPr>
              <a:t>2</a:t>
            </a:r>
            <a:r>
              <a:rPr lang="de-CH" dirty="0"/>
              <a:t> schwächer als </a:t>
            </a:r>
            <a:r>
              <a:rPr lang="de-CH" b="0" dirty="0">
                <a:latin typeface="Ubuntu Mono" panose="020B0509030602030204" pitchFamily="49" charset="0"/>
              </a:rPr>
              <a:t>P</a:t>
            </a:r>
            <a:r>
              <a:rPr lang="de-CH" b="0" baseline="-25000" dirty="0">
                <a:latin typeface="Ubuntu Mono" panose="020B0509030602030204" pitchFamily="49" charset="0"/>
              </a:rPr>
              <a:t>1</a:t>
            </a:r>
            <a:r>
              <a:rPr lang="de-CH" dirty="0"/>
              <a:t>)</a:t>
            </a:r>
          </a:p>
          <a:p>
            <a:pPr marL="457200" lvl="1" indent="0">
              <a:buNone/>
            </a:pPr>
            <a:endParaRPr lang="de-CH" dirty="0"/>
          </a:p>
          <a:p>
            <a:r>
              <a:rPr lang="de-CH" b="0" dirty="0"/>
              <a:t>Die stärkste Aussage ist </a:t>
            </a:r>
            <a:r>
              <a:rPr lang="de-CH" b="0" dirty="0" err="1">
                <a:latin typeface="Ubuntu Mono" panose="020B0509030602030204" pitchFamily="49" charset="0"/>
              </a:rPr>
              <a:t>false</a:t>
            </a:r>
            <a:r>
              <a:rPr lang="de-CH" b="0" dirty="0"/>
              <a:t>, da </a:t>
            </a:r>
            <a:r>
              <a:rPr lang="de-CH" b="0" dirty="0" err="1">
                <a:latin typeface="Ubuntu Mono" panose="020B0509030602030204" pitchFamily="49" charset="0"/>
              </a:rPr>
              <a:t>false</a:t>
            </a:r>
            <a:r>
              <a:rPr lang="de-CH" b="0" dirty="0"/>
              <a:t> alles impliziert</a:t>
            </a:r>
          </a:p>
          <a:p>
            <a:r>
              <a:rPr lang="de-CH" b="0" dirty="0"/>
              <a:t>Die schwächste Aussage ist </a:t>
            </a:r>
            <a:r>
              <a:rPr lang="de-CH" b="0" dirty="0" err="1">
                <a:latin typeface="Ubuntu Mono" panose="020B0509030602030204" pitchFamily="49" charset="0"/>
              </a:rPr>
              <a:t>true</a:t>
            </a:r>
            <a:r>
              <a:rPr lang="de-CH" b="0" dirty="0"/>
              <a:t>, da </a:t>
            </a:r>
            <a:r>
              <a:rPr lang="de-CH" b="0" dirty="0" err="1">
                <a:latin typeface="Ubuntu Mono" panose="020B0509030602030204" pitchFamily="49" charset="0"/>
              </a:rPr>
              <a:t>true</a:t>
            </a:r>
            <a:r>
              <a:rPr lang="de-CH" b="0" dirty="0"/>
              <a:t> nur </a:t>
            </a:r>
            <a:r>
              <a:rPr lang="de-CH" b="0" dirty="0" err="1">
                <a:latin typeface="Ubuntu Mono" panose="020B0509030602030204" pitchFamily="49" charset="0"/>
              </a:rPr>
              <a:t>true</a:t>
            </a:r>
            <a:r>
              <a:rPr lang="de-CH" b="0" dirty="0"/>
              <a:t> impliziert</a:t>
            </a:r>
            <a:endParaRPr lang="de-CH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C1772-6F80-1E57-C335-1AC2C3BF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72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2457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1BBE-4F85-479D-8CE4-366F9D93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Rückwärtsschliessen: Vorgehen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32E8-83C6-46C7-A0E3-86B263D6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862" y="1200153"/>
            <a:ext cx="6274602" cy="2667742"/>
          </a:xfrm>
        </p:spPr>
        <p:txBody>
          <a:bodyPr>
            <a:normAutofit/>
          </a:bodyPr>
          <a:lstStyle/>
          <a:p>
            <a:r>
              <a:rPr lang="de-CH" sz="2000" dirty="0"/>
              <a:t>Start: </a:t>
            </a:r>
            <a:r>
              <a:rPr lang="de-CH" sz="2000" b="0" dirty="0"/>
              <a:t>Wählen (wissen, raten) einer sinnvollen</a:t>
            </a:r>
            <a:br>
              <a:rPr lang="de-CH" sz="2000" b="0" dirty="0"/>
            </a:br>
            <a:r>
              <a:rPr lang="de-CH" sz="2000" b="0" i="1" dirty="0"/>
              <a:t>Nachbedingung</a:t>
            </a:r>
            <a:endParaRPr lang="de-CH" sz="2000" b="0" dirty="0"/>
          </a:p>
          <a:p>
            <a:r>
              <a:rPr lang="de-CH" sz="2000" dirty="0"/>
              <a:t>Schrittweise: </a:t>
            </a:r>
            <a:r>
              <a:rPr lang="de-CH" sz="2000" b="0" dirty="0"/>
              <a:t>Herleiten der vorherigen Aussage (</a:t>
            </a:r>
            <a:r>
              <a:rPr lang="de-CH" sz="2000" b="0" dirty="0">
                <a:solidFill>
                  <a:srgbClr val="5A5434"/>
                </a:solidFill>
                <a:latin typeface="Ubuntu Mono" panose="020B0509030602030204" pitchFamily="49" charset="0"/>
              </a:rPr>
              <a:t>Assertion</a:t>
            </a:r>
            <a:r>
              <a:rPr lang="de-CH" sz="2000" b="0" baseline="-25000" dirty="0">
                <a:solidFill>
                  <a:srgbClr val="5A5434"/>
                </a:solidFill>
                <a:latin typeface="Ubuntu Mono" panose="020B0509030602030204" pitchFamily="49" charset="0"/>
              </a:rPr>
              <a:t>i-1</a:t>
            </a:r>
            <a:r>
              <a:rPr lang="de-CH" sz="2000" b="0" dirty="0"/>
              <a:t>) durch Einbeziehen des </a:t>
            </a:r>
            <a:r>
              <a:rPr lang="de-CH" sz="2000" b="0" i="1" dirty="0"/>
              <a:t>Effekts</a:t>
            </a:r>
            <a:r>
              <a:rPr lang="de-CH" sz="2000" b="0" dirty="0"/>
              <a:t> der vorherigen Anweisung (</a:t>
            </a:r>
            <a:r>
              <a:rPr lang="de-CH" sz="2000" b="0" dirty="0" err="1">
                <a:solidFill>
                  <a:srgbClr val="5A5434"/>
                </a:solidFill>
                <a:latin typeface="Ubuntu Mono" panose="020B0509030602030204" pitchFamily="49" charset="0"/>
              </a:rPr>
              <a:t>Statement</a:t>
            </a:r>
            <a:r>
              <a:rPr lang="de-CH" sz="2000" b="0" baseline="-25000" dirty="0" err="1">
                <a:solidFill>
                  <a:srgbClr val="5A5434"/>
                </a:solidFill>
                <a:latin typeface="Ubuntu Mono" panose="020B0509030602030204" pitchFamily="49" charset="0"/>
              </a:rPr>
              <a:t>i</a:t>
            </a:r>
            <a:r>
              <a:rPr lang="de-CH" sz="2000" b="0" dirty="0"/>
              <a:t>)</a:t>
            </a:r>
          </a:p>
          <a:p>
            <a:r>
              <a:rPr lang="de-CH" sz="2000" dirty="0"/>
              <a:t>Ziel: </a:t>
            </a:r>
            <a:r>
              <a:rPr lang="de-CH" sz="2000" b="0" dirty="0"/>
              <a:t>Herleiten einer </a:t>
            </a:r>
            <a:r>
              <a:rPr lang="de-CH" sz="2000" b="0" i="1" dirty="0"/>
              <a:t>notwendigen und hinreichenden</a:t>
            </a:r>
            <a:r>
              <a:rPr lang="de-CH" sz="2000" b="0" dirty="0"/>
              <a:t> </a:t>
            </a:r>
            <a:r>
              <a:rPr lang="de-CH" sz="2000" b="0" i="1" dirty="0"/>
              <a:t>Vorbedingung</a:t>
            </a:r>
            <a:endParaRPr lang="en-GB" sz="2000" b="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8B673-A98B-4674-8944-857C75FA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73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4F8667-7035-4396-941F-20629D6FBF47}"/>
              </a:ext>
            </a:extLst>
          </p:cNvPr>
          <p:cNvSpPr txBox="1">
            <a:spLocks/>
          </p:cNvSpPr>
          <p:nvPr/>
        </p:nvSpPr>
        <p:spPr>
          <a:xfrm>
            <a:off x="457202" y="1200151"/>
            <a:ext cx="1913860" cy="2451054"/>
          </a:xfrm>
          <a:prstGeom prst="rect">
            <a:avLst/>
          </a:prstGeom>
          <a:solidFill>
            <a:srgbClr val="C7C7C7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100"/>
              </a:spcBef>
              <a:spcAft>
                <a:spcPts val="100"/>
              </a:spcAft>
              <a:buClr>
                <a:srgbClr val="C0504D"/>
              </a:buClr>
              <a:buNone/>
              <a:defRPr/>
            </a:pPr>
            <a:r>
              <a:rPr lang="de-CH" sz="1800" i="1" dirty="0">
                <a:solidFill>
                  <a:srgbClr val="5A5434"/>
                </a:solidFill>
                <a:latin typeface="Ubuntu Mono" panose="020B0509030602030204" pitchFamily="49" charset="0"/>
              </a:rPr>
              <a:t>{</a:t>
            </a:r>
            <a:r>
              <a:rPr lang="de-CH" sz="1800" i="1" dirty="0" err="1">
                <a:solidFill>
                  <a:srgbClr val="5A5434"/>
                </a:solidFill>
                <a:latin typeface="Ubuntu Mono" panose="020B0509030602030204" pitchFamily="49" charset="0"/>
              </a:rPr>
              <a:t>Precondition</a:t>
            </a:r>
            <a:r>
              <a:rPr lang="de-CH" sz="1800" i="1" dirty="0">
                <a:solidFill>
                  <a:srgbClr val="5A5434"/>
                </a:solidFill>
                <a:latin typeface="Ubuntu Mono" panose="020B0509030602030204" pitchFamily="49" charset="0"/>
              </a:rPr>
              <a:t>}</a:t>
            </a:r>
            <a:br>
              <a:rPr lang="de-CH" sz="1800" i="1" dirty="0">
                <a:solidFill>
                  <a:prstClr val="black">
                    <a:lumMod val="65000"/>
                    <a:lumOff val="35000"/>
                  </a:prstClr>
                </a:solidFill>
                <a:latin typeface="Ubuntu Mono" panose="020B0509030602030204" pitchFamily="49" charset="0"/>
              </a:rPr>
            </a:br>
            <a:r>
              <a:rPr lang="de-CH" sz="18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  Statement</a:t>
            </a:r>
            <a:r>
              <a:rPr lang="de-CH" sz="1800" baseline="-250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1</a:t>
            </a:r>
            <a:r>
              <a:rPr lang="de-CH" sz="18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defTabSz="914378">
              <a:spcBef>
                <a:spcPts val="100"/>
              </a:spcBef>
              <a:spcAft>
                <a:spcPts val="100"/>
              </a:spcAft>
              <a:buClr>
                <a:srgbClr val="C0504D"/>
              </a:buClr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  ...</a:t>
            </a:r>
          </a:p>
          <a:p>
            <a:pPr marL="0" indent="0" defTabSz="914378">
              <a:spcBef>
                <a:spcPts val="100"/>
              </a:spcBef>
              <a:spcAft>
                <a:spcPts val="100"/>
              </a:spcAft>
              <a:buClr>
                <a:srgbClr val="C0504D"/>
              </a:buClr>
              <a:buNone/>
              <a:defRPr/>
            </a:pPr>
            <a:r>
              <a:rPr lang="de-CH" sz="1800" i="1" dirty="0">
                <a:solidFill>
                  <a:srgbClr val="5A5434"/>
                </a:solidFill>
                <a:latin typeface="Ubuntu Mono" panose="020B0509030602030204" pitchFamily="49" charset="0"/>
              </a:rPr>
              <a:t>{Assertion</a:t>
            </a:r>
            <a:r>
              <a:rPr lang="de-CH" sz="1800" i="1" baseline="-25000" dirty="0">
                <a:solidFill>
                  <a:srgbClr val="5A5434"/>
                </a:solidFill>
                <a:latin typeface="Ubuntu Mono" panose="020B0509030602030204" pitchFamily="49" charset="0"/>
              </a:rPr>
              <a:t>n-2</a:t>
            </a:r>
            <a:r>
              <a:rPr lang="de-CH" sz="1800" i="1" dirty="0">
                <a:solidFill>
                  <a:srgbClr val="5A5434"/>
                </a:solidFill>
                <a:latin typeface="Ubuntu Mono" panose="020B0509030602030204" pitchFamily="49" charset="0"/>
              </a:rPr>
              <a:t>}</a:t>
            </a:r>
          </a:p>
          <a:p>
            <a:pPr marL="0" indent="0" defTabSz="914378">
              <a:spcBef>
                <a:spcPts val="100"/>
              </a:spcBef>
              <a:spcAft>
                <a:spcPts val="100"/>
              </a:spcAft>
              <a:buClr>
                <a:srgbClr val="C0504D"/>
              </a:buClr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  Statement</a:t>
            </a:r>
            <a:r>
              <a:rPr lang="de-CH" sz="1800" baseline="-250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n-1</a:t>
            </a:r>
            <a:r>
              <a:rPr lang="de-CH" sz="18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defTabSz="914378">
              <a:spcBef>
                <a:spcPts val="100"/>
              </a:spcBef>
              <a:spcAft>
                <a:spcPts val="100"/>
              </a:spcAft>
              <a:buClr>
                <a:srgbClr val="C0504D"/>
              </a:buClr>
              <a:buNone/>
              <a:defRPr/>
            </a:pPr>
            <a:r>
              <a:rPr lang="de-CH" sz="1800" i="1" dirty="0">
                <a:solidFill>
                  <a:srgbClr val="5A5434"/>
                </a:solidFill>
                <a:latin typeface="Ubuntu Mono" panose="020B0509030602030204" pitchFamily="49" charset="0"/>
              </a:rPr>
              <a:t>{Assertion</a:t>
            </a:r>
            <a:r>
              <a:rPr lang="de-CH" sz="1800" i="1" baseline="-25000" dirty="0">
                <a:solidFill>
                  <a:srgbClr val="5A5434"/>
                </a:solidFill>
                <a:latin typeface="Ubuntu Mono" panose="020B0509030602030204" pitchFamily="49" charset="0"/>
              </a:rPr>
              <a:t>n-1</a:t>
            </a:r>
            <a:r>
              <a:rPr lang="de-CH" sz="1800" i="1" dirty="0">
                <a:solidFill>
                  <a:srgbClr val="5A5434"/>
                </a:solidFill>
                <a:latin typeface="Ubuntu Mono" panose="020B0509030602030204" pitchFamily="49" charset="0"/>
              </a:rPr>
              <a:t>}</a:t>
            </a:r>
          </a:p>
          <a:p>
            <a:pPr marL="0" indent="0" defTabSz="914378">
              <a:spcBef>
                <a:spcPts val="100"/>
              </a:spcBef>
              <a:spcAft>
                <a:spcPts val="100"/>
              </a:spcAft>
              <a:buClr>
                <a:srgbClr val="C0504D"/>
              </a:buClr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  </a:t>
            </a:r>
            <a:r>
              <a:rPr lang="de-CH" sz="1800" dirty="0" err="1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Statement</a:t>
            </a:r>
            <a:r>
              <a:rPr lang="de-CH" sz="1800" baseline="-25000" dirty="0" err="1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n</a:t>
            </a:r>
            <a:r>
              <a:rPr lang="de-CH" sz="1800" dirty="0">
                <a:solidFill>
                  <a:prstClr val="black"/>
                </a:solidFill>
                <a:latin typeface="Ubuntu Mono" panose="020B0509030602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 defTabSz="914378">
              <a:spcBef>
                <a:spcPts val="100"/>
              </a:spcBef>
              <a:spcAft>
                <a:spcPts val="100"/>
              </a:spcAft>
              <a:buClr>
                <a:srgbClr val="C0504D"/>
              </a:buClr>
              <a:buNone/>
              <a:defRPr/>
            </a:pPr>
            <a:r>
              <a:rPr lang="de-CH" sz="1800" b="1" i="1" dirty="0">
                <a:solidFill>
                  <a:srgbClr val="4BACC6">
                    <a:lumMod val="75000"/>
                  </a:srgbClr>
                </a:solidFill>
                <a:latin typeface="Ubuntu Mono" panose="020B0509030602030204" pitchFamily="49" charset="0"/>
              </a:rPr>
              <a:t>{</a:t>
            </a:r>
            <a:r>
              <a:rPr lang="de-CH" sz="1800" b="1" i="1" dirty="0" err="1">
                <a:solidFill>
                  <a:srgbClr val="4BACC6">
                    <a:lumMod val="75000"/>
                  </a:srgbClr>
                </a:solidFill>
                <a:latin typeface="Ubuntu Mono" panose="020B0509030602030204" pitchFamily="49" charset="0"/>
              </a:rPr>
              <a:t>Postcondition</a:t>
            </a:r>
            <a:r>
              <a:rPr lang="de-CH" sz="1800" b="1" i="1" dirty="0">
                <a:solidFill>
                  <a:srgbClr val="4BACC6">
                    <a:lumMod val="75000"/>
                  </a:srgbClr>
                </a:solidFill>
                <a:latin typeface="Ubuntu Mono" panose="020B0509030602030204" pitchFamily="49" charset="0"/>
              </a:rPr>
              <a:t>}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9727AD-E4AF-47C3-B3F7-7B2D2E386800}"/>
              </a:ext>
            </a:extLst>
          </p:cNvPr>
          <p:cNvCxnSpPr>
            <a:cxnSpLocks/>
          </p:cNvCxnSpPr>
          <p:nvPr/>
        </p:nvCxnSpPr>
        <p:spPr>
          <a:xfrm rot="10800000">
            <a:off x="561534" y="2977107"/>
            <a:ext cx="12700" cy="426574"/>
          </a:xfrm>
          <a:prstGeom prst="curvedConnector3">
            <a:avLst>
              <a:gd name="adj1" fmla="val 180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DA95EAF2-C495-46A1-B917-F20C0C7FD9E2}"/>
              </a:ext>
            </a:extLst>
          </p:cNvPr>
          <p:cNvCxnSpPr/>
          <p:nvPr/>
        </p:nvCxnSpPr>
        <p:spPr>
          <a:xfrm rot="10800000">
            <a:off x="561534" y="2400528"/>
            <a:ext cx="12700" cy="426574"/>
          </a:xfrm>
          <a:prstGeom prst="curvedConnector3">
            <a:avLst>
              <a:gd name="adj1" fmla="val 180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C509C95-34DE-415F-A2EA-FA2F56F8650C}"/>
              </a:ext>
            </a:extLst>
          </p:cNvPr>
          <p:cNvGrpSpPr/>
          <p:nvPr/>
        </p:nvGrpSpPr>
        <p:grpSpPr>
          <a:xfrm>
            <a:off x="247101" y="1479091"/>
            <a:ext cx="327730" cy="739506"/>
            <a:chOff x="247100" y="1479091"/>
            <a:chExt cx="327730" cy="739506"/>
          </a:xfrm>
        </p:grpSpPr>
        <p:cxnSp>
          <p:nvCxnSpPr>
            <p:cNvPr id="13" name="Straight Arrow Connector 9">
              <a:extLst>
                <a:ext uri="{FF2B5EF4-FFF2-40B4-BE49-F238E27FC236}">
                  <a16:creationId xmlns:a16="http://schemas.microsoft.com/office/drawing/2014/main" id="{D89A5C4E-F68C-40C4-A9B9-FF465473626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61534" y="1479091"/>
              <a:ext cx="12700" cy="739505"/>
            </a:xfrm>
            <a:prstGeom prst="curvedConnector3">
              <a:avLst>
                <a:gd name="adj1" fmla="val 1800000"/>
              </a:avLst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9DA65F-6C51-412B-AAAD-52522653E623}"/>
                </a:ext>
              </a:extLst>
            </p:cNvPr>
            <p:cNvSpPr/>
            <p:nvPr/>
          </p:nvSpPr>
          <p:spPr>
            <a:xfrm flipV="1">
              <a:off x="247100" y="1614784"/>
              <a:ext cx="199703" cy="50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" name="Straight Arrow Connector 9">
              <a:extLst>
                <a:ext uri="{FF2B5EF4-FFF2-40B4-BE49-F238E27FC236}">
                  <a16:creationId xmlns:a16="http://schemas.microsoft.com/office/drawing/2014/main" id="{0B78873B-B050-4C0C-916B-6399BDF8729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62130" y="1479092"/>
              <a:ext cx="12700" cy="739505"/>
            </a:xfrm>
            <a:prstGeom prst="curvedConnector3">
              <a:avLst>
                <a:gd name="adj1" fmla="val 1800000"/>
              </a:avLst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02CF3C6-A444-4ACC-A0EB-C80079075AE1}"/>
              </a:ext>
            </a:extLst>
          </p:cNvPr>
          <p:cNvSpPr txBox="1">
            <a:spLocks/>
          </p:cNvSpPr>
          <p:nvPr/>
        </p:nvSpPr>
        <p:spPr>
          <a:xfrm>
            <a:off x="457200" y="3867895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2" indent="-342892" defTabSz="914378">
              <a:buClr>
                <a:srgbClr val="C0504D"/>
              </a:buClr>
              <a:tabLst>
                <a:tab pos="1795463" algn="l"/>
              </a:tabLst>
              <a:defRPr/>
            </a:pPr>
            <a:r>
              <a:rPr lang="de-CH" sz="2000" dirty="0">
                <a:solidFill>
                  <a:prstClr val="black"/>
                </a:solidFill>
                <a:latin typeface="Calibri"/>
              </a:rPr>
              <a:t>Rückwärts = «	Welche Vorbedingung braucht mein Code, damit er die </a:t>
            </a:r>
            <a:br>
              <a:rPr lang="de-CH" sz="2000" dirty="0">
                <a:solidFill>
                  <a:prstClr val="black"/>
                </a:solidFill>
                <a:latin typeface="Calibri"/>
              </a:rPr>
            </a:br>
            <a:r>
              <a:rPr lang="de-CH" sz="2000" dirty="0">
                <a:solidFill>
                  <a:prstClr val="black"/>
                </a:solidFill>
                <a:latin typeface="Calibri"/>
              </a:rPr>
              <a:t>	gewählten Garantien (Nachbedingung) geben kann?»</a:t>
            </a:r>
          </a:p>
        </p:txBody>
      </p:sp>
    </p:spTree>
    <p:extLst>
      <p:ext uri="{BB962C8B-B14F-4D97-AF65-F5344CB8AC3E}">
        <p14:creationId xmlns:p14="http://schemas.microsoft.com/office/powerpoint/2010/main" val="34755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A97D-D43B-C0E0-C8C4-3CFBBFD5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Weakest Precondition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7455-BA56-FCE6-67A5-D5FA489E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/>
          </a:bodyPr>
          <a:lstStyle/>
          <a:p>
            <a:r>
              <a:rPr lang="de-CH" b="0" dirty="0"/>
              <a:t>Die </a:t>
            </a:r>
            <a:r>
              <a:rPr lang="de-CH" dirty="0"/>
              <a:t>schwächste Vorbedingung (</a:t>
            </a:r>
            <a:r>
              <a:rPr lang="de-CH" dirty="0" err="1"/>
              <a:t>weakest</a:t>
            </a:r>
            <a:r>
              <a:rPr lang="de-CH" dirty="0"/>
              <a:t> </a:t>
            </a:r>
            <a:r>
              <a:rPr lang="de-CH" dirty="0" err="1"/>
              <a:t>precondition</a:t>
            </a:r>
            <a:r>
              <a:rPr lang="de-CH" dirty="0"/>
              <a:t>)</a:t>
            </a:r>
            <a:r>
              <a:rPr lang="de-CH" b="0" dirty="0"/>
              <a:t> ist die schwächste Vorbedingung, die die </a:t>
            </a:r>
            <a:r>
              <a:rPr lang="de-CH" b="0" dirty="0" err="1"/>
              <a:t>Postcondition</a:t>
            </a:r>
            <a:r>
              <a:rPr lang="de-CH" b="0" dirty="0"/>
              <a:t> impliziert.</a:t>
            </a:r>
          </a:p>
          <a:p>
            <a:pPr lvl="1"/>
            <a:r>
              <a:rPr lang="de-CH" dirty="0"/>
              <a:t>Falls die </a:t>
            </a:r>
            <a:r>
              <a:rPr lang="de-CH" dirty="0" err="1"/>
              <a:t>Postcondition</a:t>
            </a:r>
            <a:r>
              <a:rPr lang="de-CH" dirty="0"/>
              <a:t> </a:t>
            </a:r>
            <a:r>
              <a:rPr lang="de-CH" dirty="0">
                <a:latin typeface="Ubuntu Mono" panose="020B0509030602030204" pitchFamily="49" charset="0"/>
              </a:rPr>
              <a:t>{ </a:t>
            </a:r>
            <a:r>
              <a:rPr lang="de-CH" dirty="0" err="1">
                <a:latin typeface="Ubuntu Mono" panose="020B0509030602030204" pitchFamily="49" charset="0"/>
              </a:rPr>
              <a:t>true</a:t>
            </a:r>
            <a:r>
              <a:rPr lang="de-CH" dirty="0">
                <a:latin typeface="Ubuntu Mono" panose="020B0509030602030204" pitchFamily="49" charset="0"/>
              </a:rPr>
              <a:t> } </a:t>
            </a:r>
            <a:r>
              <a:rPr lang="de-CH" dirty="0"/>
              <a:t>ist, so ist </a:t>
            </a:r>
            <a:r>
              <a:rPr lang="de-CH" dirty="0">
                <a:latin typeface="Ubuntu Mono" panose="020B0509030602030204" pitchFamily="49" charset="0"/>
              </a:rPr>
              <a:t>{ </a:t>
            </a:r>
            <a:r>
              <a:rPr lang="de-CH" dirty="0" err="1">
                <a:latin typeface="Ubuntu Mono" panose="020B0509030602030204" pitchFamily="49" charset="0"/>
              </a:rPr>
              <a:t>true</a:t>
            </a:r>
            <a:r>
              <a:rPr lang="de-CH" dirty="0">
                <a:latin typeface="Ubuntu Mono" panose="020B0509030602030204" pitchFamily="49" charset="0"/>
              </a:rPr>
              <a:t> } </a:t>
            </a:r>
            <a:r>
              <a:rPr lang="de-CH" dirty="0"/>
              <a:t>die schwächste Vorbedingung. Alles impliziert die </a:t>
            </a:r>
            <a:r>
              <a:rPr lang="de-CH" dirty="0" err="1"/>
              <a:t>Postcondition</a:t>
            </a:r>
            <a:r>
              <a:rPr lang="de-CH" dirty="0"/>
              <a:t>, also insbesondere auch die schwächste Bedingung </a:t>
            </a:r>
            <a:r>
              <a:rPr lang="de-CH" dirty="0" err="1">
                <a:latin typeface="Ubuntu Mono" panose="020B0509030602030204" pitchFamily="49" charset="0"/>
              </a:rPr>
              <a:t>true</a:t>
            </a:r>
            <a:r>
              <a:rPr lang="de-CH" dirty="0">
                <a:latin typeface="Ubuntu Mono" panose="020B0509030602030204" pitchFamily="49" charset="0"/>
              </a:rPr>
              <a:t>.</a:t>
            </a:r>
            <a:endParaRPr lang="de-CH" dirty="0"/>
          </a:p>
          <a:p>
            <a:pPr lvl="1"/>
            <a:r>
              <a:rPr lang="de-CH" b="0" dirty="0"/>
              <a:t>Falls die </a:t>
            </a:r>
            <a:r>
              <a:rPr lang="de-CH" b="0" dirty="0" err="1"/>
              <a:t>Postcondition</a:t>
            </a:r>
            <a:r>
              <a:rPr lang="de-CH" b="0" dirty="0"/>
              <a:t> </a:t>
            </a:r>
            <a:r>
              <a:rPr lang="de-CH" dirty="0"/>
              <a:t> </a:t>
            </a:r>
            <a:r>
              <a:rPr lang="de-CH" dirty="0">
                <a:latin typeface="Ubuntu Mono" panose="020B0509030602030204" pitchFamily="49" charset="0"/>
              </a:rPr>
              <a:t>{ </a:t>
            </a:r>
            <a:r>
              <a:rPr lang="de-CH" dirty="0" err="1">
                <a:latin typeface="Ubuntu Mono" panose="020B0509030602030204" pitchFamily="49" charset="0"/>
              </a:rPr>
              <a:t>false</a:t>
            </a:r>
            <a:r>
              <a:rPr lang="de-CH" dirty="0">
                <a:latin typeface="Ubuntu Mono" panose="020B0509030602030204" pitchFamily="49" charset="0"/>
              </a:rPr>
              <a:t> } </a:t>
            </a:r>
            <a:r>
              <a:rPr lang="de-CH" b="0" dirty="0"/>
              <a:t>ist, so ist </a:t>
            </a:r>
            <a:r>
              <a:rPr lang="de-CH" b="0" dirty="0">
                <a:latin typeface="Ubuntu Mono" panose="020B0509030602030204" pitchFamily="49" charset="0"/>
              </a:rPr>
              <a:t>{ </a:t>
            </a:r>
            <a:r>
              <a:rPr lang="de-CH" b="0" dirty="0" err="1">
                <a:latin typeface="Ubuntu Mono" panose="020B0509030602030204" pitchFamily="49" charset="0"/>
              </a:rPr>
              <a:t>false</a:t>
            </a:r>
            <a:r>
              <a:rPr lang="de-CH" b="0" dirty="0">
                <a:latin typeface="Ubuntu Mono" panose="020B0509030602030204" pitchFamily="49" charset="0"/>
              </a:rPr>
              <a:t> } </a:t>
            </a:r>
            <a:r>
              <a:rPr lang="de-CH" b="0" dirty="0"/>
              <a:t>die schwächste Vorbedingung. Nur </a:t>
            </a:r>
            <a:r>
              <a:rPr lang="de-CH" dirty="0">
                <a:latin typeface="Ubuntu Mono" panose="020B0509030602030204" pitchFamily="49" charset="0"/>
              </a:rPr>
              <a:t>{ </a:t>
            </a:r>
            <a:r>
              <a:rPr lang="de-CH" dirty="0" err="1">
                <a:latin typeface="Ubuntu Mono" panose="020B0509030602030204" pitchFamily="49" charset="0"/>
              </a:rPr>
              <a:t>false</a:t>
            </a:r>
            <a:r>
              <a:rPr lang="de-CH" dirty="0">
                <a:latin typeface="Ubuntu Mono" panose="020B0509030602030204" pitchFamily="49" charset="0"/>
              </a:rPr>
              <a:t> } </a:t>
            </a:r>
            <a:r>
              <a:rPr lang="de-CH" b="0" dirty="0"/>
              <a:t>impliziert die </a:t>
            </a:r>
            <a:r>
              <a:rPr lang="de-CH" b="0" dirty="0" err="1"/>
              <a:t>Postcondition</a:t>
            </a:r>
            <a:r>
              <a:rPr lang="de-CH" b="0" dirty="0"/>
              <a:t>, demensprechend ist es die schwächste (und einzige) Vorbedingung. </a:t>
            </a:r>
          </a:p>
          <a:p>
            <a:r>
              <a:rPr lang="de-CH" b="0" dirty="0"/>
              <a:t>Die vorgestellten Regeln fürs Rückwärtsschliessen ergeben direkt die schwächsten Vorbedingungen.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B5824-1DD7-43E5-BB32-7F8D7D7F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74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903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E6BA-53D0-F779-2F50-2CBCCAEC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666268"/>
          </a:xfrm>
        </p:spPr>
        <p:txBody>
          <a:bodyPr>
            <a:normAutofit fontScale="90000"/>
          </a:bodyPr>
          <a:lstStyle/>
          <a:p>
            <a:r>
              <a:rPr lang="en-CH" dirty="0"/>
              <a:t>Weakest Precondition – Einfaches Beispiel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D7CEF-9D1D-6444-FA0D-2FD0C81DFB8A}"/>
              </a:ext>
            </a:extLst>
          </p:cNvPr>
          <p:cNvSpPr txBox="1"/>
          <p:nvPr/>
        </p:nvSpPr>
        <p:spPr>
          <a:xfrm>
            <a:off x="1028700" y="1258747"/>
            <a:ext cx="3112143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50" dirty="0"/>
              <a:t>{                   }</a:t>
            </a:r>
          </a:p>
          <a:p>
            <a:endParaRPr lang="en-GB" sz="4050" dirty="0"/>
          </a:p>
          <a:p>
            <a:r>
              <a:rPr lang="en-GB" sz="4050" dirty="0"/>
              <a:t>x = y*y</a:t>
            </a:r>
          </a:p>
          <a:p>
            <a:endParaRPr lang="en-CH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0FABE-03A6-8652-ED87-3818B871E555}"/>
              </a:ext>
            </a:extLst>
          </p:cNvPr>
          <p:cNvCxnSpPr>
            <a:cxnSpLocks/>
          </p:cNvCxnSpPr>
          <p:nvPr/>
        </p:nvCxnSpPr>
        <p:spPr>
          <a:xfrm>
            <a:off x="2751882" y="2916821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E2CBBC-57DB-A2E3-6A90-5AEE38986139}"/>
              </a:ext>
            </a:extLst>
          </p:cNvPr>
          <p:cNvSpPr txBox="1"/>
          <p:nvPr/>
        </p:nvSpPr>
        <p:spPr>
          <a:xfrm>
            <a:off x="1132149" y="3734026"/>
            <a:ext cx="19662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{x&gt;4}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3683098133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E6BA-53D0-F779-2F50-2CBCCAEC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666268"/>
          </a:xfrm>
        </p:spPr>
        <p:txBody>
          <a:bodyPr>
            <a:normAutofit fontScale="90000"/>
          </a:bodyPr>
          <a:lstStyle/>
          <a:p>
            <a:r>
              <a:rPr lang="en-CH" dirty="0"/>
              <a:t>Weakest Precondition – Einfaches Beispiel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D7CEF-9D1D-6444-FA0D-2FD0C81DFB8A}"/>
              </a:ext>
            </a:extLst>
          </p:cNvPr>
          <p:cNvSpPr txBox="1"/>
          <p:nvPr/>
        </p:nvSpPr>
        <p:spPr>
          <a:xfrm>
            <a:off x="1028700" y="1258747"/>
            <a:ext cx="3112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50" dirty="0"/>
              <a:t>{                   }</a:t>
            </a:r>
          </a:p>
          <a:p>
            <a:endParaRPr lang="en-GB" sz="4050" dirty="0"/>
          </a:p>
          <a:p>
            <a:r>
              <a:rPr lang="en-GB" sz="4050" dirty="0"/>
              <a:t>x = y*y</a:t>
            </a:r>
          </a:p>
          <a:p>
            <a:endParaRPr lang="en-GB" sz="405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1DEDA3-BC8A-F46E-1722-63EBF573A26F}"/>
              </a:ext>
            </a:extLst>
          </p:cNvPr>
          <p:cNvCxnSpPr>
            <a:cxnSpLocks/>
          </p:cNvCxnSpPr>
          <p:nvPr/>
        </p:nvCxnSpPr>
        <p:spPr>
          <a:xfrm>
            <a:off x="2751882" y="2916821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BD2A06-167B-DFF7-3084-0ECC44DAD1F3}"/>
              </a:ext>
            </a:extLst>
          </p:cNvPr>
          <p:cNvSpPr txBox="1"/>
          <p:nvPr/>
        </p:nvSpPr>
        <p:spPr>
          <a:xfrm>
            <a:off x="4880899" y="2505242"/>
            <a:ext cx="19662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{x&gt;4}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1664668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E6BA-53D0-F779-2F50-2CBCCAEC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666268"/>
          </a:xfrm>
        </p:spPr>
        <p:txBody>
          <a:bodyPr>
            <a:normAutofit fontScale="90000"/>
          </a:bodyPr>
          <a:lstStyle/>
          <a:p>
            <a:r>
              <a:rPr lang="en-CH" dirty="0"/>
              <a:t>Weakest Precondition – Einfaches Beispiel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D7CEF-9D1D-6444-FA0D-2FD0C81DFB8A}"/>
              </a:ext>
            </a:extLst>
          </p:cNvPr>
          <p:cNvSpPr txBox="1"/>
          <p:nvPr/>
        </p:nvSpPr>
        <p:spPr>
          <a:xfrm>
            <a:off x="1028700" y="1258747"/>
            <a:ext cx="3112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50" dirty="0"/>
              <a:t>{                   }</a:t>
            </a:r>
          </a:p>
          <a:p>
            <a:endParaRPr lang="en-GB" sz="4050" dirty="0"/>
          </a:p>
          <a:p>
            <a:r>
              <a:rPr lang="en-GB" sz="4050" dirty="0"/>
              <a:t>x = y*y</a:t>
            </a:r>
          </a:p>
          <a:p>
            <a:endParaRPr lang="en-GB" sz="405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1DEDA3-BC8A-F46E-1722-63EBF573A26F}"/>
              </a:ext>
            </a:extLst>
          </p:cNvPr>
          <p:cNvCxnSpPr>
            <a:cxnSpLocks/>
          </p:cNvCxnSpPr>
          <p:nvPr/>
        </p:nvCxnSpPr>
        <p:spPr>
          <a:xfrm>
            <a:off x="2751882" y="2916821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BD2A06-167B-DFF7-3084-0ECC44DAD1F3}"/>
              </a:ext>
            </a:extLst>
          </p:cNvPr>
          <p:cNvSpPr txBox="1"/>
          <p:nvPr/>
        </p:nvSpPr>
        <p:spPr>
          <a:xfrm>
            <a:off x="4880899" y="2505242"/>
            <a:ext cx="19662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{y*y&gt;4}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284009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E6BA-53D0-F779-2F50-2CBCCAEC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666268"/>
          </a:xfrm>
        </p:spPr>
        <p:txBody>
          <a:bodyPr>
            <a:normAutofit fontScale="90000"/>
          </a:bodyPr>
          <a:lstStyle/>
          <a:p>
            <a:r>
              <a:rPr lang="en-CH" dirty="0"/>
              <a:t>Weakest Precondition – Einfaches Beispiel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D7CEF-9D1D-6444-FA0D-2FD0C81DFB8A}"/>
              </a:ext>
            </a:extLst>
          </p:cNvPr>
          <p:cNvSpPr txBox="1"/>
          <p:nvPr/>
        </p:nvSpPr>
        <p:spPr>
          <a:xfrm>
            <a:off x="1028700" y="1258747"/>
            <a:ext cx="3112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50" dirty="0"/>
              <a:t>                   </a:t>
            </a:r>
          </a:p>
          <a:p>
            <a:endParaRPr lang="en-GB" sz="4050" dirty="0"/>
          </a:p>
          <a:p>
            <a:r>
              <a:rPr lang="en-GB" sz="4050" dirty="0"/>
              <a:t>x = y*y</a:t>
            </a:r>
          </a:p>
          <a:p>
            <a:endParaRPr lang="en-GB" sz="405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1DEDA3-BC8A-F46E-1722-63EBF573A26F}"/>
              </a:ext>
            </a:extLst>
          </p:cNvPr>
          <p:cNvCxnSpPr>
            <a:cxnSpLocks/>
          </p:cNvCxnSpPr>
          <p:nvPr/>
        </p:nvCxnSpPr>
        <p:spPr>
          <a:xfrm>
            <a:off x="2751882" y="2916821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BD2A06-167B-DFF7-3084-0ECC44DAD1F3}"/>
              </a:ext>
            </a:extLst>
          </p:cNvPr>
          <p:cNvSpPr txBox="1"/>
          <p:nvPr/>
        </p:nvSpPr>
        <p:spPr>
          <a:xfrm>
            <a:off x="1028700" y="1395287"/>
            <a:ext cx="19662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{y*y&gt;4}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4008682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E6BA-53D0-F779-2F50-2CBCCAEC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14350"/>
            <a:ext cx="7200900" cy="666268"/>
          </a:xfrm>
        </p:spPr>
        <p:txBody>
          <a:bodyPr>
            <a:normAutofit fontScale="90000"/>
          </a:bodyPr>
          <a:lstStyle/>
          <a:p>
            <a:r>
              <a:rPr lang="en-CH" dirty="0"/>
              <a:t>Weakest Precondition – Einfaches Beispiel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D7CEF-9D1D-6444-FA0D-2FD0C81DFB8A}"/>
              </a:ext>
            </a:extLst>
          </p:cNvPr>
          <p:cNvSpPr txBox="1"/>
          <p:nvPr/>
        </p:nvSpPr>
        <p:spPr>
          <a:xfrm>
            <a:off x="1028700" y="1258747"/>
            <a:ext cx="3112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50" dirty="0"/>
              <a:t>                   </a:t>
            </a:r>
          </a:p>
          <a:p>
            <a:endParaRPr lang="en-GB" sz="4050" dirty="0"/>
          </a:p>
          <a:p>
            <a:r>
              <a:rPr lang="en-GB" sz="4050" dirty="0"/>
              <a:t>x = y*y</a:t>
            </a:r>
          </a:p>
          <a:p>
            <a:endParaRPr lang="en-GB" sz="405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1DEDA3-BC8A-F46E-1722-63EBF573A26F}"/>
              </a:ext>
            </a:extLst>
          </p:cNvPr>
          <p:cNvCxnSpPr>
            <a:cxnSpLocks/>
          </p:cNvCxnSpPr>
          <p:nvPr/>
        </p:nvCxnSpPr>
        <p:spPr>
          <a:xfrm>
            <a:off x="2751882" y="2916821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BD2A06-167B-DFF7-3084-0ECC44DAD1F3}"/>
              </a:ext>
            </a:extLst>
          </p:cNvPr>
          <p:cNvSpPr txBox="1"/>
          <p:nvPr/>
        </p:nvSpPr>
        <p:spPr>
          <a:xfrm>
            <a:off x="1028700" y="1395287"/>
            <a:ext cx="19662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{|y|&gt;2}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423831193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A white screen with black and orange text&#10;&#10;Description automatically generated">
            <a:extLst>
              <a:ext uri="{FF2B5EF4-FFF2-40B4-BE49-F238E27FC236}">
                <a16:creationId xmlns:a16="http://schemas.microsoft.com/office/drawing/2014/main" id="{DBB5A697-78D7-919D-A7F1-E8EF5A567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7" y="1200150"/>
            <a:ext cx="7469866" cy="33940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 - </a:t>
            </a:r>
            <a:r>
              <a:rPr lang="en-GB" dirty="0" err="1"/>
              <a:t>Beispiel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8</a:t>
            </a:fld>
            <a:endParaRPr lang="de-CH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3B7E1-53F4-D23D-7FC3-5D203BA41BEB}"/>
              </a:ext>
            </a:extLst>
          </p:cNvPr>
          <p:cNvSpPr/>
          <p:nvPr/>
        </p:nvSpPr>
        <p:spPr>
          <a:xfrm>
            <a:off x="1907704" y="1779662"/>
            <a:ext cx="424847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AA206-BECF-4160-F30B-EE29346DA8DB}"/>
              </a:ext>
            </a:extLst>
          </p:cNvPr>
          <p:cNvSpPr/>
          <p:nvPr/>
        </p:nvSpPr>
        <p:spPr>
          <a:xfrm>
            <a:off x="1907704" y="2779008"/>
            <a:ext cx="5184576" cy="12329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1FE1A-5837-0E70-47C5-269426E3A1B6}"/>
              </a:ext>
            </a:extLst>
          </p:cNvPr>
          <p:cNvSpPr txBox="1"/>
          <p:nvPr/>
        </p:nvSpPr>
        <p:spPr>
          <a:xfrm>
            <a:off x="6156176" y="1962393"/>
            <a:ext cx="11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Scope </a:t>
            </a:r>
            <a:r>
              <a:rPr lang="en-GB" dirty="0" err="1">
                <a:solidFill>
                  <a:srgbClr val="FF0000"/>
                </a:solidFill>
              </a:rPr>
              <a:t>setX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665F7-9A2B-48DA-BDA8-9E738C9B4829}"/>
              </a:ext>
            </a:extLst>
          </p:cNvPr>
          <p:cNvSpPr txBox="1"/>
          <p:nvPr/>
        </p:nvSpPr>
        <p:spPr>
          <a:xfrm>
            <a:off x="7038957" y="3176232"/>
            <a:ext cx="126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Scope main</a:t>
            </a:r>
            <a:endParaRPr lang="en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055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D05-588B-F6BE-1949-280FDBD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3000" dirty="0"/>
              <a:t>Weakest Precondition – Zweites Beispiel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EE90B-79F9-0C3A-914F-337BA02F2F34}"/>
              </a:ext>
            </a:extLst>
          </p:cNvPr>
          <p:cNvSpPr txBox="1"/>
          <p:nvPr/>
        </p:nvSpPr>
        <p:spPr>
          <a:xfrm>
            <a:off x="1246449" y="1331533"/>
            <a:ext cx="23127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           }</a:t>
            </a:r>
            <a:endParaRPr lang="en-CH" sz="4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30FA-8837-6DCE-CF2B-4466F5B481D3}"/>
              </a:ext>
            </a:extLst>
          </p:cNvPr>
          <p:cNvSpPr txBox="1"/>
          <p:nvPr/>
        </p:nvSpPr>
        <p:spPr>
          <a:xfrm>
            <a:off x="1132149" y="2235875"/>
            <a:ext cx="19662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y = x+3</a:t>
            </a:r>
          </a:p>
          <a:p>
            <a:r>
              <a:rPr lang="en-GB" sz="4050" dirty="0"/>
              <a:t>z = y+1</a:t>
            </a:r>
            <a:endParaRPr lang="en-CH" sz="4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578C3-A330-FFAD-E0B0-F57DFAF38626}"/>
              </a:ext>
            </a:extLst>
          </p:cNvPr>
          <p:cNvCxnSpPr>
            <a:cxnSpLocks/>
          </p:cNvCxnSpPr>
          <p:nvPr/>
        </p:nvCxnSpPr>
        <p:spPr>
          <a:xfrm>
            <a:off x="3029674" y="3220656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FCCB2-C955-6A10-62A7-BA5A10BA120F}"/>
              </a:ext>
            </a:extLst>
          </p:cNvPr>
          <p:cNvCxnSpPr>
            <a:cxnSpLocks/>
          </p:cNvCxnSpPr>
          <p:nvPr/>
        </p:nvCxnSpPr>
        <p:spPr>
          <a:xfrm>
            <a:off x="3029674" y="2571750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5F65C-1C0C-25E9-AB64-146264CE5E70}"/>
              </a:ext>
            </a:extLst>
          </p:cNvPr>
          <p:cNvSpPr txBox="1"/>
          <p:nvPr/>
        </p:nvSpPr>
        <p:spPr>
          <a:xfrm>
            <a:off x="1246449" y="3848326"/>
            <a:ext cx="19662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{z&gt;4}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3455057309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D05-588B-F6BE-1949-280FDBD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3000" dirty="0"/>
              <a:t>Weakest Precondition – Zweites Beispiel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EE90B-79F9-0C3A-914F-337BA02F2F34}"/>
              </a:ext>
            </a:extLst>
          </p:cNvPr>
          <p:cNvSpPr txBox="1"/>
          <p:nvPr/>
        </p:nvSpPr>
        <p:spPr>
          <a:xfrm>
            <a:off x="1246449" y="1331533"/>
            <a:ext cx="23127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           }</a:t>
            </a:r>
            <a:endParaRPr lang="en-CH" sz="4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30FA-8837-6DCE-CF2B-4466F5B481D3}"/>
              </a:ext>
            </a:extLst>
          </p:cNvPr>
          <p:cNvSpPr txBox="1"/>
          <p:nvPr/>
        </p:nvSpPr>
        <p:spPr>
          <a:xfrm>
            <a:off x="1132149" y="2235875"/>
            <a:ext cx="19662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y = x+3</a:t>
            </a:r>
          </a:p>
          <a:p>
            <a:r>
              <a:rPr lang="en-GB" sz="4050" dirty="0"/>
              <a:t>z = y+1</a:t>
            </a:r>
            <a:endParaRPr lang="en-CH" sz="4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578C3-A330-FFAD-E0B0-F57DFAF38626}"/>
              </a:ext>
            </a:extLst>
          </p:cNvPr>
          <p:cNvCxnSpPr>
            <a:cxnSpLocks/>
          </p:cNvCxnSpPr>
          <p:nvPr/>
        </p:nvCxnSpPr>
        <p:spPr>
          <a:xfrm>
            <a:off x="3029674" y="3220656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FCCB2-C955-6A10-62A7-BA5A10BA120F}"/>
              </a:ext>
            </a:extLst>
          </p:cNvPr>
          <p:cNvCxnSpPr>
            <a:cxnSpLocks/>
          </p:cNvCxnSpPr>
          <p:nvPr/>
        </p:nvCxnSpPr>
        <p:spPr>
          <a:xfrm>
            <a:off x="3029674" y="2571750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5F65C-1C0C-25E9-AB64-146264CE5E70}"/>
              </a:ext>
            </a:extLst>
          </p:cNvPr>
          <p:cNvSpPr txBox="1"/>
          <p:nvPr/>
        </p:nvSpPr>
        <p:spPr>
          <a:xfrm>
            <a:off x="4995923" y="2822229"/>
            <a:ext cx="196625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{z&gt;4}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752435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D05-588B-F6BE-1949-280FDBD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3000" dirty="0"/>
              <a:t>Weakest Precondition – Zweites Beispiel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EE90B-79F9-0C3A-914F-337BA02F2F34}"/>
              </a:ext>
            </a:extLst>
          </p:cNvPr>
          <p:cNvSpPr txBox="1"/>
          <p:nvPr/>
        </p:nvSpPr>
        <p:spPr>
          <a:xfrm>
            <a:off x="1246449" y="1331533"/>
            <a:ext cx="23127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           }</a:t>
            </a:r>
            <a:endParaRPr lang="en-CH" sz="4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30FA-8837-6DCE-CF2B-4466F5B481D3}"/>
              </a:ext>
            </a:extLst>
          </p:cNvPr>
          <p:cNvSpPr txBox="1"/>
          <p:nvPr/>
        </p:nvSpPr>
        <p:spPr>
          <a:xfrm>
            <a:off x="1132149" y="2235875"/>
            <a:ext cx="19662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y = x+3</a:t>
            </a:r>
          </a:p>
          <a:p>
            <a:r>
              <a:rPr lang="en-GB" sz="4050" dirty="0"/>
              <a:t>z = y+1</a:t>
            </a:r>
            <a:endParaRPr lang="en-CH" sz="4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578C3-A330-FFAD-E0B0-F57DFAF38626}"/>
              </a:ext>
            </a:extLst>
          </p:cNvPr>
          <p:cNvCxnSpPr>
            <a:cxnSpLocks/>
          </p:cNvCxnSpPr>
          <p:nvPr/>
        </p:nvCxnSpPr>
        <p:spPr>
          <a:xfrm>
            <a:off x="3029674" y="3220656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FCCB2-C955-6A10-62A7-BA5A10BA120F}"/>
              </a:ext>
            </a:extLst>
          </p:cNvPr>
          <p:cNvCxnSpPr>
            <a:cxnSpLocks/>
          </p:cNvCxnSpPr>
          <p:nvPr/>
        </p:nvCxnSpPr>
        <p:spPr>
          <a:xfrm>
            <a:off x="3029674" y="2571750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5F65C-1C0C-25E9-AB64-146264CE5E70}"/>
              </a:ext>
            </a:extLst>
          </p:cNvPr>
          <p:cNvSpPr txBox="1"/>
          <p:nvPr/>
        </p:nvSpPr>
        <p:spPr>
          <a:xfrm>
            <a:off x="4995923" y="2822229"/>
            <a:ext cx="338125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{y+1 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4233208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D05-588B-F6BE-1949-280FDBD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3000" dirty="0"/>
              <a:t>Weakest Precondition – Zweites Beispiel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EE90B-79F9-0C3A-914F-337BA02F2F34}"/>
              </a:ext>
            </a:extLst>
          </p:cNvPr>
          <p:cNvSpPr txBox="1"/>
          <p:nvPr/>
        </p:nvSpPr>
        <p:spPr>
          <a:xfrm>
            <a:off x="1246449" y="1331533"/>
            <a:ext cx="23127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           }</a:t>
            </a:r>
            <a:endParaRPr lang="en-CH" sz="4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30FA-8837-6DCE-CF2B-4466F5B481D3}"/>
              </a:ext>
            </a:extLst>
          </p:cNvPr>
          <p:cNvSpPr txBox="1"/>
          <p:nvPr/>
        </p:nvSpPr>
        <p:spPr>
          <a:xfrm>
            <a:off x="1132149" y="2235875"/>
            <a:ext cx="19662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y = x+3</a:t>
            </a:r>
          </a:p>
          <a:p>
            <a:r>
              <a:rPr lang="en-GB" sz="4050" dirty="0"/>
              <a:t>z = y+1</a:t>
            </a:r>
            <a:endParaRPr lang="en-CH" sz="4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578C3-A330-FFAD-E0B0-F57DFAF38626}"/>
              </a:ext>
            </a:extLst>
          </p:cNvPr>
          <p:cNvCxnSpPr>
            <a:cxnSpLocks/>
          </p:cNvCxnSpPr>
          <p:nvPr/>
        </p:nvCxnSpPr>
        <p:spPr>
          <a:xfrm>
            <a:off x="3029674" y="3220656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FCCB2-C955-6A10-62A7-BA5A10BA120F}"/>
              </a:ext>
            </a:extLst>
          </p:cNvPr>
          <p:cNvCxnSpPr>
            <a:cxnSpLocks/>
          </p:cNvCxnSpPr>
          <p:nvPr/>
        </p:nvCxnSpPr>
        <p:spPr>
          <a:xfrm>
            <a:off x="3029674" y="2571750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5F65C-1C0C-25E9-AB64-146264CE5E70}"/>
              </a:ext>
            </a:extLst>
          </p:cNvPr>
          <p:cNvSpPr txBox="1"/>
          <p:nvPr/>
        </p:nvSpPr>
        <p:spPr>
          <a:xfrm>
            <a:off x="4995924" y="2225502"/>
            <a:ext cx="338125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{y+1 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420104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D05-588B-F6BE-1949-280FDBD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3000" dirty="0"/>
              <a:t>Weakest Precondition – Zweites Beispiel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EE90B-79F9-0C3A-914F-337BA02F2F34}"/>
              </a:ext>
            </a:extLst>
          </p:cNvPr>
          <p:cNvSpPr txBox="1"/>
          <p:nvPr/>
        </p:nvSpPr>
        <p:spPr>
          <a:xfrm>
            <a:off x="1246449" y="1331533"/>
            <a:ext cx="23127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           }</a:t>
            </a:r>
            <a:endParaRPr lang="en-CH" sz="4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30FA-8837-6DCE-CF2B-4466F5B481D3}"/>
              </a:ext>
            </a:extLst>
          </p:cNvPr>
          <p:cNvSpPr txBox="1"/>
          <p:nvPr/>
        </p:nvSpPr>
        <p:spPr>
          <a:xfrm>
            <a:off x="1132149" y="2235875"/>
            <a:ext cx="19662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y = x+3</a:t>
            </a:r>
          </a:p>
          <a:p>
            <a:r>
              <a:rPr lang="en-GB" sz="4050" dirty="0"/>
              <a:t>z = y+1</a:t>
            </a:r>
            <a:endParaRPr lang="en-CH" sz="4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578C3-A330-FFAD-E0B0-F57DFAF38626}"/>
              </a:ext>
            </a:extLst>
          </p:cNvPr>
          <p:cNvCxnSpPr>
            <a:cxnSpLocks/>
          </p:cNvCxnSpPr>
          <p:nvPr/>
        </p:nvCxnSpPr>
        <p:spPr>
          <a:xfrm>
            <a:off x="3029674" y="3220656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FCCB2-C955-6A10-62A7-BA5A10BA120F}"/>
              </a:ext>
            </a:extLst>
          </p:cNvPr>
          <p:cNvCxnSpPr>
            <a:cxnSpLocks/>
          </p:cNvCxnSpPr>
          <p:nvPr/>
        </p:nvCxnSpPr>
        <p:spPr>
          <a:xfrm>
            <a:off x="3029674" y="2571750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5F65C-1C0C-25E9-AB64-146264CE5E70}"/>
              </a:ext>
            </a:extLst>
          </p:cNvPr>
          <p:cNvSpPr txBox="1"/>
          <p:nvPr/>
        </p:nvSpPr>
        <p:spPr>
          <a:xfrm>
            <a:off x="4995924" y="2225502"/>
            <a:ext cx="338125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{x+3+1 &gt;4}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4238360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D05-588B-F6BE-1949-280FDBD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3000" dirty="0"/>
              <a:t>Weakest Precondition – Zweites Beispiel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EE90B-79F9-0C3A-914F-337BA02F2F34}"/>
              </a:ext>
            </a:extLst>
          </p:cNvPr>
          <p:cNvSpPr txBox="1"/>
          <p:nvPr/>
        </p:nvSpPr>
        <p:spPr>
          <a:xfrm>
            <a:off x="1246449" y="1331533"/>
            <a:ext cx="23127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           }</a:t>
            </a:r>
            <a:endParaRPr lang="en-CH" sz="4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30FA-8837-6DCE-CF2B-4466F5B481D3}"/>
              </a:ext>
            </a:extLst>
          </p:cNvPr>
          <p:cNvSpPr txBox="1"/>
          <p:nvPr/>
        </p:nvSpPr>
        <p:spPr>
          <a:xfrm>
            <a:off x="1132149" y="2235875"/>
            <a:ext cx="19662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y = x+3</a:t>
            </a:r>
          </a:p>
          <a:p>
            <a:r>
              <a:rPr lang="en-GB" sz="4050" dirty="0"/>
              <a:t>z = y+1</a:t>
            </a:r>
            <a:endParaRPr lang="en-CH" sz="4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578C3-A330-FFAD-E0B0-F57DFAF38626}"/>
              </a:ext>
            </a:extLst>
          </p:cNvPr>
          <p:cNvCxnSpPr>
            <a:cxnSpLocks/>
          </p:cNvCxnSpPr>
          <p:nvPr/>
        </p:nvCxnSpPr>
        <p:spPr>
          <a:xfrm>
            <a:off x="3029674" y="3220656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FCCB2-C955-6A10-62A7-BA5A10BA120F}"/>
              </a:ext>
            </a:extLst>
          </p:cNvPr>
          <p:cNvCxnSpPr>
            <a:cxnSpLocks/>
          </p:cNvCxnSpPr>
          <p:nvPr/>
        </p:nvCxnSpPr>
        <p:spPr>
          <a:xfrm>
            <a:off x="3029674" y="2571750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5F65C-1C0C-25E9-AB64-146264CE5E70}"/>
              </a:ext>
            </a:extLst>
          </p:cNvPr>
          <p:cNvSpPr txBox="1"/>
          <p:nvPr/>
        </p:nvSpPr>
        <p:spPr>
          <a:xfrm>
            <a:off x="4995924" y="2225502"/>
            <a:ext cx="338125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{x &gt;0}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1270880113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5D05-588B-F6BE-1949-280FDBD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sz="3000" dirty="0"/>
              <a:t>Weakest Precondition – Zweites Beispiel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530FA-8837-6DCE-CF2B-4466F5B481D3}"/>
              </a:ext>
            </a:extLst>
          </p:cNvPr>
          <p:cNvSpPr txBox="1"/>
          <p:nvPr/>
        </p:nvSpPr>
        <p:spPr>
          <a:xfrm>
            <a:off x="1132149" y="2235875"/>
            <a:ext cx="19662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y = x+3</a:t>
            </a:r>
          </a:p>
          <a:p>
            <a:r>
              <a:rPr lang="en-GB" sz="4050" dirty="0"/>
              <a:t>z = y+1</a:t>
            </a:r>
            <a:endParaRPr lang="en-CH" sz="40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C578C3-A330-FFAD-E0B0-F57DFAF38626}"/>
              </a:ext>
            </a:extLst>
          </p:cNvPr>
          <p:cNvCxnSpPr>
            <a:cxnSpLocks/>
          </p:cNvCxnSpPr>
          <p:nvPr/>
        </p:nvCxnSpPr>
        <p:spPr>
          <a:xfrm>
            <a:off x="3029674" y="3220656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FCCB2-C955-6A10-62A7-BA5A10BA120F}"/>
              </a:ext>
            </a:extLst>
          </p:cNvPr>
          <p:cNvCxnSpPr>
            <a:cxnSpLocks/>
          </p:cNvCxnSpPr>
          <p:nvPr/>
        </p:nvCxnSpPr>
        <p:spPr>
          <a:xfrm>
            <a:off x="3029674" y="2571750"/>
            <a:ext cx="174488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5F65C-1C0C-25E9-AB64-146264CE5E70}"/>
              </a:ext>
            </a:extLst>
          </p:cNvPr>
          <p:cNvSpPr txBox="1"/>
          <p:nvPr/>
        </p:nvSpPr>
        <p:spPr>
          <a:xfrm>
            <a:off x="1132149" y="1442910"/>
            <a:ext cx="236629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50" dirty="0"/>
              <a:t>{x &gt;0}</a:t>
            </a:r>
            <a:endParaRPr lang="en-CH" sz="4050" dirty="0"/>
          </a:p>
        </p:txBody>
      </p:sp>
    </p:spTree>
    <p:extLst>
      <p:ext uri="{BB962C8B-B14F-4D97-AF65-F5344CB8AC3E}">
        <p14:creationId xmlns:p14="http://schemas.microsoft.com/office/powerpoint/2010/main" val="23190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DBC-6548-800F-1FBE-D8BA9026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600" dirty="0"/>
              <a:t>Weakest Precondition </a:t>
            </a:r>
            <a:r>
              <a:rPr lang="en-CH" dirty="0"/>
              <a:t>- Beispiel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59AD74-01AF-C89F-8AE5-7D800CC516F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629150" y="1628775"/>
            <a:ext cx="0" cy="3328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CEA2B4-CDF7-2B00-3248-36D794FB14FD}"/>
                  </a:ext>
                </a:extLst>
              </p:cNvPr>
              <p:cNvSpPr txBox="1"/>
              <p:nvPr/>
            </p:nvSpPr>
            <p:spPr>
              <a:xfrm>
                <a:off x="1547664" y="1628775"/>
                <a:ext cx="2489185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2700" dirty="0">
                    <a:latin typeface="Ubuntu Mono" panose="020B0509030602030204" pitchFamily="49" charset="0"/>
                  </a:rPr>
                  <a:t>{           }</a:t>
                </a:r>
              </a:p>
              <a:p>
                <a:endParaRPr lang="en-CH" sz="2700" dirty="0">
                  <a:latin typeface="Ubuntu Mono" panose="020B0509030602030204" pitchFamily="49" charset="0"/>
                </a:endParaRPr>
              </a:p>
              <a:p>
                <a:r>
                  <a:rPr lang="en-GB" sz="2700" dirty="0">
                    <a:latin typeface="Ubuntu Mono" panose="020B0509030602030204" pitchFamily="49" charset="0"/>
                  </a:rPr>
                  <a:t>  x = a - 4</a:t>
                </a:r>
                <a14:m>
                  <m:oMath xmlns:m="http://schemas.openxmlformats.org/officeDocument/2006/math">
                    <m:r>
                      <a:rPr lang="de-CH" sz="2700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CH" sz="2700" dirty="0">
                  <a:latin typeface="Ubuntu Mono" panose="020B0509030602030204" pitchFamily="49" charset="0"/>
                </a:endParaRPr>
              </a:p>
              <a:p>
                <a:endParaRPr lang="en-CH" sz="2700" dirty="0">
                  <a:latin typeface="Ubuntu Mono" panose="020B0509030602030204" pitchFamily="49" charset="0"/>
                </a:endParaRPr>
              </a:p>
              <a:p>
                <a:r>
                  <a:rPr lang="en-CH" sz="2700" dirty="0">
                    <a:latin typeface="Ubuntu Mono" panose="020B0509030602030204" pitchFamily="49" charset="0"/>
                  </a:rPr>
                  <a:t>{x&gt;0}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CEA2B4-CDF7-2B00-3248-36D794FB1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628775"/>
                <a:ext cx="2489185" cy="2169825"/>
              </a:xfrm>
              <a:prstGeom prst="rect">
                <a:avLst/>
              </a:prstGeom>
              <a:blipFill>
                <a:blip r:embed="rId3"/>
                <a:stretch>
                  <a:fillRect l="-4657" t="-2528" r="-1716" b="-674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5807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E75A2-1AE3-A4C7-C0C0-6ACD48C9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Kahoot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A59971-3BBC-F081-0126-5A4B8826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ACB28F-6C59-A85C-1D0D-F869E45E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88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1566747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DBC-6548-800F-1FBE-D8BA9026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600" dirty="0"/>
              <a:t>Weakest Precondition </a:t>
            </a:r>
            <a:r>
              <a:rPr lang="en-CH" dirty="0"/>
              <a:t>- </a:t>
            </a:r>
            <a:r>
              <a:rPr lang="en-CH" dirty="0" err="1"/>
              <a:t>Beispiel</a:t>
            </a:r>
            <a:endParaRPr lang="en-CH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59AD74-01AF-C89F-8AE5-7D800CC516F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629150" y="1628775"/>
            <a:ext cx="0" cy="3328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CEA2B4-CDF7-2B00-3248-36D794FB14FD}"/>
              </a:ext>
            </a:extLst>
          </p:cNvPr>
          <p:cNvSpPr txBox="1"/>
          <p:nvPr/>
        </p:nvSpPr>
        <p:spPr>
          <a:xfrm>
            <a:off x="1475656" y="1630496"/>
            <a:ext cx="277336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700" dirty="0">
                <a:latin typeface="Ubuntu Mono" panose="020B0509030602030204" pitchFamily="49" charset="0"/>
              </a:rPr>
              <a:t>{           </a:t>
            </a:r>
            <a:r>
              <a:rPr lang="en-GB" sz="2700" dirty="0">
                <a:latin typeface="Ubuntu Mono" panose="020B0509030602030204" pitchFamily="49" charset="0"/>
              </a:rPr>
              <a:t>}</a:t>
            </a:r>
            <a:endParaRPr lang="en-CH" sz="2700" dirty="0">
              <a:latin typeface="Ubuntu Mono" panose="020B0509030602030204" pitchFamily="49" charset="0"/>
            </a:endParaRP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de-CH" sz="2700" dirty="0">
                <a:latin typeface="Ubuntu Mono" panose="020B0509030602030204" pitchFamily="49" charset="0"/>
              </a:rPr>
              <a:t>  if (x &gt;= y){</a:t>
            </a:r>
          </a:p>
          <a:p>
            <a:r>
              <a:rPr lang="de-CH" sz="2700" dirty="0">
                <a:latin typeface="Ubuntu Mono" panose="020B0509030602030204" pitchFamily="49" charset="0"/>
              </a:rPr>
              <a:t>    y = x</a:t>
            </a:r>
            <a:endParaRPr lang="en-CH" sz="2700" dirty="0">
              <a:latin typeface="Ubuntu Mono" panose="020B0509030602030204" pitchFamily="49" charset="0"/>
            </a:endParaRPr>
          </a:p>
          <a:p>
            <a:r>
              <a:rPr lang="en-GB" sz="2700" dirty="0">
                <a:latin typeface="Ubuntu Mono" panose="020B0509030602030204" pitchFamily="49" charset="0"/>
              </a:rPr>
              <a:t>  </a:t>
            </a:r>
            <a:r>
              <a:rPr lang="en-CH" sz="2700" dirty="0">
                <a:latin typeface="Ubuntu Mono" panose="020B0509030602030204" pitchFamily="49" charset="0"/>
              </a:rPr>
              <a:t>}</a:t>
            </a:r>
            <a:endParaRPr lang="en-GB" sz="2700" dirty="0">
              <a:latin typeface="Ubuntu Mono" panose="020B0509030602030204" pitchFamily="49" charset="0"/>
            </a:endParaRP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CH" sz="2700" dirty="0">
                <a:latin typeface="Ubuntu Mono" panose="020B0509030602030204" pitchFamily="49" charset="0"/>
              </a:rPr>
              <a:t>{y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&gt;=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x}</a:t>
            </a:r>
          </a:p>
        </p:txBody>
      </p:sp>
    </p:spTree>
    <p:extLst>
      <p:ext uri="{BB962C8B-B14F-4D97-AF65-F5344CB8AC3E}">
        <p14:creationId xmlns:p14="http://schemas.microsoft.com/office/powerpoint/2010/main" val="152431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Value vs Reference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66E8-9919-0DC7-DE83-032A69F8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AT" sz="2100" b="0" noProof="0" dirty="0"/>
              <a:t>Referenzen befolgen auch Value </a:t>
            </a:r>
            <a:r>
              <a:rPr lang="de-AT" sz="2100" b="0" noProof="0" dirty="0" err="1"/>
              <a:t>Semantics</a:t>
            </a:r>
            <a:r>
              <a:rPr lang="de-AT" sz="2100" b="0" noProof="0" dirty="0"/>
              <a:t>:</a:t>
            </a:r>
          </a:p>
          <a:p>
            <a:pPr lvl="1"/>
            <a:r>
              <a:rPr lang="de-AT" sz="1700" noProof="0" dirty="0"/>
              <a:t>In Java werden Variablen, die auf Objekte verweisen, tatsächlich als Referenzen behandelt.</a:t>
            </a:r>
          </a:p>
          <a:p>
            <a:pPr lvl="1"/>
            <a:r>
              <a:rPr lang="de-AT" sz="1700" noProof="0" dirty="0"/>
              <a:t>Beim Zuweisen einer Referenz zu einer anderen wird nur die Speicheradresse (Referenz) kopiert, nicht das tatsächliche Objekt.</a:t>
            </a:r>
          </a:p>
          <a:p>
            <a:pPr lvl="1"/>
            <a:r>
              <a:rPr lang="de-AT" sz="1700" b="0" noProof="0" dirty="0"/>
              <a:t>Jede Referenz speichert die Adresse des Objekts, auf das sie zeigt.</a:t>
            </a:r>
          </a:p>
          <a:p>
            <a:r>
              <a:rPr lang="de-AT" sz="2100" b="0" noProof="0" dirty="0"/>
              <a:t>Nur die Objekte selbst ermöglichen Reference </a:t>
            </a:r>
            <a:r>
              <a:rPr lang="de-AT" sz="2100" b="0" noProof="0" dirty="0" err="1"/>
              <a:t>Semantics</a:t>
            </a:r>
            <a:r>
              <a:rPr lang="de-AT" sz="2100" b="0" noProof="0" dirty="0"/>
              <a:t>:</a:t>
            </a:r>
          </a:p>
          <a:p>
            <a:pPr lvl="1"/>
            <a:r>
              <a:rPr lang="de-AT" sz="1700" b="0" noProof="0" dirty="0"/>
              <a:t>Mehrere Referenzen können auf dasselbe Objekt im Speicher zeigen (z.B. A obj1 = </a:t>
            </a:r>
            <a:r>
              <a:rPr lang="de-AT" sz="1700" b="0" noProof="0" dirty="0" err="1"/>
              <a:t>new</a:t>
            </a:r>
            <a:r>
              <a:rPr lang="de-AT" sz="1700" b="0" noProof="0" dirty="0"/>
              <a:t> A(); A obj2 = obj1;).</a:t>
            </a:r>
          </a:p>
          <a:p>
            <a:pPr lvl="1"/>
            <a:r>
              <a:rPr lang="de-AT" sz="1700" b="0" noProof="0" dirty="0"/>
              <a:t>Referenzen in Java sind nicht selbstständige Kopien des Objekts, sondern Zeiger auf den gleichen Speicherort.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9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9928264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DBC-6548-800F-1FBE-D8BA9026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600" dirty="0"/>
              <a:t>Weakest Precondition </a:t>
            </a:r>
            <a:r>
              <a:rPr lang="en-CH" dirty="0"/>
              <a:t>- </a:t>
            </a:r>
            <a:r>
              <a:rPr lang="en-CH" dirty="0" err="1"/>
              <a:t>Beispiel</a:t>
            </a:r>
            <a:endParaRPr lang="en-CH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59AD74-01AF-C89F-8AE5-7D800CC516F1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629150" y="1628775"/>
            <a:ext cx="0" cy="3328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246CED-BED3-B5BA-8B46-35D12EFA4F49}"/>
              </a:ext>
            </a:extLst>
          </p:cNvPr>
          <p:cNvSpPr txBox="1"/>
          <p:nvPr/>
        </p:nvSpPr>
        <p:spPr>
          <a:xfrm>
            <a:off x="1584333" y="1628775"/>
            <a:ext cx="24891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700" dirty="0">
                <a:latin typeface="Ubuntu Mono" panose="020B0509030602030204" pitchFamily="49" charset="0"/>
              </a:rPr>
              <a:t>{        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  }</a:t>
            </a: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GB" sz="2700" dirty="0">
                <a:latin typeface="Ubuntu Mono" panose="020B0509030602030204" pitchFamily="49" charset="0"/>
              </a:rPr>
              <a:t>  x = </a:t>
            </a:r>
            <a:r>
              <a:rPr lang="de-CH" sz="2700" dirty="0">
                <a:latin typeface="Ubuntu Mono" panose="020B0509030602030204" pitchFamily="49" charset="0"/>
              </a:rPr>
              <a:t>y + z;</a:t>
            </a:r>
          </a:p>
          <a:p>
            <a:endParaRPr lang="de-CH" sz="2700" dirty="0">
              <a:latin typeface="Ubuntu Mono" panose="020B0509030602030204" pitchFamily="49" charset="0"/>
            </a:endParaRPr>
          </a:p>
          <a:p>
            <a:r>
              <a:rPr lang="de-CH" sz="2700" dirty="0">
                <a:latin typeface="Ubuntu Mono" panose="020B0509030602030204" pitchFamily="49" charset="0"/>
              </a:rPr>
              <a:t>  y = y - 5;</a:t>
            </a:r>
            <a:endParaRPr lang="en-CH" sz="2700" dirty="0">
              <a:latin typeface="Ubuntu Mono" panose="020B0509030602030204" pitchFamily="49" charset="0"/>
            </a:endParaRP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CH" sz="2700" dirty="0">
                <a:latin typeface="Ubuntu Mono" panose="020B0509030602030204" pitchFamily="49" charset="0"/>
              </a:rPr>
              <a:t>{y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&lt;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0}</a:t>
            </a:r>
          </a:p>
        </p:txBody>
      </p:sp>
    </p:spTree>
    <p:extLst>
      <p:ext uri="{BB962C8B-B14F-4D97-AF65-F5344CB8AC3E}">
        <p14:creationId xmlns:p14="http://schemas.microsoft.com/office/powerpoint/2010/main" val="2448963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DBC-6548-800F-1FBE-D8BA9026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6" y="108084"/>
            <a:ext cx="8121827" cy="1114425"/>
          </a:xfrm>
        </p:spPr>
        <p:txBody>
          <a:bodyPr>
            <a:normAutofit/>
          </a:bodyPr>
          <a:lstStyle/>
          <a:p>
            <a:r>
              <a:rPr lang="en-CH" sz="3600" dirty="0"/>
              <a:t>Weakest Precondition</a:t>
            </a:r>
            <a:r>
              <a:rPr lang="en-CH" dirty="0"/>
              <a:t>– Prüfungsbeispiel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26CE4A-DA28-50A8-D594-1A2B8DCFF95B}"/>
              </a:ext>
            </a:extLst>
          </p:cNvPr>
          <p:cNvCxnSpPr>
            <a:cxnSpLocks/>
          </p:cNvCxnSpPr>
          <p:nvPr/>
        </p:nvCxnSpPr>
        <p:spPr>
          <a:xfrm>
            <a:off x="4629150" y="1300570"/>
            <a:ext cx="0" cy="3656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158BDD-896E-DCE7-F6B2-1C53B125E571}"/>
              </a:ext>
            </a:extLst>
          </p:cNvPr>
          <p:cNvSpPr txBox="1"/>
          <p:nvPr/>
        </p:nvSpPr>
        <p:spPr>
          <a:xfrm>
            <a:off x="971600" y="1203598"/>
            <a:ext cx="310191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700" dirty="0">
                <a:latin typeface="Ubuntu Mono" panose="020B0509030602030204" pitchFamily="49" charset="0"/>
              </a:rPr>
              <a:t>{           </a:t>
            </a:r>
            <a:r>
              <a:rPr lang="en-GB" sz="2700" dirty="0">
                <a:latin typeface="Ubuntu Mono" panose="020B0509030602030204" pitchFamily="49" charset="0"/>
              </a:rPr>
              <a:t>    </a:t>
            </a:r>
            <a:r>
              <a:rPr lang="en-CH" sz="2700" dirty="0">
                <a:latin typeface="Ubuntu Mono" panose="020B0509030602030204" pitchFamily="49" charset="0"/>
              </a:rPr>
              <a:t>}</a:t>
            </a: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GB" sz="2700" dirty="0">
                <a:latin typeface="Ubuntu Mono" panose="020B0509030602030204" pitchFamily="49" charset="0"/>
              </a:rPr>
              <a:t>  w = a</a:t>
            </a: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GB" sz="2700" dirty="0">
                <a:latin typeface="Ubuntu Mono" panose="020B0509030602030204" pitchFamily="49" charset="0"/>
              </a:rPr>
              <a:t>  x</a:t>
            </a:r>
            <a:r>
              <a:rPr lang="en-CH" sz="2700" dirty="0">
                <a:latin typeface="Ubuntu Mono" panose="020B0509030602030204" pitchFamily="49" charset="0"/>
              </a:rPr>
              <a:t> = w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+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b;</a:t>
            </a:r>
            <a:endParaRPr lang="en-GB" sz="2700" dirty="0">
              <a:latin typeface="Ubuntu Mono" panose="020B0509030602030204" pitchFamily="49" charset="0"/>
            </a:endParaRP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GB" sz="2700" dirty="0">
                <a:latin typeface="Ubuntu Mono" panose="020B0509030602030204" pitchFamily="49" charset="0"/>
              </a:rPr>
              <a:t>  y</a:t>
            </a:r>
            <a:r>
              <a:rPr lang="en-CH" sz="2700" dirty="0">
                <a:latin typeface="Ubuntu Mono" panose="020B0509030602030204" pitchFamily="49" charset="0"/>
              </a:rPr>
              <a:t> = x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*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2;</a:t>
            </a: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CH" sz="2700" dirty="0">
                <a:latin typeface="Ubuntu Mono" panose="020B0509030602030204" pitchFamily="49" charset="0"/>
              </a:rPr>
              <a:t>{y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&gt;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0 &amp;&amp; b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&gt;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10}</a:t>
            </a:r>
          </a:p>
        </p:txBody>
      </p:sp>
    </p:spTree>
    <p:extLst>
      <p:ext uri="{BB962C8B-B14F-4D97-AF65-F5344CB8AC3E}">
        <p14:creationId xmlns:p14="http://schemas.microsoft.com/office/powerpoint/2010/main" val="37915400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DBC-6548-800F-1FBE-D8BA9026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6" y="108084"/>
            <a:ext cx="8121827" cy="1114425"/>
          </a:xfrm>
        </p:spPr>
        <p:txBody>
          <a:bodyPr>
            <a:normAutofit/>
          </a:bodyPr>
          <a:lstStyle/>
          <a:p>
            <a:r>
              <a:rPr lang="en-CH" sz="3600" dirty="0"/>
              <a:t>Weakest Precondition</a:t>
            </a:r>
            <a:r>
              <a:rPr lang="en-CH" dirty="0"/>
              <a:t>– Prüfungsbeispiel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26CE4A-DA28-50A8-D594-1A2B8DCFF95B}"/>
              </a:ext>
            </a:extLst>
          </p:cNvPr>
          <p:cNvCxnSpPr>
            <a:cxnSpLocks/>
          </p:cNvCxnSpPr>
          <p:nvPr/>
        </p:nvCxnSpPr>
        <p:spPr>
          <a:xfrm>
            <a:off x="4629150" y="1300570"/>
            <a:ext cx="0" cy="3656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158BDD-896E-DCE7-F6B2-1C53B125E571}"/>
              </a:ext>
            </a:extLst>
          </p:cNvPr>
          <p:cNvSpPr txBox="1"/>
          <p:nvPr/>
        </p:nvSpPr>
        <p:spPr>
          <a:xfrm>
            <a:off x="971600" y="1203598"/>
            <a:ext cx="31019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700" dirty="0">
                <a:latin typeface="Ubuntu Mono" panose="020B0509030602030204" pitchFamily="49" charset="0"/>
              </a:rPr>
              <a:t>{              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}</a:t>
            </a: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de-CH" sz="2700" dirty="0">
                <a:latin typeface="Ubuntu Mono" panose="020B0509030602030204" pitchFamily="49" charset="0"/>
              </a:rPr>
              <a:t> p = 3 * q</a:t>
            </a:r>
          </a:p>
          <a:p>
            <a:endParaRPr lang="de-CH" sz="2700" dirty="0">
              <a:latin typeface="Ubuntu Mono" panose="020B0509030602030204" pitchFamily="49" charset="0"/>
            </a:endParaRPr>
          </a:p>
          <a:p>
            <a:r>
              <a:rPr lang="de-CH" sz="2700" dirty="0">
                <a:latin typeface="Ubuntu Mono" panose="020B0509030602030204" pitchFamily="49" charset="0"/>
              </a:rPr>
              <a:t> p = p + 1;</a:t>
            </a:r>
            <a:endParaRPr lang="en-CH" sz="2700" dirty="0">
              <a:latin typeface="Ubuntu Mono" panose="020B0509030602030204" pitchFamily="49" charset="0"/>
            </a:endParaRPr>
          </a:p>
          <a:p>
            <a:endParaRPr lang="en-CH" sz="2700" dirty="0">
              <a:latin typeface="Ubuntu Mono" panose="020B0509030602030204" pitchFamily="49" charset="0"/>
            </a:endParaRPr>
          </a:p>
          <a:p>
            <a:r>
              <a:rPr lang="en-CH" sz="2700" dirty="0">
                <a:latin typeface="Ubuntu Mono" panose="020B0509030602030204" pitchFamily="49" charset="0"/>
              </a:rPr>
              <a:t>{p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&gt;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15}</a:t>
            </a:r>
          </a:p>
        </p:txBody>
      </p:sp>
    </p:spTree>
    <p:extLst>
      <p:ext uri="{BB962C8B-B14F-4D97-AF65-F5344CB8AC3E}">
        <p14:creationId xmlns:p14="http://schemas.microsoft.com/office/powerpoint/2010/main" val="42188595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DBC-6548-800F-1FBE-D8BA9026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6" y="108084"/>
            <a:ext cx="8121827" cy="1114425"/>
          </a:xfrm>
        </p:spPr>
        <p:txBody>
          <a:bodyPr>
            <a:normAutofit/>
          </a:bodyPr>
          <a:lstStyle/>
          <a:p>
            <a:r>
              <a:rPr lang="en-CH" sz="3600" dirty="0"/>
              <a:t>Weakest Precondition</a:t>
            </a:r>
            <a:r>
              <a:rPr lang="en-CH" dirty="0"/>
              <a:t>– Prüfungsbeispiel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26CE4A-DA28-50A8-D594-1A2B8DCFF95B}"/>
              </a:ext>
            </a:extLst>
          </p:cNvPr>
          <p:cNvCxnSpPr>
            <a:cxnSpLocks/>
          </p:cNvCxnSpPr>
          <p:nvPr/>
        </p:nvCxnSpPr>
        <p:spPr>
          <a:xfrm>
            <a:off x="4629150" y="1300570"/>
            <a:ext cx="0" cy="3656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D158BDD-896E-DCE7-F6B2-1C53B125E571}"/>
              </a:ext>
            </a:extLst>
          </p:cNvPr>
          <p:cNvSpPr txBox="1"/>
          <p:nvPr/>
        </p:nvSpPr>
        <p:spPr>
          <a:xfrm>
            <a:off x="971600" y="1203598"/>
            <a:ext cx="310191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700" dirty="0">
                <a:latin typeface="Ubuntu Mono" panose="020B0509030602030204" pitchFamily="49" charset="0"/>
              </a:rPr>
              <a:t>{              </a:t>
            </a:r>
            <a:r>
              <a:rPr lang="en-GB" sz="2700" dirty="0">
                <a:latin typeface="Ubuntu Mono" panose="020B0509030602030204" pitchFamily="49" charset="0"/>
              </a:rPr>
              <a:t> </a:t>
            </a:r>
            <a:r>
              <a:rPr lang="en-CH" sz="2700" dirty="0">
                <a:latin typeface="Ubuntu Mono" panose="020B0509030602030204" pitchFamily="49" charset="0"/>
              </a:rPr>
              <a:t>}</a:t>
            </a:r>
          </a:p>
          <a:p>
            <a:endParaRPr lang="en-GB" sz="2700" dirty="0">
              <a:latin typeface="Ubuntu Mono" panose="020B0509030602030204" pitchFamily="49" charset="0"/>
            </a:endParaRPr>
          </a:p>
          <a:p>
            <a:r>
              <a:rPr lang="en-GB" sz="2700" dirty="0">
                <a:latin typeface="Ubuntu Mono" panose="020B0509030602030204" pitchFamily="49" charset="0"/>
              </a:rPr>
              <a:t>if (x &gt; y) {</a:t>
            </a:r>
          </a:p>
          <a:p>
            <a:r>
              <a:rPr lang="en-GB" sz="2700" dirty="0">
                <a:latin typeface="Ubuntu Mono" panose="020B0509030602030204" pitchFamily="49" charset="0"/>
              </a:rPr>
              <a:t>  z = x - y</a:t>
            </a:r>
          </a:p>
          <a:p>
            <a:r>
              <a:rPr lang="en-GB" sz="2700" dirty="0">
                <a:latin typeface="Ubuntu Mono" panose="020B0509030602030204" pitchFamily="49" charset="0"/>
              </a:rPr>
              <a:t>} else { </a:t>
            </a:r>
          </a:p>
          <a:p>
            <a:r>
              <a:rPr lang="en-GB" sz="2700" dirty="0">
                <a:latin typeface="Ubuntu Mono" panose="020B0509030602030204" pitchFamily="49" charset="0"/>
              </a:rPr>
              <a:t>  z = y - x; </a:t>
            </a:r>
          </a:p>
          <a:p>
            <a:r>
              <a:rPr lang="en-GB" sz="2700" dirty="0">
                <a:latin typeface="Ubuntu Mono" panose="020B0509030602030204" pitchFamily="49" charset="0"/>
              </a:rPr>
              <a:t>} </a:t>
            </a:r>
          </a:p>
          <a:p>
            <a:endParaRPr lang="en-GB" sz="2700" dirty="0">
              <a:latin typeface="Ubuntu Mono" panose="020B0509030602030204" pitchFamily="49" charset="0"/>
            </a:endParaRPr>
          </a:p>
          <a:p>
            <a:r>
              <a:rPr lang="en-GB" sz="2700" dirty="0">
                <a:latin typeface="Ubuntu Mono" panose="020B0509030602030204" pitchFamily="49" charset="0"/>
              </a:rPr>
              <a:t>{z &gt; 0}</a:t>
            </a:r>
          </a:p>
        </p:txBody>
      </p:sp>
    </p:spTree>
    <p:extLst>
      <p:ext uri="{BB962C8B-B14F-4D97-AF65-F5344CB8AC3E}">
        <p14:creationId xmlns:p14="http://schemas.microsoft.com/office/powerpoint/2010/main" val="38837637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Vorbesprechung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0866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Aufgabe 1: </a:t>
            </a:r>
            <a:r>
              <a:rPr lang="en-GB" dirty="0" err="1"/>
              <a:t>Präfixkonstruktion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95</a:t>
            </a:fld>
            <a:endParaRPr lang="de-CH" noProof="0" dirty="0"/>
          </a:p>
        </p:txBody>
      </p:sp>
      <p:pic>
        <p:nvPicPr>
          <p:cNvPr id="8" name="Content Placeholder 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B5D3CE6-B3AE-06FD-C307-B50691B7A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4"/>
          <a:stretch/>
        </p:blipFill>
        <p:spPr>
          <a:xfrm>
            <a:off x="715607" y="1000544"/>
            <a:ext cx="7712785" cy="3766719"/>
          </a:xfrm>
        </p:spPr>
      </p:pic>
    </p:spTree>
    <p:extLst>
      <p:ext uri="{BB962C8B-B14F-4D97-AF65-F5344CB8AC3E}">
        <p14:creationId xmlns:p14="http://schemas.microsoft.com/office/powerpoint/2010/main" val="7605045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F1BCF644-291E-2843-1E0B-55D404BD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/>
          <a:stretch/>
        </p:blipFill>
        <p:spPr>
          <a:xfrm>
            <a:off x="1135290" y="1053115"/>
            <a:ext cx="6339222" cy="38844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Aufgabe 2: Weakest Precondition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96</a:t>
            </a:fld>
            <a:endParaRPr lang="de-CH" noProof="0" dirty="0"/>
          </a:p>
        </p:txBody>
      </p:sp>
      <p:sp>
        <p:nvSpPr>
          <p:cNvPr id="13" name="Google Shape;314;p44">
            <a:extLst>
              <a:ext uri="{FF2B5EF4-FFF2-40B4-BE49-F238E27FC236}">
                <a16:creationId xmlns:a16="http://schemas.microsoft.com/office/drawing/2014/main" id="{47972562-54A8-D9D1-2C1B-7C042F64A6F8}"/>
              </a:ext>
            </a:extLst>
          </p:cNvPr>
          <p:cNvSpPr/>
          <p:nvPr/>
        </p:nvSpPr>
        <p:spPr>
          <a:xfrm>
            <a:off x="4304901" y="2770700"/>
            <a:ext cx="3819600" cy="1056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P: { ?? }</a:t>
            </a:r>
            <a:endParaRPr sz="1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S:   a = b * 3; c = a + 1;</a:t>
            </a:r>
            <a:endParaRPr sz="1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Q: { a &gt; 0 &amp;&amp; c &lt; 5 }</a:t>
            </a:r>
            <a:endParaRPr sz="1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" name="Google Shape;315;p44">
            <a:extLst>
              <a:ext uri="{FF2B5EF4-FFF2-40B4-BE49-F238E27FC236}">
                <a16:creationId xmlns:a16="http://schemas.microsoft.com/office/drawing/2014/main" id="{A2922919-4598-C904-2882-EF9BEFD45F08}"/>
              </a:ext>
            </a:extLst>
          </p:cNvPr>
          <p:cNvSpPr/>
          <p:nvPr/>
        </p:nvSpPr>
        <p:spPr>
          <a:xfrm>
            <a:off x="4304901" y="2365575"/>
            <a:ext cx="3819600" cy="405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Beispiel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5744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l="1653" t="16642" r="2752" b="30010"/>
          <a:stretch/>
        </p:blipFill>
        <p:spPr>
          <a:xfrm>
            <a:off x="339768" y="1017725"/>
            <a:ext cx="8027501" cy="274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11700" y="33950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3: </a:t>
            </a:r>
            <a:r>
              <a:rPr lang="en-GB" dirty="0" err="1"/>
              <a:t>Wörter</a:t>
            </a:r>
            <a:r>
              <a:rPr lang="en-GB" dirty="0"/>
              <a:t> </a:t>
            </a:r>
            <a:r>
              <a:rPr lang="en-GB" dirty="0" err="1"/>
              <a:t>Raten</a:t>
            </a:r>
            <a:endParaRPr dirty="0"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4">
            <a:alphaModFix/>
          </a:blip>
          <a:srcRect t="23330" r="35254" b="15960"/>
          <a:stretch/>
        </p:blipFill>
        <p:spPr>
          <a:xfrm>
            <a:off x="4071225" y="2231425"/>
            <a:ext cx="4373952" cy="25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Aus Textdatei lesen</a:t>
            </a:r>
            <a:endParaRPr/>
          </a:p>
        </p:txBody>
      </p:sp>
      <p:sp>
        <p:nvSpPr>
          <p:cNvPr id="128" name="Google Shape;128;p25"/>
          <p:cNvSpPr txBox="1"/>
          <p:nvPr/>
        </p:nvSpPr>
        <p:spPr>
          <a:xfrm>
            <a:off x="2439950" y="1349376"/>
            <a:ext cx="5262600" cy="107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Scanner scanner = </a:t>
            </a:r>
            <a:r>
              <a:rPr lang="en-GB" sz="1200" b="1" i="0" u="none" strike="noStrike" cap="none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Scanner(</a:t>
            </a:r>
            <a:r>
              <a:rPr lang="en-GB" sz="1200" b="1" i="0" u="none" strike="noStrike" cap="none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File(</a:t>
            </a:r>
            <a:r>
              <a:rPr lang="en-GB" sz="1200" b="0" i="0" u="none" strike="noStrike" cap="none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"woerter.txt"</a:t>
            </a: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String[] woerter = </a:t>
            </a:r>
            <a:r>
              <a:rPr lang="en-GB" sz="1200" b="1" i="0" u="none" strike="noStrike" cap="none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String[scanner.nextInt()];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b="1" i="0" u="none" strike="noStrike" cap="none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 b="1" i="0" u="none" strike="noStrike" cap="none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woerter.length; i++) {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woerter[i] = scanner.next();</a:t>
            </a:r>
            <a:b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311700" y="1349375"/>
            <a:ext cx="1800300" cy="206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wort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blasinstrument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schlange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java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programmieren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welt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sugus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11700" y="977375"/>
            <a:ext cx="11226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woerter.txt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2439950" y="977376"/>
            <a:ext cx="33000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zum Einlesen der Wörter: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2439950" y="2590975"/>
            <a:ext cx="6392400" cy="23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latin typeface="Arial"/>
                <a:ea typeface="Arial"/>
                <a:cs typeface="Arial"/>
                <a:sym typeface="Arial"/>
              </a:rPr>
              <a:t>Absoluter </a:t>
            </a:r>
            <a:r>
              <a:rPr lang="en-GB" sz="1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Pfad</a:t>
            </a: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beginnt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mit</a:t>
            </a:r>
            <a:r>
              <a:rPr lang="en-GB" sz="18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8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C:\…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unter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Windows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/…</a:t>
            </a:r>
            <a:r>
              <a:rPr lang="en-GB" sz="1800" b="0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unter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Linux/macOS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Relativer</a:t>
            </a:r>
            <a:r>
              <a:rPr lang="en-GB" sz="1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Pfad</a:t>
            </a:r>
            <a:endParaRPr sz="18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relativ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zum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aktuellen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Verzeichnis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(“working directory”) des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Programms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uns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GB" sz="1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Projektordner</a:t>
            </a:r>
            <a:r>
              <a:rPr lang="en-GB" sz="1800" b="0" i="0" u="none" strike="noStrike" cap="none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4315275" y="2294075"/>
            <a:ext cx="2372100" cy="372000"/>
          </a:xfrm>
          <a:prstGeom prst="wedgeRoundRectCallout">
            <a:avLst>
              <a:gd name="adj1" fmla="val -24551"/>
              <a:gd name="adj2" fmla="val -76270"/>
              <a:gd name="adj3" fmla="val 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Liest das nächste Wort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6729775" y="1922075"/>
            <a:ext cx="2372100" cy="372000"/>
          </a:xfrm>
          <a:prstGeom prst="wedgeRoundRectCallout">
            <a:avLst>
              <a:gd name="adj1" fmla="val -55934"/>
              <a:gd name="adj2" fmla="val -76250"/>
              <a:gd name="adj3" fmla="val 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Anzahl Wörter = 8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Aufgabe 4: </a:t>
            </a:r>
            <a:r>
              <a:rPr lang="en-GB" dirty="0" err="1"/>
              <a:t>Datenanalyse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99</a:t>
            </a:fld>
            <a:endParaRPr lang="de-CH" noProof="0" dirty="0"/>
          </a:p>
        </p:txBody>
      </p:sp>
      <p:pic>
        <p:nvPicPr>
          <p:cNvPr id="7" name="Content Placeholder 6" descr="A close up of flowers&#10;&#10;Description automatically generated">
            <a:extLst>
              <a:ext uri="{FF2B5EF4-FFF2-40B4-BE49-F238E27FC236}">
                <a16:creationId xmlns:a16="http://schemas.microsoft.com/office/drawing/2014/main" id="{7A7B52E0-0B9D-127D-BE9B-1E8E7A1E6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6666"/>
          <a:stretch/>
        </p:blipFill>
        <p:spPr>
          <a:xfrm>
            <a:off x="1774217" y="848024"/>
            <a:ext cx="5595566" cy="4134445"/>
          </a:xfrm>
        </p:spPr>
      </p:pic>
    </p:spTree>
    <p:extLst>
      <p:ext uri="{BB962C8B-B14F-4D97-AF65-F5344CB8AC3E}">
        <p14:creationId xmlns:p14="http://schemas.microsoft.com/office/powerpoint/2010/main" val="3618399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3729</Words>
  <Application>Microsoft Office PowerPoint</Application>
  <PresentationFormat>Bildschirmpräsentation (16:9)</PresentationFormat>
  <Paragraphs>759</Paragraphs>
  <Slides>111</Slides>
  <Notes>42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111</vt:i4>
      </vt:variant>
    </vt:vector>
  </HeadingPairs>
  <TitlesOfParts>
    <vt:vector size="122" baseType="lpstr">
      <vt:lpstr>Arial</vt:lpstr>
      <vt:lpstr>Calibri</vt:lpstr>
      <vt:lpstr>Cambria Math</vt:lpstr>
      <vt:lpstr>Consolas</vt:lpstr>
      <vt:lpstr>Courier New</vt:lpstr>
      <vt:lpstr>Menlo</vt:lpstr>
      <vt:lpstr>Open Sans</vt:lpstr>
      <vt:lpstr>Source Sans Pro</vt:lpstr>
      <vt:lpstr>Ubuntu Mono</vt:lpstr>
      <vt:lpstr>Wingdings</vt:lpstr>
      <vt:lpstr>template</vt:lpstr>
      <vt:lpstr>PowerPoint-Präsentation</vt:lpstr>
      <vt:lpstr>Organisatorisches</vt:lpstr>
      <vt:lpstr>Plan Heute</vt:lpstr>
      <vt:lpstr>Static Variables</vt:lpstr>
      <vt:lpstr>References</vt:lpstr>
      <vt:lpstr>Value vs Reference</vt:lpstr>
      <vt:lpstr>Value vs Reference - Beispiel</vt:lpstr>
      <vt:lpstr>Value vs Reference - Beispiel</vt:lpstr>
      <vt:lpstr>Value vs Reference</vt:lpstr>
      <vt:lpstr>Value vs Reference - Beispiel</vt:lpstr>
      <vt:lpstr>Value vs Reference - Beispiel</vt:lpstr>
      <vt:lpstr>Value vs Reference - Beispiel</vt:lpstr>
      <vt:lpstr>Value vs Reference - Beispiel</vt:lpstr>
      <vt:lpstr>Value vs Reference - Beispiel</vt:lpstr>
      <vt:lpstr>Value vs Reference - Beispiel</vt:lpstr>
      <vt:lpstr>Value vs Reference - Beispiel</vt:lpstr>
      <vt:lpstr>Rekursion</vt:lpstr>
      <vt:lpstr>Rekusion – Grundprinzip Divide and Conquer</vt:lpstr>
      <vt:lpstr>Rekusion – Grundprinzip Divide and Conquer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Rekursion in Java – Base Case</vt:lpstr>
      <vt:lpstr>Rekursion – Step by Step</vt:lpstr>
      <vt:lpstr>Problem, das wir lösen wollen</vt:lpstr>
      <vt:lpstr>Schritte</vt:lpstr>
      <vt:lpstr>Schritte</vt:lpstr>
      <vt:lpstr>1. Die einfachste Eingabe</vt:lpstr>
      <vt:lpstr>1. Die einfachste Eingabe</vt:lpstr>
      <vt:lpstr>Schritte</vt:lpstr>
      <vt:lpstr>2. Die Beispiele</vt:lpstr>
      <vt:lpstr>3. Erkenne den Zusammenhang</vt:lpstr>
      <vt:lpstr>3. Erkenne den Zusammenhang</vt:lpstr>
      <vt:lpstr>3. Erkenne den Zusammenhang</vt:lpstr>
      <vt:lpstr>3. Erkenne den Zusammenhang</vt:lpstr>
      <vt:lpstr>3. Erkenne den Zusammenhang</vt:lpstr>
      <vt:lpstr>4. Das Muster</vt:lpstr>
      <vt:lpstr>4. Das Muster</vt:lpstr>
      <vt:lpstr>4. Das Muster</vt:lpstr>
      <vt:lpstr>Schritte</vt:lpstr>
      <vt:lpstr>5. Der Code</vt:lpstr>
      <vt:lpstr>5. Base Case + Muster  Code</vt:lpstr>
      <vt:lpstr>5. Base Case + Muster  Code</vt:lpstr>
      <vt:lpstr>5. Base Case + Muster  Code</vt:lpstr>
      <vt:lpstr>5. Base Case + Muster  Code</vt:lpstr>
      <vt:lpstr>5. Base Case + Muster  Code</vt:lpstr>
      <vt:lpstr>Was passiert wenn ich diesen Code ausführe?</vt:lpstr>
      <vt:lpstr>Was passiert wenn ich diesen Code ausführe?</vt:lpstr>
      <vt:lpstr>Was passiert wenn ich diesen Code ausführe?</vt:lpstr>
      <vt:lpstr>Was passiert wenn ich diesen Code ausführe?</vt:lpstr>
      <vt:lpstr>Was passiert wenn ich diesen Code ausführe?</vt:lpstr>
      <vt:lpstr>Rekursion in Java – Aufgabe</vt:lpstr>
      <vt:lpstr>Rekursion in Java – Lösung</vt:lpstr>
      <vt:lpstr>Rekursion mit Debugger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Logisches Schliessen I</vt:lpstr>
      <vt:lpstr>Stärkere und schwächere Aussagen</vt:lpstr>
      <vt:lpstr>Rückwärtsschliessen: Vorgehen</vt:lpstr>
      <vt:lpstr>Weakest Precondition</vt:lpstr>
      <vt:lpstr>Weakest Precondition – Einfaches Beispiel</vt:lpstr>
      <vt:lpstr>Weakest Precondition – Einfaches Beispiel</vt:lpstr>
      <vt:lpstr>Weakest Precondition – Einfaches Beispiel</vt:lpstr>
      <vt:lpstr>Weakest Precondition – Einfaches Beispiel</vt:lpstr>
      <vt:lpstr>Weakest Precondition – Einfaches Beispiel</vt:lpstr>
      <vt:lpstr>Weakest Precondition – Zweites Beispiel</vt:lpstr>
      <vt:lpstr>Weakest Precondition – Zweites Beispiel</vt:lpstr>
      <vt:lpstr>Weakest Precondition – Zweites Beispiel</vt:lpstr>
      <vt:lpstr>Weakest Precondition – Zweites Beispiel</vt:lpstr>
      <vt:lpstr>Weakest Precondition – Zweites Beispiel</vt:lpstr>
      <vt:lpstr>Weakest Precondition – Zweites Beispiel</vt:lpstr>
      <vt:lpstr>Weakest Precondition – Zweites Beispiel</vt:lpstr>
      <vt:lpstr>Weakest Precondition - Beispiel</vt:lpstr>
      <vt:lpstr>Kahoot</vt:lpstr>
      <vt:lpstr>Weakest Precondition - Beispiel</vt:lpstr>
      <vt:lpstr>Weakest Precondition - Beispiel</vt:lpstr>
      <vt:lpstr>Weakest Precondition– Prüfungsbeispiel</vt:lpstr>
      <vt:lpstr>Weakest Precondition– Prüfungsbeispiel</vt:lpstr>
      <vt:lpstr>Weakest Precondition– Prüfungsbeispiel</vt:lpstr>
      <vt:lpstr>Vorbesprechung</vt:lpstr>
      <vt:lpstr>Aufgabe 1: Präfixkonstruktion</vt:lpstr>
      <vt:lpstr>Aufgabe 2: Weakest Precondition</vt:lpstr>
      <vt:lpstr>Aufgabe 3: Wörter Raten</vt:lpstr>
      <vt:lpstr>Aus Textdatei lesen</vt:lpstr>
      <vt:lpstr>Aufgabe 4: Datenanalyse</vt:lpstr>
      <vt:lpstr>Aufgabe 4: Datenanalyse</vt:lpstr>
      <vt:lpstr>Aufgabe 4: Datenanalyse</vt:lpstr>
      <vt:lpstr>Aufgabe 4: Datenanalyse</vt:lpstr>
      <vt:lpstr>Bonusaufgabe</vt:lpstr>
      <vt:lpstr>Nachbesprechung</vt:lpstr>
      <vt:lpstr>Aufgabe 1: Sieb des Eratosthenes</vt:lpstr>
      <vt:lpstr>Aufgabe 2: Arrays</vt:lpstr>
      <vt:lpstr>Aufgabe 2: Arrays</vt:lpstr>
      <vt:lpstr>Aufgabe 3: 2D Arrays</vt:lpstr>
      <vt:lpstr>Aufgabe 4: Testen mit JUnit</vt:lpstr>
      <vt:lpstr>Aufgabe 5: Matching Numbers</vt:lpstr>
      <vt:lpstr>Aufgabe 5: Matching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Zoltán Majó</dc:creator>
  <cp:lastModifiedBy>Leandro Zazzi</cp:lastModifiedBy>
  <cp:revision>3259</cp:revision>
  <cp:lastPrinted>2023-09-26T12:23:18Z</cp:lastPrinted>
  <dcterms:created xsi:type="dcterms:W3CDTF">2016-09-26T19:13:08Z</dcterms:created>
  <dcterms:modified xsi:type="dcterms:W3CDTF">2025-10-22T14:16:30Z</dcterms:modified>
</cp:coreProperties>
</file>