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notesSlides/notesSlide3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20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23.xml" ContentType="application/inkml+xml"/>
  <Override PartName="/ppt/notesSlides/notesSlide5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23" r:id="rId5"/>
    <p:sldMasterId id="2147483736" r:id="rId6"/>
  </p:sldMasterIdLst>
  <p:notesMasterIdLst>
    <p:notesMasterId r:id="rId174"/>
  </p:notesMasterIdLst>
  <p:sldIdLst>
    <p:sldId id="256" r:id="rId7"/>
    <p:sldId id="257" r:id="rId8"/>
    <p:sldId id="3443" r:id="rId9"/>
    <p:sldId id="646" r:id="rId10"/>
    <p:sldId id="3226" r:id="rId11"/>
    <p:sldId id="3305" r:id="rId12"/>
    <p:sldId id="3308" r:id="rId13"/>
    <p:sldId id="3309" r:id="rId14"/>
    <p:sldId id="3310" r:id="rId15"/>
    <p:sldId id="3311" r:id="rId16"/>
    <p:sldId id="3312" r:id="rId17"/>
    <p:sldId id="3313" r:id="rId18"/>
    <p:sldId id="3314" r:id="rId19"/>
    <p:sldId id="3315" r:id="rId20"/>
    <p:sldId id="3316" r:id="rId21"/>
    <p:sldId id="3317" r:id="rId22"/>
    <p:sldId id="3318" r:id="rId23"/>
    <p:sldId id="3319" r:id="rId24"/>
    <p:sldId id="3320" r:id="rId25"/>
    <p:sldId id="3321" r:id="rId26"/>
    <p:sldId id="3322" r:id="rId27"/>
    <p:sldId id="3323" r:id="rId28"/>
    <p:sldId id="3324" r:id="rId29"/>
    <p:sldId id="3325" r:id="rId30"/>
    <p:sldId id="3326" r:id="rId31"/>
    <p:sldId id="3327" r:id="rId32"/>
    <p:sldId id="3328" r:id="rId33"/>
    <p:sldId id="3329" r:id="rId34"/>
    <p:sldId id="3306" r:id="rId35"/>
    <p:sldId id="3307" r:id="rId36"/>
    <p:sldId id="3330" r:id="rId37"/>
    <p:sldId id="3331" r:id="rId38"/>
    <p:sldId id="3400" r:id="rId39"/>
    <p:sldId id="3401" r:id="rId40"/>
    <p:sldId id="3402" r:id="rId41"/>
    <p:sldId id="3403" r:id="rId42"/>
    <p:sldId id="3404" r:id="rId43"/>
    <p:sldId id="3405" r:id="rId44"/>
    <p:sldId id="3406" r:id="rId45"/>
    <p:sldId id="3407" r:id="rId46"/>
    <p:sldId id="3333" r:id="rId47"/>
    <p:sldId id="3334" r:id="rId48"/>
    <p:sldId id="3335" r:id="rId49"/>
    <p:sldId id="3336" r:id="rId50"/>
    <p:sldId id="3337" r:id="rId51"/>
    <p:sldId id="3339" r:id="rId52"/>
    <p:sldId id="3340" r:id="rId53"/>
    <p:sldId id="3341" r:id="rId54"/>
    <p:sldId id="3342" r:id="rId55"/>
    <p:sldId id="3345" r:id="rId56"/>
    <p:sldId id="3343" r:id="rId57"/>
    <p:sldId id="3346" r:id="rId58"/>
    <p:sldId id="3347" r:id="rId59"/>
    <p:sldId id="3348" r:id="rId60"/>
    <p:sldId id="3349" r:id="rId61"/>
    <p:sldId id="3350" r:id="rId62"/>
    <p:sldId id="3352" r:id="rId63"/>
    <p:sldId id="3353" r:id="rId64"/>
    <p:sldId id="3354" r:id="rId65"/>
    <p:sldId id="3371" r:id="rId66"/>
    <p:sldId id="3355" r:id="rId67"/>
    <p:sldId id="3356" r:id="rId68"/>
    <p:sldId id="3357" r:id="rId69"/>
    <p:sldId id="3372" r:id="rId70"/>
    <p:sldId id="3408" r:id="rId71"/>
    <p:sldId id="3409" r:id="rId72"/>
    <p:sldId id="3369" r:id="rId73"/>
    <p:sldId id="3370" r:id="rId74"/>
    <p:sldId id="3373" r:id="rId75"/>
    <p:sldId id="3358" r:id="rId76"/>
    <p:sldId id="3359" r:id="rId77"/>
    <p:sldId id="3360" r:id="rId78"/>
    <p:sldId id="3361" r:id="rId79"/>
    <p:sldId id="3362" r:id="rId80"/>
    <p:sldId id="3363" r:id="rId81"/>
    <p:sldId id="3365" r:id="rId82"/>
    <p:sldId id="3366" r:id="rId83"/>
    <p:sldId id="3364" r:id="rId84"/>
    <p:sldId id="3367" r:id="rId85"/>
    <p:sldId id="3368" r:id="rId86"/>
    <p:sldId id="3351" r:id="rId87"/>
    <p:sldId id="649" r:id="rId88"/>
    <p:sldId id="650" r:id="rId89"/>
    <p:sldId id="654" r:id="rId90"/>
    <p:sldId id="657" r:id="rId91"/>
    <p:sldId id="658" r:id="rId92"/>
    <p:sldId id="659" r:id="rId93"/>
    <p:sldId id="3441" r:id="rId94"/>
    <p:sldId id="3442" r:id="rId95"/>
    <p:sldId id="3374" r:id="rId96"/>
    <p:sldId id="258" r:id="rId97"/>
    <p:sldId id="259" r:id="rId98"/>
    <p:sldId id="260" r:id="rId99"/>
    <p:sldId id="261" r:id="rId100"/>
    <p:sldId id="262" r:id="rId101"/>
    <p:sldId id="263" r:id="rId102"/>
    <p:sldId id="264" r:id="rId103"/>
    <p:sldId id="265" r:id="rId104"/>
    <p:sldId id="266" r:id="rId105"/>
    <p:sldId id="267" r:id="rId106"/>
    <p:sldId id="268" r:id="rId107"/>
    <p:sldId id="269" r:id="rId108"/>
    <p:sldId id="270" r:id="rId109"/>
    <p:sldId id="271" r:id="rId110"/>
    <p:sldId id="272" r:id="rId111"/>
    <p:sldId id="273" r:id="rId112"/>
    <p:sldId id="274" r:id="rId113"/>
    <p:sldId id="275" r:id="rId114"/>
    <p:sldId id="276" r:id="rId115"/>
    <p:sldId id="277" r:id="rId116"/>
    <p:sldId id="278" r:id="rId117"/>
    <p:sldId id="279" r:id="rId118"/>
    <p:sldId id="280" r:id="rId119"/>
    <p:sldId id="281" r:id="rId120"/>
    <p:sldId id="282" r:id="rId121"/>
    <p:sldId id="283" r:id="rId122"/>
    <p:sldId id="284" r:id="rId123"/>
    <p:sldId id="285" r:id="rId124"/>
    <p:sldId id="3375" r:id="rId125"/>
    <p:sldId id="3417" r:id="rId126"/>
    <p:sldId id="3418" r:id="rId127"/>
    <p:sldId id="3419" r:id="rId128"/>
    <p:sldId id="3420" r:id="rId129"/>
    <p:sldId id="3421" r:id="rId130"/>
    <p:sldId id="3422" r:id="rId131"/>
    <p:sldId id="3423" r:id="rId132"/>
    <p:sldId id="3424" r:id="rId133"/>
    <p:sldId id="3425" r:id="rId134"/>
    <p:sldId id="3426" r:id="rId135"/>
    <p:sldId id="3427" r:id="rId136"/>
    <p:sldId id="3428" r:id="rId137"/>
    <p:sldId id="3429" r:id="rId138"/>
    <p:sldId id="3430" r:id="rId139"/>
    <p:sldId id="3431" r:id="rId140"/>
    <p:sldId id="3432" r:id="rId141"/>
    <p:sldId id="3433" r:id="rId142"/>
    <p:sldId id="3434" r:id="rId143"/>
    <p:sldId id="3435" r:id="rId144"/>
    <p:sldId id="3436" r:id="rId145"/>
    <p:sldId id="3437" r:id="rId146"/>
    <p:sldId id="3438" r:id="rId147"/>
    <p:sldId id="3439" r:id="rId148"/>
    <p:sldId id="3440" r:id="rId149"/>
    <p:sldId id="286" r:id="rId150"/>
    <p:sldId id="288" r:id="rId151"/>
    <p:sldId id="290" r:id="rId152"/>
    <p:sldId id="291" r:id="rId153"/>
    <p:sldId id="292" r:id="rId154"/>
    <p:sldId id="666" r:id="rId155"/>
    <p:sldId id="383" r:id="rId156"/>
    <p:sldId id="3410" r:id="rId157"/>
    <p:sldId id="3411" r:id="rId158"/>
    <p:sldId id="3412" r:id="rId159"/>
    <p:sldId id="3413" r:id="rId160"/>
    <p:sldId id="3414" r:id="rId161"/>
    <p:sldId id="3415" r:id="rId162"/>
    <p:sldId id="3416" r:id="rId163"/>
    <p:sldId id="377" r:id="rId164"/>
    <p:sldId id="660" r:id="rId165"/>
    <p:sldId id="661" r:id="rId166"/>
    <p:sldId id="495" r:id="rId167"/>
    <p:sldId id="376" r:id="rId168"/>
    <p:sldId id="615" r:id="rId169"/>
    <p:sldId id="617" r:id="rId170"/>
    <p:sldId id="616" r:id="rId171"/>
    <p:sldId id="618" r:id="rId172"/>
    <p:sldId id="619" r:id="rId17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75"/>
      <p:bold r:id="rId176"/>
      <p:italic r:id="rId177"/>
      <p:boldItalic r:id="rId178"/>
    </p:embeddedFont>
    <p:embeddedFont>
      <p:font typeface="Noto Sans Symbols" panose="020B0604020202020204" charset="0"/>
      <p:regular r:id="rId179"/>
      <p:bold r:id="rId180"/>
    </p:embeddedFont>
    <p:embeddedFont>
      <p:font typeface="Ubuntu Mono" panose="020B0509030602030204" pitchFamily="49" charset="0"/>
      <p:regular r:id="rId181"/>
      <p:bold r:id="rId182"/>
      <p:italic r:id="rId183"/>
      <p:boldItalic r:id="rId1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3A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FB471-9BE9-4B86-8422-F0FC6259D438}" v="33" dt="2025-11-26T13:55:5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80838" autoAdjust="0"/>
  </p:normalViewPr>
  <p:slideViewPr>
    <p:cSldViewPr snapToGrid="0">
      <p:cViewPr>
        <p:scale>
          <a:sx n="89" d="100"/>
          <a:sy n="89" d="100"/>
        </p:scale>
        <p:origin x="2468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font" Target="fonts/font7.fntdata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font" Target="fonts/font8.fntdata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font" Target="fonts/font4.fntdata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font" Target="fonts/font10.fntdata"/><Relationship Id="rId18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notesMaster" Target="notesMasters/notesMaster1.xml"/><Relationship Id="rId179" Type="http://schemas.openxmlformats.org/officeDocument/2006/relationships/font" Target="fonts/font5.fntdata"/><Relationship Id="rId190" Type="http://schemas.microsoft.com/office/2015/10/relationships/revisionInfo" Target="revisionInfo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font" Target="fonts/font6.fntdata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font" Target="fonts/font1.fntdata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viewProps" Target="viewProps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font" Target="fonts/font2.fntdata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Joost" userId="38d54f501b722730" providerId="LiveId" clId="{4F0BA9A5-0F34-4D8F-9C10-4487862C3B34}"/>
    <pc:docChg chg="addSld delSld modSld">
      <pc:chgData name="Sonja Joost" userId="38d54f501b722730" providerId="LiveId" clId="{4F0BA9A5-0F34-4D8F-9C10-4487862C3B34}" dt="2025-11-24T10:01:23.841" v="3" actId="207"/>
      <pc:docMkLst>
        <pc:docMk/>
      </pc:docMkLst>
      <pc:sldChg chg="add">
        <pc:chgData name="Sonja Joost" userId="38d54f501b722730" providerId="LiveId" clId="{4F0BA9A5-0F34-4D8F-9C10-4487862C3B34}" dt="2025-11-24T10:01:07.186" v="2"/>
        <pc:sldMkLst>
          <pc:docMk/>
          <pc:sldMk cId="413034132" sldId="3441"/>
        </pc:sldMkLst>
      </pc:sldChg>
      <pc:sldChg chg="delSp modSp add mod setBg delDesignElem">
        <pc:chgData name="Sonja Joost" userId="38d54f501b722730" providerId="LiveId" clId="{4F0BA9A5-0F34-4D8F-9C10-4487862C3B34}" dt="2025-11-24T10:01:23.841" v="3" actId="207"/>
        <pc:sldMkLst>
          <pc:docMk/>
          <pc:sldMk cId="1566872470" sldId="3442"/>
        </pc:sldMkLst>
        <pc:spChg chg="mod">
          <ac:chgData name="Sonja Joost" userId="38d54f501b722730" providerId="LiveId" clId="{4F0BA9A5-0F34-4D8F-9C10-4487862C3B34}" dt="2025-11-24T10:01:23.841" v="3" actId="207"/>
          <ac:spMkLst>
            <pc:docMk/>
            <pc:sldMk cId="1566872470" sldId="3442"/>
            <ac:spMk id="2467" creationId="{28BFB30E-915A-B5AF-354E-5771EE1177A5}"/>
          </ac:spMkLst>
        </pc:spChg>
      </pc:sldChg>
    </pc:docChg>
  </pc:docChgLst>
  <pc:docChgLst>
    <pc:chgData name="Leandro Zazzi" userId="2d14a76cb0d9c205" providerId="LiveId" clId="{EF16F73A-B37D-425D-B117-955F4A7086F6}"/>
    <pc:docChg chg="undo custSel addSld delSld modSld">
      <pc:chgData name="Leandro Zazzi" userId="2d14a76cb0d9c205" providerId="LiveId" clId="{EF16F73A-B37D-425D-B117-955F4A7086F6}" dt="2025-11-26T13:55:53.732" v="102"/>
      <pc:docMkLst>
        <pc:docMk/>
      </pc:docMkLst>
      <pc:sldChg chg="modSp">
        <pc:chgData name="Leandro Zazzi" userId="2d14a76cb0d9c205" providerId="LiveId" clId="{EF16F73A-B37D-425D-B117-955F4A7086F6}" dt="2025-11-26T13:05:40.032" v="55" actId="207"/>
        <pc:sldMkLst>
          <pc:docMk/>
          <pc:sldMk cId="11646338" sldId="286"/>
        </pc:sldMkLst>
        <pc:spChg chg="mod">
          <ac:chgData name="Leandro Zazzi" userId="2d14a76cb0d9c205" providerId="LiveId" clId="{EF16F73A-B37D-425D-B117-955F4A7086F6}" dt="2025-11-26T13:05:40.032" v="55" actId="207"/>
          <ac:spMkLst>
            <pc:docMk/>
            <pc:sldMk cId="11646338" sldId="286"/>
            <ac:spMk id="6" creationId="{7DC15DBE-6B04-F5ED-8570-2B65712A8EF6}"/>
          </ac:spMkLst>
        </pc:spChg>
      </pc:sldChg>
      <pc:sldChg chg="modSp">
        <pc:chgData name="Leandro Zazzi" userId="2d14a76cb0d9c205" providerId="LiveId" clId="{EF16F73A-B37D-425D-B117-955F4A7086F6}" dt="2025-11-26T13:05:54.273" v="56" actId="207"/>
        <pc:sldMkLst>
          <pc:docMk/>
          <pc:sldMk cId="603771137" sldId="288"/>
        </pc:sldMkLst>
        <pc:spChg chg="mod">
          <ac:chgData name="Leandro Zazzi" userId="2d14a76cb0d9c205" providerId="LiveId" clId="{EF16F73A-B37D-425D-B117-955F4A7086F6}" dt="2025-11-26T13:05:54.273" v="56" actId="207"/>
          <ac:spMkLst>
            <pc:docMk/>
            <pc:sldMk cId="603771137" sldId="288"/>
            <ac:spMk id="6" creationId="{9DBCD256-B4E8-6510-8C84-46E29B14DB95}"/>
          </ac:spMkLst>
        </pc:spChg>
      </pc:sldChg>
      <pc:sldChg chg="modSp">
        <pc:chgData name="Leandro Zazzi" userId="2d14a76cb0d9c205" providerId="LiveId" clId="{EF16F73A-B37D-425D-B117-955F4A7086F6}" dt="2025-11-26T13:06:03.395" v="57" actId="207"/>
        <pc:sldMkLst>
          <pc:docMk/>
          <pc:sldMk cId="3162161235" sldId="290"/>
        </pc:sldMkLst>
        <pc:spChg chg="mod">
          <ac:chgData name="Leandro Zazzi" userId="2d14a76cb0d9c205" providerId="LiveId" clId="{EF16F73A-B37D-425D-B117-955F4A7086F6}" dt="2025-11-26T13:06:03.395" v="57" actId="207"/>
          <ac:spMkLst>
            <pc:docMk/>
            <pc:sldMk cId="3162161235" sldId="290"/>
            <ac:spMk id="6" creationId="{AD8AF78C-F656-53CF-D2EB-C05E199F426F}"/>
          </ac:spMkLst>
        </pc:spChg>
      </pc:sldChg>
      <pc:sldChg chg="modSp">
        <pc:chgData name="Leandro Zazzi" userId="2d14a76cb0d9c205" providerId="LiveId" clId="{EF16F73A-B37D-425D-B117-955F4A7086F6}" dt="2025-11-26T13:06:12.623" v="58" actId="207"/>
        <pc:sldMkLst>
          <pc:docMk/>
          <pc:sldMk cId="1378190480" sldId="291"/>
        </pc:sldMkLst>
        <pc:spChg chg="mod">
          <ac:chgData name="Leandro Zazzi" userId="2d14a76cb0d9c205" providerId="LiveId" clId="{EF16F73A-B37D-425D-B117-955F4A7086F6}" dt="2025-11-26T13:06:12.623" v="58" actId="207"/>
          <ac:spMkLst>
            <pc:docMk/>
            <pc:sldMk cId="1378190480" sldId="291"/>
            <ac:spMk id="6" creationId="{351AFF82-4AAB-1882-BCAA-9B71F3616E01}"/>
          </ac:spMkLst>
        </pc:spChg>
      </pc:sldChg>
      <pc:sldChg chg="modSp">
        <pc:chgData name="Leandro Zazzi" userId="2d14a76cb0d9c205" providerId="LiveId" clId="{EF16F73A-B37D-425D-B117-955F4A7086F6}" dt="2025-11-26T13:06:18.558" v="59" actId="207"/>
        <pc:sldMkLst>
          <pc:docMk/>
          <pc:sldMk cId="3619056416" sldId="292"/>
        </pc:sldMkLst>
        <pc:spChg chg="mod">
          <ac:chgData name="Leandro Zazzi" userId="2d14a76cb0d9c205" providerId="LiveId" clId="{EF16F73A-B37D-425D-B117-955F4A7086F6}" dt="2025-11-26T13:06:18.558" v="59" actId="207"/>
          <ac:spMkLst>
            <pc:docMk/>
            <pc:sldMk cId="3619056416" sldId="292"/>
            <ac:spMk id="6" creationId="{8B23D8DB-EF61-61E8-40DD-CF24BF40694B}"/>
          </ac:spMkLst>
        </pc:spChg>
      </pc:sldChg>
      <pc:sldChg chg="add">
        <pc:chgData name="Leandro Zazzi" userId="2d14a76cb0d9c205" providerId="LiveId" clId="{EF16F73A-B37D-425D-B117-955F4A7086F6}" dt="2025-11-26T13:55:34.343" v="100"/>
        <pc:sldMkLst>
          <pc:docMk/>
          <pc:sldMk cId="303426317" sldId="654"/>
        </pc:sldMkLst>
      </pc:sldChg>
      <pc:sldChg chg="del">
        <pc:chgData name="Leandro Zazzi" userId="2d14a76cb0d9c205" providerId="LiveId" clId="{EF16F73A-B37D-425D-B117-955F4A7086F6}" dt="2025-11-26T13:55:25.906" v="96" actId="2696"/>
        <pc:sldMkLst>
          <pc:docMk/>
          <pc:sldMk cId="1170640416" sldId="654"/>
        </pc:sldMkLst>
      </pc:sldChg>
      <pc:sldChg chg="del">
        <pc:chgData name="Leandro Zazzi" userId="2d14a76cb0d9c205" providerId="LiveId" clId="{EF16F73A-B37D-425D-B117-955F4A7086F6}" dt="2025-11-26T13:55:25.906" v="96" actId="2696"/>
        <pc:sldMkLst>
          <pc:docMk/>
          <pc:sldMk cId="461475837" sldId="657"/>
        </pc:sldMkLst>
      </pc:sldChg>
      <pc:sldChg chg="delSp add setBg delDesignElem">
        <pc:chgData name="Leandro Zazzi" userId="2d14a76cb0d9c205" providerId="LiveId" clId="{EF16F73A-B37D-425D-B117-955F4A7086F6}" dt="2025-11-26T13:55:34.343" v="100"/>
        <pc:sldMkLst>
          <pc:docMk/>
          <pc:sldMk cId="1236647283" sldId="657"/>
        </pc:sldMkLst>
        <pc:spChg chg="del">
          <ac:chgData name="Leandro Zazzi" userId="2d14a76cb0d9c205" providerId="LiveId" clId="{EF16F73A-B37D-425D-B117-955F4A7086F6}" dt="2025-11-26T13:55:34.343" v="100"/>
          <ac:spMkLst>
            <pc:docMk/>
            <pc:sldMk cId="1236647283" sldId="657"/>
            <ac:spMk id="2478" creationId="{A7F43208-0871-C79B-6F01-20DC7D6649CD}"/>
          </ac:spMkLst>
        </pc:spChg>
      </pc:sldChg>
      <pc:sldChg chg="del">
        <pc:chgData name="Leandro Zazzi" userId="2d14a76cb0d9c205" providerId="LiveId" clId="{EF16F73A-B37D-425D-B117-955F4A7086F6}" dt="2025-11-26T13:55:25.906" v="96" actId="2696"/>
        <pc:sldMkLst>
          <pc:docMk/>
          <pc:sldMk cId="2657004522" sldId="658"/>
        </pc:sldMkLst>
      </pc:sldChg>
      <pc:sldChg chg="delSp add setBg delDesignElem">
        <pc:chgData name="Leandro Zazzi" userId="2d14a76cb0d9c205" providerId="LiveId" clId="{EF16F73A-B37D-425D-B117-955F4A7086F6}" dt="2025-11-26T13:55:34.343" v="100"/>
        <pc:sldMkLst>
          <pc:docMk/>
          <pc:sldMk cId="3650397813" sldId="658"/>
        </pc:sldMkLst>
        <pc:spChg chg="del">
          <ac:chgData name="Leandro Zazzi" userId="2d14a76cb0d9c205" providerId="LiveId" clId="{EF16F73A-B37D-425D-B117-955F4A7086F6}" dt="2025-11-26T13:55:34.343" v="100"/>
          <ac:spMkLst>
            <pc:docMk/>
            <pc:sldMk cId="3650397813" sldId="658"/>
            <ac:spMk id="2478" creationId="{9E3CDC34-B072-F6F1-303E-5728ED113B77}"/>
          </ac:spMkLst>
        </pc:spChg>
      </pc:sldChg>
      <pc:sldChg chg="delSp add setBg delDesignElem">
        <pc:chgData name="Leandro Zazzi" userId="2d14a76cb0d9c205" providerId="LiveId" clId="{EF16F73A-B37D-425D-B117-955F4A7086F6}" dt="2025-11-26T13:55:34.343" v="100"/>
        <pc:sldMkLst>
          <pc:docMk/>
          <pc:sldMk cId="1472064363" sldId="659"/>
        </pc:sldMkLst>
        <pc:spChg chg="del">
          <ac:chgData name="Leandro Zazzi" userId="2d14a76cb0d9c205" providerId="LiveId" clId="{EF16F73A-B37D-425D-B117-955F4A7086F6}" dt="2025-11-26T13:55:34.343" v="100"/>
          <ac:spMkLst>
            <pc:docMk/>
            <pc:sldMk cId="1472064363" sldId="659"/>
            <ac:spMk id="2478" creationId="{B21F1BC0-0673-10BB-967D-E14E5368D8A8}"/>
          </ac:spMkLst>
        </pc:spChg>
      </pc:sldChg>
      <pc:sldChg chg="del">
        <pc:chgData name="Leandro Zazzi" userId="2d14a76cb0d9c205" providerId="LiveId" clId="{EF16F73A-B37D-425D-B117-955F4A7086F6}" dt="2025-11-26T13:55:25.906" v="96" actId="2696"/>
        <pc:sldMkLst>
          <pc:docMk/>
          <pc:sldMk cId="2524445483" sldId="659"/>
        </pc:sldMkLst>
      </pc:sldChg>
      <pc:sldChg chg="modSp mod">
        <pc:chgData name="Leandro Zazzi" userId="2d14a76cb0d9c205" providerId="LiveId" clId="{EF16F73A-B37D-425D-B117-955F4A7086F6}" dt="2025-11-26T12:34:48.558" v="10" actId="20577"/>
        <pc:sldMkLst>
          <pc:docMk/>
          <pc:sldMk cId="445564533" sldId="3359"/>
        </pc:sldMkLst>
        <pc:spChg chg="mod">
          <ac:chgData name="Leandro Zazzi" userId="2d14a76cb0d9c205" providerId="LiveId" clId="{EF16F73A-B37D-425D-B117-955F4A7086F6}" dt="2025-11-26T12:34:48.558" v="10" actId="20577"/>
          <ac:spMkLst>
            <pc:docMk/>
            <pc:sldMk cId="445564533" sldId="3359"/>
            <ac:spMk id="6" creationId="{593743D7-2888-9E23-ED48-1481CD387598}"/>
          </ac:spMkLst>
        </pc:spChg>
      </pc:sldChg>
      <pc:sldChg chg="modSp mod">
        <pc:chgData name="Leandro Zazzi" userId="2d14a76cb0d9c205" providerId="LiveId" clId="{EF16F73A-B37D-425D-B117-955F4A7086F6}" dt="2025-11-26T12:34:40.170" v="7" actId="1037"/>
        <pc:sldMkLst>
          <pc:docMk/>
          <pc:sldMk cId="2380429048" sldId="3360"/>
        </pc:sldMkLst>
        <pc:spChg chg="mod">
          <ac:chgData name="Leandro Zazzi" userId="2d14a76cb0d9c205" providerId="LiveId" clId="{EF16F73A-B37D-425D-B117-955F4A7086F6}" dt="2025-11-26T12:34:35.447" v="5" actId="20577"/>
          <ac:spMkLst>
            <pc:docMk/>
            <pc:sldMk cId="2380429048" sldId="3360"/>
            <ac:spMk id="3" creationId="{B89CE068-E259-D0FA-35AD-7C769139ACD4}"/>
          </ac:spMkLst>
        </pc:spChg>
        <pc:spChg chg="mod">
          <ac:chgData name="Leandro Zazzi" userId="2d14a76cb0d9c205" providerId="LiveId" clId="{EF16F73A-B37D-425D-B117-955F4A7086F6}" dt="2025-11-26T12:34:40.170" v="7" actId="1037"/>
          <ac:spMkLst>
            <pc:docMk/>
            <pc:sldMk cId="2380429048" sldId="3360"/>
            <ac:spMk id="4" creationId="{3FD36E9E-6ABB-AFB1-CA05-987F8ABA104C}"/>
          </ac:spMkLst>
        </pc:spChg>
      </pc:sldChg>
      <pc:sldChg chg="modSp">
        <pc:chgData name="Leandro Zazzi" userId="2d14a76cb0d9c205" providerId="LiveId" clId="{EF16F73A-B37D-425D-B117-955F4A7086F6}" dt="2025-11-26T13:04:52.261" v="49" actId="207"/>
        <pc:sldMkLst>
          <pc:docMk/>
          <pc:sldMk cId="2334640110" sldId="3433"/>
        </pc:sldMkLst>
        <pc:spChg chg="mod">
          <ac:chgData name="Leandro Zazzi" userId="2d14a76cb0d9c205" providerId="LiveId" clId="{EF16F73A-B37D-425D-B117-955F4A7086F6}" dt="2025-11-26T13:04:52.261" v="49" actId="207"/>
          <ac:spMkLst>
            <pc:docMk/>
            <pc:sldMk cId="2334640110" sldId="3433"/>
            <ac:spMk id="6" creationId="{4F2C7EC7-C654-EEF6-5B06-1BF6E555A271}"/>
          </ac:spMkLst>
        </pc:spChg>
      </pc:sldChg>
      <pc:sldChg chg="addSp modSp mod">
        <pc:chgData name="Leandro Zazzi" userId="2d14a76cb0d9c205" providerId="LiveId" clId="{EF16F73A-B37D-425D-B117-955F4A7086F6}" dt="2025-11-26T13:04:42.563" v="48" actId="167"/>
        <pc:sldMkLst>
          <pc:docMk/>
          <pc:sldMk cId="2154075552" sldId="3434"/>
        </pc:sldMkLst>
        <pc:spChg chg="add mod ord">
          <ac:chgData name="Leandro Zazzi" userId="2d14a76cb0d9c205" providerId="LiveId" clId="{EF16F73A-B37D-425D-B117-955F4A7086F6}" dt="2025-11-26T13:04:42.563" v="48" actId="167"/>
          <ac:spMkLst>
            <pc:docMk/>
            <pc:sldMk cId="2154075552" sldId="3434"/>
            <ac:spMk id="2" creationId="{47DC185A-6EDD-9D4C-CF04-21D15041F23D}"/>
          </ac:spMkLst>
        </pc:spChg>
      </pc:sldChg>
      <pc:sldChg chg="addSp modSp mod">
        <pc:chgData name="Leandro Zazzi" userId="2d14a76cb0d9c205" providerId="LiveId" clId="{EF16F73A-B37D-425D-B117-955F4A7086F6}" dt="2025-11-26T13:04:37.094" v="46" actId="167"/>
        <pc:sldMkLst>
          <pc:docMk/>
          <pc:sldMk cId="2876759233" sldId="3435"/>
        </pc:sldMkLst>
        <pc:spChg chg="add mod ord">
          <ac:chgData name="Leandro Zazzi" userId="2d14a76cb0d9c205" providerId="LiveId" clId="{EF16F73A-B37D-425D-B117-955F4A7086F6}" dt="2025-11-26T13:04:37.094" v="46" actId="167"/>
          <ac:spMkLst>
            <pc:docMk/>
            <pc:sldMk cId="2876759233" sldId="3435"/>
            <ac:spMk id="2" creationId="{571DAC7F-C699-E1DB-2649-9106F304DD79}"/>
          </ac:spMkLst>
        </pc:spChg>
      </pc:sldChg>
      <pc:sldChg chg="addSp modSp mod">
        <pc:chgData name="Leandro Zazzi" userId="2d14a76cb0d9c205" providerId="LiveId" clId="{EF16F73A-B37D-425D-B117-955F4A7086F6}" dt="2025-11-26T13:04:30.217" v="44" actId="167"/>
        <pc:sldMkLst>
          <pc:docMk/>
          <pc:sldMk cId="2661646182" sldId="3436"/>
        </pc:sldMkLst>
        <pc:spChg chg="add mod ord">
          <ac:chgData name="Leandro Zazzi" userId="2d14a76cb0d9c205" providerId="LiveId" clId="{EF16F73A-B37D-425D-B117-955F4A7086F6}" dt="2025-11-26T13:04:30.217" v="44" actId="167"/>
          <ac:spMkLst>
            <pc:docMk/>
            <pc:sldMk cId="2661646182" sldId="3436"/>
            <ac:spMk id="2" creationId="{E31BF70B-0EBC-21D1-EE23-423184392EFA}"/>
          </ac:spMkLst>
        </pc:spChg>
      </pc:sldChg>
      <pc:sldChg chg="addSp delSp modSp mod">
        <pc:chgData name="Leandro Zazzi" userId="2d14a76cb0d9c205" providerId="LiveId" clId="{EF16F73A-B37D-425D-B117-955F4A7086F6}" dt="2025-11-26T13:04:12.665" v="40" actId="167"/>
        <pc:sldMkLst>
          <pc:docMk/>
          <pc:sldMk cId="3693398850" sldId="3437"/>
        </pc:sldMkLst>
        <pc:spChg chg="mod">
          <ac:chgData name="Leandro Zazzi" userId="2d14a76cb0d9c205" providerId="LiveId" clId="{EF16F73A-B37D-425D-B117-955F4A7086F6}" dt="2025-11-26T13:03:48.603" v="36"/>
          <ac:spMkLst>
            <pc:docMk/>
            <pc:sldMk cId="3693398850" sldId="3437"/>
            <ac:spMk id="6" creationId="{AFED21CC-3536-CFE8-E87A-54689E2D2A83}"/>
          </ac:spMkLst>
        </pc:spChg>
        <pc:spChg chg="add del mod">
          <ac:chgData name="Leandro Zazzi" userId="2d14a76cb0d9c205" providerId="LiveId" clId="{EF16F73A-B37D-425D-B117-955F4A7086F6}" dt="2025-11-26T13:03:47.624" v="35" actId="22"/>
          <ac:spMkLst>
            <pc:docMk/>
            <pc:sldMk cId="3693398850" sldId="3437"/>
            <ac:spMk id="8" creationId="{B25493D2-875E-540F-8080-11E6B8C267A4}"/>
          </ac:spMkLst>
        </pc:spChg>
        <pc:spChg chg="add mod ord">
          <ac:chgData name="Leandro Zazzi" userId="2d14a76cb0d9c205" providerId="LiveId" clId="{EF16F73A-B37D-425D-B117-955F4A7086F6}" dt="2025-11-26T13:04:12.665" v="40" actId="167"/>
          <ac:spMkLst>
            <pc:docMk/>
            <pc:sldMk cId="3693398850" sldId="3437"/>
            <ac:spMk id="9" creationId="{CE504CBF-1F0B-4758-ED09-3EA41ECA5FA2}"/>
          </ac:spMkLst>
        </pc:spChg>
      </pc:sldChg>
      <pc:sldChg chg="modSp">
        <pc:chgData name="Leandro Zazzi" userId="2d14a76cb0d9c205" providerId="LiveId" clId="{EF16F73A-B37D-425D-B117-955F4A7086F6}" dt="2025-11-26T13:05:05.219" v="50" actId="207"/>
        <pc:sldMkLst>
          <pc:docMk/>
          <pc:sldMk cId="972445034" sldId="3438"/>
        </pc:sldMkLst>
        <pc:spChg chg="mod">
          <ac:chgData name="Leandro Zazzi" userId="2d14a76cb0d9c205" providerId="LiveId" clId="{EF16F73A-B37D-425D-B117-955F4A7086F6}" dt="2025-11-26T13:05:05.219" v="50" actId="207"/>
          <ac:spMkLst>
            <pc:docMk/>
            <pc:sldMk cId="972445034" sldId="3438"/>
            <ac:spMk id="6" creationId="{6532EADC-360D-5B96-35B4-3A68BC5D09EE}"/>
          </ac:spMkLst>
        </pc:spChg>
      </pc:sldChg>
      <pc:sldChg chg="modSp">
        <pc:chgData name="Leandro Zazzi" userId="2d14a76cb0d9c205" providerId="LiveId" clId="{EF16F73A-B37D-425D-B117-955F4A7086F6}" dt="2025-11-26T13:05:14.258" v="51" actId="207"/>
        <pc:sldMkLst>
          <pc:docMk/>
          <pc:sldMk cId="1511349005" sldId="3439"/>
        </pc:sldMkLst>
        <pc:spChg chg="mod">
          <ac:chgData name="Leandro Zazzi" userId="2d14a76cb0d9c205" providerId="LiveId" clId="{EF16F73A-B37D-425D-B117-955F4A7086F6}" dt="2025-11-26T13:05:14.258" v="51" actId="207"/>
          <ac:spMkLst>
            <pc:docMk/>
            <pc:sldMk cId="1511349005" sldId="3439"/>
            <ac:spMk id="6" creationId="{95F1C6B6-3546-2569-83D5-1096A689D9D7}"/>
          </ac:spMkLst>
        </pc:spChg>
      </pc:sldChg>
      <pc:sldChg chg="modSp">
        <pc:chgData name="Leandro Zazzi" userId="2d14a76cb0d9c205" providerId="LiveId" clId="{EF16F73A-B37D-425D-B117-955F4A7086F6}" dt="2025-11-26T13:05:27.743" v="54" actId="207"/>
        <pc:sldMkLst>
          <pc:docMk/>
          <pc:sldMk cId="876267509" sldId="3440"/>
        </pc:sldMkLst>
        <pc:spChg chg="mod">
          <ac:chgData name="Leandro Zazzi" userId="2d14a76cb0d9c205" providerId="LiveId" clId="{EF16F73A-B37D-425D-B117-955F4A7086F6}" dt="2025-11-26T13:05:27.743" v="54" actId="207"/>
          <ac:spMkLst>
            <pc:docMk/>
            <pc:sldMk cId="876267509" sldId="3440"/>
            <ac:spMk id="6" creationId="{D6AE5D27-F4DA-34DB-0AC2-A1FFBBC5EF1B}"/>
          </ac:spMkLst>
        </pc:spChg>
      </pc:sldChg>
      <pc:sldChg chg="del">
        <pc:chgData name="Leandro Zazzi" userId="2d14a76cb0d9c205" providerId="LiveId" clId="{EF16F73A-B37D-425D-B117-955F4A7086F6}" dt="2025-11-26T13:55:48.081" v="101" actId="2696"/>
        <pc:sldMkLst>
          <pc:docMk/>
          <pc:sldMk cId="413034132" sldId="3441"/>
        </pc:sldMkLst>
      </pc:sldChg>
      <pc:sldChg chg="add">
        <pc:chgData name="Leandro Zazzi" userId="2d14a76cb0d9c205" providerId="LiveId" clId="{EF16F73A-B37D-425D-B117-955F4A7086F6}" dt="2025-11-26T13:55:53.732" v="102"/>
        <pc:sldMkLst>
          <pc:docMk/>
          <pc:sldMk cId="2683145798" sldId="3441"/>
        </pc:sldMkLst>
      </pc:sldChg>
      <pc:sldChg chg="add">
        <pc:chgData name="Leandro Zazzi" userId="2d14a76cb0d9c205" providerId="LiveId" clId="{EF16F73A-B37D-425D-B117-955F4A7086F6}" dt="2025-11-26T13:55:53.732" v="102"/>
        <pc:sldMkLst>
          <pc:docMk/>
          <pc:sldMk cId="1326526071" sldId="3442"/>
        </pc:sldMkLst>
      </pc:sldChg>
      <pc:sldChg chg="del">
        <pc:chgData name="Leandro Zazzi" userId="2d14a76cb0d9c205" providerId="LiveId" clId="{EF16F73A-B37D-425D-B117-955F4A7086F6}" dt="2025-11-26T13:55:48.081" v="101" actId="2696"/>
        <pc:sldMkLst>
          <pc:docMk/>
          <pc:sldMk cId="1566872470" sldId="3442"/>
        </pc:sldMkLst>
      </pc:sldChg>
      <pc:sldChg chg="modSp mod">
        <pc:chgData name="Leandro Zazzi" userId="2d14a76cb0d9c205" providerId="LiveId" clId="{EF16F73A-B37D-425D-B117-955F4A7086F6}" dt="2025-11-26T13:53:59.640" v="95" actId="20577"/>
        <pc:sldMkLst>
          <pc:docMk/>
          <pc:sldMk cId="4110123911" sldId="3443"/>
        </pc:sldMkLst>
        <pc:spChg chg="mod">
          <ac:chgData name="Leandro Zazzi" userId="2d14a76cb0d9c205" providerId="LiveId" clId="{EF16F73A-B37D-425D-B117-955F4A7086F6}" dt="2025-11-26T13:53:59.640" v="95" actId="20577"/>
          <ac:spMkLst>
            <pc:docMk/>
            <pc:sldMk cId="4110123911" sldId="3443"/>
            <ac:spMk id="447" creationId="{AB18B605-D681-A0CC-CE34-B10E0D80A2A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3:53:24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2353 24575,'88'84'0,"-38"-38"0,75 89 0,-94-92 0,34 65 0,12 17 0,18 15 0,-34-43 0,-59-95 0,-1 1 0,1-1 0,0 0 0,0 1 0,0-1 0,0 0 0,4 3 0,-6-4 0,0-1 0,1 0 0,-1 0 0,0 0 0,0 0 0,1 0 0,-1 0 0,0 1 0,1-1 0,-1 0 0,0 0 0,1 0 0,-1 0 0,0 0 0,0 0 0,1 0 0,-1 0 0,0 0 0,1 0 0,-1-1 0,0 1 0,1 0 0,-1 0 0,0 0 0,0 0 0,1 0 0,-1 0 0,1-1 0,5-14 0,5-112 0,-1 14 0,4 21 0,4 1 0,5 1 0,59-155 0,314-565-1745,-104 233 488,-47 33 216,-95 178 4215,-144 353-3000,0 0-1,1 1 1,0 0 0,12-15 0,-14 23-1539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19:3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24575,'3'2'0,"0"1"0,-1-1 0,4 6 0,-1-2 0,67 86-1686,-14-17 453,167 182-4196,-149-187 4238,-16-16 1250,-5-1-59,63 63 0,-28-10 0,-2 12 0,-74-99 0,60 78 758,1-10 3816,-32-38-1300,-23-25-2400,26 27-874,-39-44-1365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2:19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1269 24575,'51'-41'-112,"-46"36"3,144-155-999,-57 41 1108,7-8 0,-36 49-454,48-56-605,-68 87 935,88-105-580,89-97 2793,-202 230-2079,54-56 509,2 21 512,-69 51-1023,-1 1-684,4-1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2:19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24575,'3'2'0,"0"1"0,-1-1 0,4 6 0,-1-2 0,67 86-1686,-14-17 453,167 182-4196,-149-187 4238,-16-16 1250,-5-1-59,63 63 0,-28-10 0,-2 12 0,-74-99 0,60 78 758,1-10 3816,-32-38-1300,-23-25-2400,26 27-874,-39-44-1365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2:35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1269 24575,'51'-41'-112,"-46"36"3,144-155-999,-57 41 1108,7-8 0,-36 49-454,48-56-605,-68 87 935,88-105-580,89-97 2793,-202 230-2079,54-56 509,2 21 512,-69 51-1023,-1 1-684,4-1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24575,'3'2'0,"0"1"0,-1-1 0,4 6 0,-1-2 0,67 86-1686,-14-17 453,167 182-4196,-149-187 4238,-16-16 1250,-5-1-59,63 63 0,-28-10 0,-2 12 0,-74-99 0,60 78 758,1-10 3816,-32-38-1300,-23-25-2400,26 27-874,-39-44-1365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1269 24575,'51'-41'-112,"-46"36"3,144-155-999,-57 41 1108,7-8 0,-36 49-454,48-56-605,-68 87 935,88-105-580,89-97 2793,-202 230-2079,54-56 509,2 21 512,-69 51-1023,-1 1-684,4-1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24575,'3'2'0,"0"1"0,-1-1 0,4 6 0,-1-2 0,67 86-1686,-14-17 453,167 182-4196,-149-187 4238,-16-16 1250,-5-1-59,63 63 0,-28-10 0,-2 12 0,-74-99 0,60 78 758,1-10 3816,-32-38-1300,-23-25-2400,26 27-874,-39-44-1365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36:04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3:52:0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2503 24575,'332'-81'-112,"-298"72"3,942-307-999,-375 81 1108,43-16 0,-231 97-454,313-110-605,-448 171 935,581-206-580,579-193 2793,-1321 454-2079,356-109 509,8 40 512,-444 101-1023,-15 2-684,31-2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29:56.8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1626 24575,'2'1'0,"0"0"0,0-1 0,0 1 0,0 0 0,0 0 0,-1 0 0,1 0 0,0 1 0,-1-1 0,4 3 0,3 3 0,362 274 0,-155-99 0,-179-149 0,16 12 0,-51-45 0,-1 1 0,0-1 0,0 0 0,1 0 0,-1 0 0,0 1 0,0-1 0,1 0 0,-1 0 0,0 0 0,1 0 0,-1 0 0,0 1 0,0-1 0,1 0 0,-1 0 0,0 0 0,1 0 0,-1 0 0,0 0 0,1 0 0,-1 0 0,0 0 0,1 0 0,-1 0 0,0-1 0,1 1 0,-1 0 0,0 0 0,0 0 0,1 0 0,-1 0 0,0-1 0,0 1 0,1 0 0,4-14 0,-5-25 0,-1 32 0,2-27 0,1 0 0,2 0 0,1 0 0,1 1 0,2-1 0,22-56 0,99-184 0,137-214 0,-220 399 0,-22 38 0,3 1 0,1 1 0,45-57 0,-69 100 0,-1 1 0,1-1 0,-1 0 0,-1 0 0,1 0 0,-1 0 0,2-7 0,11-27 0,47-49 0,-34 47 0,-18 28 0,17-30 0,-22 35 0,1 0 0,0 1 0,0 0 0,1 0 0,11-10 0,15-19 0,-4-1 0,65-67 0,-11 24 0,-57 52 0,-21 22 0,0 1 0,1 0 0,-1 0 0,1 1 0,10-8 0,-13 11 8,0-1-1,0 0 0,0 0 1,0 0-1,-1 0 0,1 0 1,-1-1-1,0 1 1,3-7-1,3-5-1446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31:21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1272 24575,'135'-239'0,"124"-129"0,19-30 0,-264 377 0,135-211 0,-140 219-1365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31:22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24575,'12'13'0,"-2"0"0,0 1 0,12 21 0,1 1 0,194 286 0,31 16 0,-232-317 0,64 89 0,77 97 0,-144-192 0,2 1 0,-1 1 0,15 23 0,60 82 0,-64-85 0,33 36 0,-14-19 0,-38-47-1365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45:18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1321 24575,'69'37'0,"80"59"0,314 254 0,-322-240 0,-68-59 0,-72-51 0,-1 0 0,0 1 0,1-1 0,-1 0 0,1 0 0,-1 0 0,1 0 0,-1 0 0,1 0 0,-1 0 0,1 0 0,-1 0 0,1 0 0,-1 0 0,1 0 0,-1 0 0,1 0 0,-1 0 0,1 0 0,-1-1 0,0 1 0,1 0 0,-1 0 0,1-1 0,-1 1 0,1 0 0,-1 0 0,0-1 0,1 1 0,-1 0 0,0-1 0,1 1 0,-1-1 0,0 1 0,0 0 0,1-1 0,-1 1 0,0-1 0,0 1 0,0-1 0,0 1 0,0-1 0,1 1 0,-1-1 0,0 1 0,0-1 0,5-29 0,-4 24 0,6-36 39,2 1 0,26-69 0,42-75-324,-52 128-39,114-254-1215,279-455 0,-156 369 5109,-255 387-4935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47:52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24575,'2'3'0,"0"0"0,1 0 0,-1-1 0,1 1 0,-1 0 0,1-1 0,0 0 0,0 1 0,0-1 0,5 2 0,12 10 0,8 12 0,41 51 0,13 13 0,186 187 0,-104-101 0,-56-63 0,-3 6 0,-87-98 0,25 23 0,-23-24 0,24 28 0,-20-16 0,3-1 0,0-1 0,2-2 0,52 41 0,-75-64 66,1 1-1,-1-1 1,-1 1-1,7 9 1,16 15-1759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4:47:53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1461 0 24575,'-52'45'0,"-70"60"0,-168 139-1020,-383 329-2516,663-564 4042,-1 0 1,0-1-1,-1-1 0,1 0 0,-1 0 1,-1-1-1,1 0 0,-26 6 0,1 1-506,-56 28 0,29-2-1365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3:52:05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24575,'18'4'0,"0"1"0,-1 0 0,21 10 0,-2-2 0,429 167-1686,-83-31 453,1091 359-4196,-977-370 4238,-106-33 1250,-27 1-59,404 122 0,-179-18 0,-10 22 0,-486-194 0,390 154 758,7-22 3816,-208-73-1300,-149-50-2400,168 55-874,-252-89-1365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6:41:58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6:42:04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6:42:06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16:23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16:23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1 957 24575,'36'34'0,"-16"-15"0,31 36 0,-38-37 0,13 25 0,5 8 0,8 6 0,-14-17 0,-24-40 0,-1 2 0,1-2 0,0 1 0,-1 1 0,1-2 0,0 1 0,1 1 0,-2-1 0,0-1 0,1 0 0,-1 0 0,0 0 0,0 0 0,0 0 0,0 0 0,0 0 0,1 0 0,-1 0 0,0 0 0,0 0 0,0 0 0,0 0 0,0 0 0,0 0 0,0 0 0,0 0 0,1 0 0,-1 0 0,0 0 0,0 0 0,0 0 0,0 0 0,0 0 0,1 0 0,-1 0 0,0-1 0,3-5 0,1-46 0,0 7 0,2 7 0,1 1 0,2 1 0,25-64 0,127-229-1745,-42 94 488,-20 14 216,-38 72 4215,-58 144-3000,-1-1-1,1 1 1,0 1 0,4-7 0,-5 9-1539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4T17:19:35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1269 24575,'51'-41'-112,"-46"36"3,144-155-999,-57 41 1108,7-8 0,-36 49-454,48-56-605,-68 87 935,88-105-580,89-97 2793,-202 230-2079,54-56 509,2 21 512,-69 51-1023,-1 1-684,4-1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D36BD-5ED5-0DE3-544F-D67656528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34356-C805-F5EA-4B5F-BA3637348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AFBB1-CCB5-C945-BAC6-AF7794EA7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5CEFC-FD59-CCCE-A68A-5BCE92922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4305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E53933C-F774-4FA7-B317-CB755C9C6570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100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19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9F58017-F84D-41A5-8783-F994DE0995C7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20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DB41774-884C-4934-9CA0-81210AD4E343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102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EA9EE9F-2ABD-4FD0-B6D1-F892EC0FB9EA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103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D72288D9-92B9-4631-BBF5-68BEC4A07236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104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495670F-D886-48CD-90E0-C12A37A52BA5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2215565-6643-4750-913B-E2AC2A9F6219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106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5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C65A911-80F1-4282-A296-BBCAA757B367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107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6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B26E04D-F499-4EB6-A26F-EB531DC4B384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108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27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A37A664-805D-448E-80D6-F4DF7ECE5F32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109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52844-24C6-6256-C1DC-CE51AD84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72D7C-5130-EBBE-629E-7B44FAFF1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8E337-1B71-C238-BB82-F2C799136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6C4E-A329-D388-0BD6-FD71A3637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78279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28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E696999-6BAE-4A12-B6F2-DEF08DB2E151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110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C254B5E-BD62-4617-A3D5-AA161C095389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30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BE86DFD-B44C-4BC5-88F3-691E4EE13C78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112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78B7191-7ED6-4828-B68C-0A9E79024ADF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113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3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D798ABA2-FC72-47F2-A9C0-2996D62F1FE4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114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EC8854E-57B5-4C08-BD0A-3006AB9001B0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EF50B12-2EAB-44C1-927F-16823376FB6B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116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35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FFBFFB8-BB1E-40E6-B6D3-D63B5FF158DB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117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F29D412-B0BA-4AC0-A783-94E226DE6847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118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3D97580E-AC66-3CDB-27D2-FF18A28F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1600D843-EEA1-864D-DCCB-EB215D94C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B02F28A4-1D93-41AC-9CD5-063E6CF319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10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E5CA-53D1-AA19-09FD-4E786E28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69781-3F9A-78AE-26F2-6CF24BE54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66E0C-491E-4767-2E1F-FBEDC012E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82456-25C1-EBAE-D0FB-1082786A9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5865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1745D550-7CD5-90A5-5C40-9006C684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E387BF25-FBD3-13B5-A3BD-A0E7DFDCB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ist es, dass eine Klasse möglichst eigenständig entworfen wird und auf Objektinvarianten (e.g. keine Minutenzahl &gt; 59) aufmerksam gemacht wird</a:t>
            </a: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85FC576B-653D-42E4-DB15-29F3A9A24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60674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1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2B59805-5C40-9584-B5FF-5DF27871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66AAEFD-F2CC-E53A-C583-660CB0D21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7FB544A-AF9C-E378-1B01-C949A200F2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38075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6E16553-1906-C131-7624-AA286DF5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CBBF028-4339-CC1F-5F38-54464C2CCF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70BED9B-593D-AD45-6A17-778FBDBA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67822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0B354C4-B61C-B3CA-A732-27BAB27F3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1511B88-C45B-73B2-C909-640BB9E24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651B15F-CF21-9321-00A5-D3BFE5D80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62346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F8B155E-3FAE-4849-3C2F-A76AF9F4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F028078-94B7-326F-1BB6-9A743B42F9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97C7D59-EE74-B76F-F680-3E38F7E04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85388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C7F48CD-5D3A-AC4C-0963-BCE3B688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95AC4407-7B44-EDF8-539F-3DC6B5ADA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FA73A4B-9834-D59A-C74A-DCBEB47CB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34053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9CBD4D1-110C-FD4A-827E-76654CE1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5E4032E-BC8B-4A41-2001-34C44DE19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2415D5D-46BA-6857-FDB1-729B4DFDE2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16541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E1BCC73-B31B-B48F-046A-29F0BE246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6B05308-CFE0-DFFA-2DEA-E9484056D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5520478-0758-9A47-6230-6930B19542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3801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A4F58-0B21-DE29-2D58-3525C9FDD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4018E-A980-751B-9DA8-337DD8786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F19B5-6ED0-9D56-090B-DB069F520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4CF5-95BA-11DD-F6FE-849B1AA0E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73597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EBB9DC3-87B5-D701-7ED9-8F85402DB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323854D-F2FD-25E3-B710-2924FC543F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114A760-711D-BAEF-16DF-6CCE93A0DB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36964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C481EBA4-1E1B-5BC0-576B-0EF0A55D1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3B1CF83-E09E-D2C8-2B99-F86836DBC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954FCC1-0EDF-F55D-478B-0D598E1CC4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6607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3240C92-A282-5428-D0BF-DABBE487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48255CA-CB45-1442-8799-0698643E0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637F8E0-53DF-EAE5-D196-3E672687A5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61056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1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3E797A2-E0AA-39D8-8A2F-BFF43206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E259516-4FB2-5A1C-FD3F-6C765DDDE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DD4B5370-28A9-0EA4-BAF0-3FFD401AA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09981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C1AFAC1-6877-C760-DC74-56C0989F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E286CB1-A0D5-C99C-A7C3-52DE871FF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882EA68-2EDE-839B-E6F1-DF4D4C185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62481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3D46430-1E02-5B25-C5EF-1AEEC7DE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6160A59-C377-80EF-4496-22F5B5CF4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0DC35F2-C9B6-493F-7287-F52769108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34964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564394C-ED79-5839-FB6B-6ED41F73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306FE6E-A871-239C-E829-A25F1609F2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DCEAD5D-48B8-1853-312D-0ADF2928E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02891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022D776-6464-C8D9-5E40-1C34636E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E02B6BF-B555-9952-DCFD-C11E17E4C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66B73F8-4CA3-A3B4-5829-42CE17378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33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676C-D661-52E1-EA68-3AD227CB7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219BF-555A-AE7B-1D7B-F9FD235C3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F4B66-E8FF-CD99-1706-B8102C422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32DD6-11A2-DC90-9FEF-3E6FA49CE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3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E157-287D-3F03-CD39-8FCE8D417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C64A3-50F9-3121-B3A5-768990FCB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BA2EE-D156-7A57-A06D-C958F2C4A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CEFA9-174E-9A97-262A-51EBC8CFF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4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64D1-59E4-4914-F7D1-27858495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94600-8031-314C-B5D7-A4BCD67D0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F2C0F-8B2B-F8FF-1939-36E4333D8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AA1C6-4572-AEE3-6C39-F84F9BAB1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AD488-3DC5-9AC1-6A97-6A2718B01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301A8-018F-C215-5BAA-A57B79AC6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F00D-1A65-528F-03CB-31F7CF3DC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CB93-F3BE-3305-153F-6B5219444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6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E39EC-DB04-4435-DF87-6E08AD9C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6A1EA-9E53-E624-361B-4A37B162A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C3EE0-4987-43E3-6EDE-727407248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3F60-EFBA-1144-BE49-A263F3F5D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57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4987-A21B-7801-0A46-867481EDA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CF56F-6B24-FCB1-666D-6F457E5A9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6160A-2830-8A99-ACA7-A449C073E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662EB-69A8-523C-63CD-4EF156316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6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9E960-A5ED-71EF-5462-3D0670D6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B2EA0-37EB-75D6-9B93-DAACFE406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F348E-0B2A-3591-37A1-EAF23C4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DD1DD-9D2A-DDCE-4B83-038221AE0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59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5A0B-7498-B67F-F00B-7136DD605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A943A-88E9-5C6B-79B6-6BFD2062C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78A4B-CF9F-301F-E8F5-C7C3E75FF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4AD4A-1A84-4089-CB66-B87489F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08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09319-FE9C-58CC-29EA-2F21CEAA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41D66-A2DA-C16A-BAF5-F9895116F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05F9A-1028-9994-435A-99741575C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0AA2-FD0D-0170-A507-22779FB5F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91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952C5-3B7A-FBB7-DD79-6AD9EF33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E8F23-89EE-92AF-220D-3257D1F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AAB7B-A843-B695-7826-D421FCE27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F324-7E6C-03D8-B063-7632183DB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8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C71C3-991C-AE71-1E22-112EBAA6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A9CBB-9607-DB09-8F79-58337859E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CB8AF-3B72-EF32-ADDA-9B2E7B07F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810F-D88E-F58A-959F-1D3687185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40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C71AD-72BB-5EA5-9DB0-41B73BAB2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4A0BF-632F-90D8-3BA3-A1C36F035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44C15-510E-F073-AEA3-311B6C6DC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02469-47F2-FB53-50D3-771C0B7DD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8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DFED7-9106-C497-1C73-D0490423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35616-CC1D-47CC-7795-285EF3A04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9440B-0BBD-14CE-A508-870BF40B3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4042E-87EB-F059-0C57-B96D03D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200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FBAF-E324-7C9B-A777-7D894C78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25E4F-8921-826F-8238-04E01F93D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DD94-B679-1CA4-C4F2-AD52C515A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E2BBE-F69D-3AAA-3889-1179AF299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26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029E-634B-52B4-D1B6-548A5D2A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48456-0392-5CCA-7E51-630DFD4BC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EF974-766F-F26C-3069-73973A401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7DAB1-3B3A-3DB3-E77B-DF4E5FC81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26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4B7DE-F9A5-EAFA-05CC-4B7BE3AB9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58CC5-0E4B-95F7-FD0B-735140906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CBFEA-FB24-B6AC-3301-847825E34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73C61-6514-5787-BC4C-8A6E03C5C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F532C2E-A249-3CC1-ED1D-181BDB44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6882C2A7-D359-2631-592A-E956E8EDA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CFDBF724-AC43-428D-925E-03CC46CFFF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6B81917-3A62-337F-77E3-202FEA14E0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084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6F73A-B8B9-C857-02DF-E95FA6DF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1A3B8-A63D-13B1-DFB6-40E175109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9A413-0EF8-6645-C0A0-72A014ABA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A4EA8-22BB-3939-F5DE-2C7AEA5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27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65F21-1E12-B667-761F-C30D2A2A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4A2E5-3AF2-92AB-928A-7C3DECD8C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9CE23-1634-EFC0-BE6F-AB1B78BDA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64631-BCE8-AC49-680C-9BD2AEAA5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64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B617-E50B-9BE5-F5C6-B4AFED0C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C8A08-1F11-F791-E77E-16181CE35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5B034-70E4-303D-CC2A-3C173AE3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8ABDF-B735-B80D-B47E-84984F6AE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39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D596C-C69B-7641-1873-74AF3F5C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C6196-2473-2E0D-F7C3-C5A9F39CD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B04F0-7B5E-8368-F52D-E453B2EFF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48801-36F3-CD6F-04DA-C3C2BD107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27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215F-5E02-CC37-6D79-BBCEB9FC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C8081-BD89-3000-FD29-133C78A3A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9565C-D054-C92E-EDDD-36780E5B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1DFB-B66D-ABA2-E587-1B1A3FDF7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886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69AA8-DDA0-CDA3-9515-ABCE8302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83292-6069-1DDD-0A6B-A8AE64198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A475-33E1-A433-0B4C-3B6ADDBF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35A15-9A09-0822-09BB-80B9C0495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150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E5A13-D01E-69AD-1A35-C7375974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398F3-55F1-4947-B0AA-803AE0806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83E66-8D33-B44C-BCF9-6D20BEED0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1D1E-B83F-25A2-8BB4-391AEE88E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6A7C-37C5-E4FA-F19D-97B93850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27705-BC92-7BDC-B63A-6A6B2AE95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724EF-71DA-E989-893E-C53B8B540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F3F91-933F-A450-8D7A-09FAFDAC7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037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2D678-93AA-7476-FA98-99CC1565F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C40DF-C019-BC5C-492E-034D14ED0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B0D98-9720-3091-A989-1F160575E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DBCB-5C55-00A3-0FDA-976CD12B9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32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8E1D-A0B2-9644-9A9E-CE45A94F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98B7D-ACEA-326E-2B70-4AD40C946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F9127-1EAF-02D2-7C74-C243C9D69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624F-8444-C136-8CE7-C8F3016BB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8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5DA76548-0568-C23F-6ED8-059C521F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E6E90DAB-7090-A7F3-32F8-08A3B9484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ist es, dass eine Klasse möglichst eigenständig entworfen wird und auf Objektinvarianten (e.g. keine Minutenzahl &gt; 59) aufmerksam gemacht wird</a:t>
            </a: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54263CDA-EA95-7695-6672-27C5FDE47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150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480BC-1FED-0A5A-1944-34A790FA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984D6-EC64-A602-620F-8258AEDA8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CB5C5-E673-2826-B932-60A0552E4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0DF06-4850-1964-5A5A-443DB83EB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318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7C33F-0263-2BD7-09C8-ED5079E9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BC308-4798-651B-D658-ED1549750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230DE-C058-24FB-DD29-DE73685CF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80990-E010-9174-5883-00592C5B2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72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3E925-8E6A-DAAF-A229-071755A9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100CB-026D-7690-55E8-9A831DE9F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CB5F9-E3CD-343C-E068-11D0310CD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4F58F-3FFC-A292-DEA0-77989181C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764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2184B-82D5-CAD6-7EB0-1F831A0F2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E80CF-A861-1F76-9D6C-7FD83A847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71FD8-87AA-E0A1-0427-CDB4D488D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3E9BA-AA88-070E-BF16-2E7043F3F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79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CB37-D6C5-AC14-750E-636F454C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842D5-9B6A-434B-766A-0E2A6E8CB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B8CFA-8925-AA33-4DCB-86D3E03BC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4624E-FE96-615B-E0A3-AFAF02A1A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679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20AF5-4CEA-CFBA-9D7F-15FAD46E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07C1B-FFE4-9E30-9B9D-E97AF51FB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A6716-98A7-C1C5-40F4-CBBD8BCCE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C6FFA-7297-CDE2-B257-1D6DF2766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465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32D3E-4EE0-B5CD-C12C-A7388670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10EB7-4539-9A6A-ACFA-9B1101901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778C3-939A-4D12-6744-00DFAF2DE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D55E-C0DA-CE80-E249-DDC426784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63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C295E-FB81-68CA-8E48-7B628E5AC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2A6F8-7F49-F335-8A7A-3F9EB072C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6965E-E462-4BAC-3F6A-DE301FBA1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68B39-CAB1-5FEA-C8F0-062576255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8891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C29F9-ED78-F4F8-547F-91B3599C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52BA3-2B2D-461B-0EE4-1D0FE14BE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66813-D1F0-2DFD-7372-22EED35B1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4861-8A02-403D-6C05-79D35FA8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43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0395-D22E-8258-7E6C-748CD967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3F0FE-95EE-2DC7-20AF-7AEC632A0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6304A-B2AA-1761-5EB1-F453E4AA0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6F6BC-026E-FFBD-EEAB-841FD1D80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8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13CC-3518-22F8-2084-FBB3A913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DE1C4-3FB1-ACF3-C2D4-3842DA97B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A9B42-6077-60FF-014D-44EF49B3B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3172D-45A5-8191-C60B-8254298B0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2339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DBC14-67E9-B1B0-4F5E-6762CDEB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6D054-06A5-1566-9676-EB9F4904D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E211A-59BB-95C2-BDE6-DDE44DDC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66FB3-0786-497D-D1FF-357ADE3F1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32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7BEA-BADE-897C-0E4C-0E0FD7D4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21B44-A8C0-F7E1-B0A7-311D89DDB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512C7-F08F-5567-F9BD-BD8200826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5283-1875-18ED-CD68-87E49215A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89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022C-5653-7BC4-A9E6-D2F41605D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C8E5F-EA11-7D37-79F5-4C1A1F034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17285-B3E8-5705-CD7E-298F500E0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8482-8DFD-7F39-3885-5B987F19E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65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F2C4-B530-FFDE-349A-AD34ECFC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E1C64-DCCA-5FD4-659E-DEF6BDB2F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A7203-9209-B85B-439B-8B7BB813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9C655-1D4C-369B-0BE3-D5F29E39F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402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5A119-E30C-32ED-D448-FB8F6EDF0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1A66B-ADDE-22B1-C909-67687F58C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6FDD5-ADBE-801F-2A8D-F8FB618EE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5C815-9461-DDBE-2E0F-A5084467A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6200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6C12-EC1B-0FF9-75D3-755442BB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85880-9102-BC5B-B409-17EAF0A45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FE37A-2D14-4318-EB49-03E45E3F9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53E2E-5017-1382-E73E-8852F2A14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395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2D868-C0FE-8CFC-1859-4826889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F118A-7088-805E-D7D4-868EC5C2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7BDF7-E1CE-145E-1C01-77786929E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35459-82AA-67CB-95F8-E229E4FC6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370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266B03B5-DC90-6572-4A0C-78FA964F0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0B78A5D1-DF97-545C-C0C4-B6E8099830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B2D0B4E8-33F0-042E-B3D0-CB1F48D94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1648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722A7-1157-E76C-E7A5-872D71BF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2F1A5-A4B3-C727-6F61-57A8D2FC2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EDC6D-1094-4FF6-4CA4-8295A605A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06BB-3E63-7C6F-DF1E-E0C9E9BC4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222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EB83F-A3DB-C264-5587-EE47F756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F1230-B412-35BF-27D6-E9AEC6246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9B307-9677-6272-512B-B766ADB2A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5A4B7-341D-0409-8D95-4280A6316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7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F278-7AF9-4729-BE9C-AB5D588EA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FFB9E-749E-5026-C678-74CFCEFC4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7ACC1-160A-5620-0D6B-EDB34F734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86CD-A87E-52E6-4EDD-1846AB5D9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23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763E-EA53-8886-CF64-7CAE99E5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AC6D1-7A23-A0EE-692B-8B9244548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5EA99-E60E-52A0-EB28-54DC79239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1B67-2C80-F71B-E7EE-10969AC8B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1470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4EEE-84B8-87F8-5632-1762EF736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21E98-6E5F-731E-2591-B5406132D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2363B-F37D-7FD2-3206-BEA0D902A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979B2-B7C3-FB33-13DB-40388D825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9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B13E5-285E-A4EE-3C03-625AB52D1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2F6BE-9751-0AB6-CF80-8946BD169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DD67A-E631-FAC9-A90E-ADB006175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1855E-FE93-6942-05EE-C499AF402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544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262E-83C8-20D9-AC53-0966A37F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CDA6C-3F8A-3D95-4472-DB9F0985A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79C03-C89B-14AB-C447-9D431CA2D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FE805-AF51-2599-D806-9BDD89715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441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1852-6492-FAE7-B371-DB7CAFC4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63E9D-FC64-5360-1A4D-60E2BD389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E2702-000C-7A66-1E73-38E2BE925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86B97-64A8-24D3-F395-32D5224C3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233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1A8A-8681-6712-3136-A0493A896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3FAE5-8B1F-3CEB-5525-6CB77C593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04637-FC9D-1B36-F6AE-24498A681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2F089-82A3-F175-E87B-B3EEB59B2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133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30B2-93B2-3782-6808-C9DB933E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0B8F2-0705-EAFC-E931-091F42306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C63DE-A1A8-F9BB-E7CF-AC00C45B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3DAB2-E7DE-60E3-3662-9F52A378C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899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EDE8-2E33-ACD5-253C-373C52A2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9D362-DEB9-14C7-A430-A7D72B556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670DDC-5F72-6CA0-19DB-A16DC04C0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0980-6FE5-5985-1927-65F15F963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348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9DAB-0BE2-6AE3-140D-9E441E71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884BF-2D48-A70F-DE95-4170B7D7F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A6474-6FB1-26FF-A7BA-A53E329D1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409C4-4B15-46A4-A897-C5D39D1C8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810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B3F3-9EB2-B68C-2521-2655625C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11B92-0FD9-7EB7-E15A-319CF32F6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2A513-E0E8-6701-7429-7B16F0FE7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B2885-A553-A266-B2EC-65D557A5A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2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2236-111A-3649-612F-79BA00C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4A268-313B-4074-2401-E80D0093F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F2C51-24A0-77E4-08BB-5A367AA49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7F088-93B9-934D-94C6-6A9E3BF40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401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800928E7-A2F5-A6E1-E486-6B5EE6B3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74826766-0B59-CF52-5842-F62373C3B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F1CA64D0-7EDB-5B1A-FCF1-F51ABB8ED5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423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168F-E626-419E-A9AF-4DB48AAA8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7D8F7-9D02-6844-6EF4-6DE0909B6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9BB4D-B277-9E2B-2635-6AE025F8F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76C43-344F-8A3F-6916-98CCC707B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208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1B2DB-F4A0-073A-B3FA-965D107DD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8DC1F-91E9-B87A-16B7-5F949AD1F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7E35F-8EBF-2478-B633-DA11582E2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AC0DC-C5D3-6053-7BD7-03572AC7E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35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10EB-0B23-B20A-29D8-F91296FC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D81BE-6872-7051-B7E6-4275462A8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33A29-6508-AD32-CDFC-B20743ECE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9915-B66E-62F9-7D24-89A9FDEC3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0874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ED80F-B517-2DD7-3F77-74582850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11F7-A7C3-9DAD-6A0A-8968E54AA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A1989-4627-89D5-4BEF-8027AB96D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786B3-B394-0EA6-4EBB-E93214896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259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1BE6-A327-69EE-5401-45F2353B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8DD61-4F95-F45A-33AC-252A0E399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0E25C-3E0A-4AF6-0534-E626BB8E6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E42FE-79DC-EB9B-8893-68E4191CA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126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3B25-96F2-BA96-C69C-489AB2BE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63540-A7B7-4C3D-F817-921277959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633E7-8435-7038-7BC8-A3BECF631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472BC-6C99-65F0-2200-5C24387CB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513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F9A4-BE16-E35B-7BDE-338125AC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24C25-F6AF-EC24-647D-E98E62856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A98BC-56EC-F766-1E65-BFD7D1494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BA490-3DB3-2A84-8E1A-01A33289F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998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5903-8CB1-28E0-D6B0-CE0C17517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3633A-362F-D61D-EF52-C617AB51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C055A-04B4-5B07-D570-BCC463625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5D859-5295-7C59-D93B-FCBF2FCDA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381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FFE3-5053-42A7-15C8-96AC6E95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23880-8D02-FBFA-2419-2CC917EE9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8F94C-AECC-1911-A84A-E2878F68D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08684-A1E5-BB19-20FC-B63F05C6F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3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1EB3-E8FD-7C55-C41C-91B59B23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57150-40A2-87DF-C98B-2901F2770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DF03F-240A-4EDE-8D6B-C0FA17132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4694B-FBBE-8609-1832-989C4F5F1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015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10B52-B34E-EFCF-234C-5D5ABE8C2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9A1D5-4089-1AED-F721-AE1E3D7E5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3880F-B954-B2BE-35DE-0F9D079D0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09D3E-98CF-A466-ED45-20B57776A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6320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B5317A84-9A60-AAA7-F5B4-2CFD0855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E978C031-3400-6161-E0DF-7CBDDE583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8EF9C6B1-067C-227A-2450-DA75436EA9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1713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87F84607-DCF9-2995-A9D4-FE4993C3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16FDE1E-1303-BB7D-5DA3-903553BA4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3E13CAF4-007C-C8DB-9449-3BD4C7A0C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6BCF982-F263-FBB1-5A26-D75F185FEF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0470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9BB2B86-4E8E-1218-C74A-5BEF270FD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3CAAD4A-A693-3912-73E5-F75763181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48F353A2-8C4D-9A5B-8C5A-63326522C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F6809B0-3C55-1658-68FB-67729637E3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7538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C552CA78-A17C-1BD0-CE87-410A08307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C5AFB5F7-80BA-A1A8-990C-3484E0CC3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DD269B7F-6D42-34BD-73A5-B3342B8BE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5818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76F65DA-1660-9D84-8C4C-820EA842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DA701EF-7B7D-C7FB-E61B-543DAE03FC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F953D75-7E4F-18AD-D7A4-69D2A28928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5011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1D6060D-AF30-C2DF-8DF6-EE1B3FDF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B321E8F-1D9A-6710-7B2D-56C32B78F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E70717D-89AE-CD15-5F53-F72113B0F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83494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EB1A6F5-3BE5-2171-5C06-DACD62C0F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ECB01FF-EA75-578E-8F67-40858DBED3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D17BB44-00CB-727A-5CAB-BAB709FE36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02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F437EC28-869E-5C37-DD1F-3DFA7BE3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05B54482-9F33-4DD3-9706-F476F814C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1BF52790-B92C-918E-CEC6-6C4C1741D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9709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964A8EF-1734-BA6E-E4D6-1A9543CD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49DA2C3-C59C-6631-373E-978289B61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3AB77D2A-313A-C09B-16DF-7BF8F4DA0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12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5EBC-A2F1-652D-66A9-CFD19758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B5BC1-4DA5-B392-B6DF-7111E0FFE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B0014-E312-F816-E555-1657D53BB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C9D54-DD32-C133-283E-3B9AEE20A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759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latin typeface="Arial"/>
              </a:rPr>
              <a:t>Ziel ist es, dass eine Klasse möglichst eigenständig entworfen wird und auf Objektinvarianten (e.g. keine Minutenzahl &gt; 59) aufmerksam gemacht wird</a:t>
            </a:r>
          </a:p>
        </p:txBody>
      </p:sp>
      <p:sp>
        <p:nvSpPr>
          <p:cNvPr id="20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2EF0DA6-0775-4E7E-8A91-A69254BBF986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FA2A3A5-DAE0-4B07-AE3A-18A23B224B72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92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A202051-D5DD-43D5-8C0B-BC7D931809E8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93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4BC9B7B-9E72-4E63-9D41-889CBD191A5E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94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193444C-8231-43A2-81EC-D97699BA10C8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95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3479FB8-D19C-4068-905F-928EACC4C27A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96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7F53794-E700-4ED5-B550-114F6C804911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97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D7CD7BC-CE77-4F0B-981D-6B46729718E4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98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7"/>
          </p:nvPr>
        </p:nvSpPr>
        <p:spPr>
          <a:xfrm>
            <a:off x="4278960" y="10157400"/>
            <a:ext cx="3278160" cy="5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latin typeface="Times New Roman"/>
                <a:ea typeface="Times New Roman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E6093D44-A608-44BC-8198-8274D0301413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99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26.11.2025</a:t>
            </a:fld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2399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26.11.2025</a:t>
            </a:fld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47863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6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3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2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8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B7D9A4B-38F2-47E6-AAAD-A4DCB71671C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214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84026F9-C03D-4933-BF09-BB25CA9241B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425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4D7F9ED-9736-407C-8100-5AA1CE688EC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33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E7D6756-2544-46D7-AA05-5665FE5C240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407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AA573-8DE0-4415-B40A-AB922E6927B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305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8A9EE86-8AF9-420E-A71A-47479B417B7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645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8D3C3A0-CCEE-4F48-96B1-00D759B438C7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653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AE57B03-0C43-45F2-B8C8-4F8A072BC08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837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9CC3A10-2687-469B-BB50-AD87F97BBA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2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0D5E58B-469B-4574-B623-2AC9E8708DAE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106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458D85F-1FFA-4675-A9AF-1D0928E51E23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599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212D5D0-261D-44A5-8607-A5C3FD4A7E0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938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F0F84-F5BA-26A4-A5B7-3CF1148B6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B452FB-4683-A838-C375-AF80E8EAF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4B1D2-0401-DFEC-07CF-B5F47097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34000-8002-DB57-8FFB-A303333E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6CD34-92EA-FCE2-B111-3DC31C52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660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87313-7268-E86B-22FC-7895D71A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D97F4F-077C-D198-37A4-9669BB2A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24457-B25E-179A-9373-3CBB80C8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83D0B-800B-66D1-A47D-7BE28CD6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E34DE0-345B-1C44-25CC-799EB4E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648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F5156-AF9D-5B9E-0C90-C1E24FEE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B83512-E4F6-2C24-A7DA-F9A7026D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8219C-E282-E1E0-099D-669D8DEE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C2A30-9A4F-6CA4-9F00-9E61E2E6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875AD-34DA-1274-7284-5F40A107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097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36BF2-B8F2-1CE0-CCED-F90C96AB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5417E9-23F7-7E24-86B0-C05329229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AE1E2E-0D27-62CF-D996-32CDA8CE2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0ECA1C-5370-187F-A486-4FDD8E26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6DE329-45F8-9145-1FE9-5EAC0D96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BFF540-5F25-22EE-9C13-ECF3A8CE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047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D1184-A1CE-1B7D-9998-7907F02F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D26188-55DF-5E6F-AED3-EB920D2A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EA52AE-5A1C-C932-91D8-C1555726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C7206-1E1D-77EB-D96E-24A1F2E61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503976-2F45-CCF3-0FAE-BFE30B350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F1DC9F-1F2C-0904-02F0-CF0AF7BF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737A4C-973F-321C-6D57-934C249C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F206B1-7A17-8669-F6EA-46C7D9CA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8561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DC773-D7BD-4A27-4245-9D40FE0E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3FDAAD-B7D1-10CF-9079-B24DAF86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ECC73F-B2CE-1FDB-B918-C17B11D3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2E1997-1B36-D87E-765D-582CCBC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5883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BDE3BD-4594-6E3A-FDC0-A3B58DDC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D01ECF-1A60-20DB-1FCE-0381FA05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01244-E073-33C6-EFF0-FA1AFAF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71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0A444-99E5-1949-0339-DA96D019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8BE8C-4551-F39A-465B-FAAE130D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7A61D5-0BFD-00D7-6974-0135B9E2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9C53E8-A00F-481A-476A-FD178E9D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954838-295F-874D-ACFD-FF04C6B8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149002-CFD2-BC95-5ACA-B81686F6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613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0EF2D-57D3-F9FA-32B4-3F31B603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142A7B-22D6-0CEF-34A7-656F15FF8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F8A4F5-7127-0272-BFFB-D2CC00C3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951031-9788-1419-E814-9C0A28C5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46F17A-9CAB-B16D-2DE7-371CD527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B06B7D-F7DC-8883-CFDA-2EF99978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1869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F35A-3FEB-5C54-4341-59085E4C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51D22F-63E3-029D-AC84-C7225A0D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D5F5B-DC09-9333-E1F4-7F90433F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C5687A-01C7-AEE7-D724-4DC24570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B74C11-7E8B-806D-883D-CD0D619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813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C07D7C-9A0A-9B7C-0FF0-9D9289EF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F00A4A-9124-BE17-896B-C08429668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6F2221-6032-F09C-A02E-B70A5EC2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FACE75-BE05-59D3-87A7-60DD138D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6E4815-BD23-2DE0-C582-076B050F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16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64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26.11.2025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60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6840" cy="3916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000" b="0" strike="noStrike" spc="-1">
                <a:solidFill>
                  <a:srgbClr val="8C95AA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8779A7A-F3D7-4361-AFB0-BA04D73C2860}" type="slidenum">
              <a:rPr lang="en-GB" sz="1000" b="0" strike="noStrike" spc="-1">
                <a:solidFill>
                  <a:srgbClr val="8C95AA"/>
                </a:solidFill>
                <a:latin typeface="Arial"/>
                <a:ea typeface="Arial"/>
              </a:rPr>
              <a:t>‹Nr.›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66517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EEE01-2C6B-7C93-B209-5DEF0021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140B5F-B1E3-3291-F18B-5EC48155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3ABA5E-94E9-81BE-3B00-5E41237CA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ADB7F-F804-4EB0-8A76-65199D6B7494}" type="datetimeFigureOut">
              <a:rPr lang="de-CH" smtClean="0"/>
              <a:t>26.11.2025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E4C8D9-3085-F9E7-FC2B-ADBC9CFD1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2A8229-0046-491F-2935-2CE49B469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C42DD-FE42-4546-9A40-3F8D12A7BFF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270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7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customXml" Target="../ink/ink11.xml"/><Relationship Id="rId10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openxmlformats.org/officeDocument/2006/relationships/customXml" Target="../ink/ink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customXml" Target="../ink/ink14.xml"/><Relationship Id="rId10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openxmlformats.org/officeDocument/2006/relationships/customXml" Target="../ink/ink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customXml" Target="../ink/ink17.xml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0.png"/><Relationship Id="rId5" Type="http://schemas.openxmlformats.org/officeDocument/2006/relationships/customXml" Target="../ink/ink2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0.png"/><Relationship Id="rId5" Type="http://schemas.openxmlformats.org/officeDocument/2006/relationships/customXml" Target="../ink/ink25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/>
          <p:nvPr/>
        </p:nvSpPr>
        <p:spPr>
          <a:xfrm>
            <a:off x="468000" y="1127520"/>
            <a:ext cx="7992360" cy="313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de-AT" sz="32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252-0027</a:t>
            </a:r>
            <a:endParaRPr lang="de-AT" sz="32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de-AT" sz="32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Einführung in die Programmierung</a:t>
            </a:r>
            <a:endParaRPr lang="de-AT" sz="32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de-AT" sz="28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endParaRPr lang="de-AT" sz="28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lang="de-AT" sz="20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de-AT" sz="32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Woche 11: Vererbung</a:t>
            </a:r>
            <a:endParaRPr lang="de-AT" sz="32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6"/>
          <p:cNvSpPr/>
          <p:nvPr/>
        </p:nvSpPr>
        <p:spPr>
          <a:xfrm>
            <a:off x="467640" y="3723840"/>
            <a:ext cx="626436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de-AT" sz="2000" b="0" i="0" u="none" strike="noStrike" cap="none" noProof="0" dirty="0">
                <a:latin typeface="Arial"/>
                <a:ea typeface="Arial"/>
                <a:cs typeface="Arial"/>
                <a:sym typeface="Arial"/>
              </a:rPr>
              <a:t>Leandro Zazzi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AT" sz="20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Departement Informatik</a:t>
            </a:r>
            <a:endParaRPr lang="de-AT" sz="20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de-AT" sz="20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 Zürich</a:t>
            </a:r>
            <a:endParaRPr lang="de-AT" sz="2000" b="0" i="0" u="none" strike="noStrike" cap="none" noProof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89491-C6F7-9A9A-415B-7A01F38C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18AB5-E934-64A2-2B60-9ABD1B0A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9383D-73C3-3648-9784-86CECD65104F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56BDE2-D040-8729-5FFF-683F9BEA27B3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C9B94D-EB8C-B230-73FE-FB47346F669B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433A00-F677-3757-584F-E9F56FD31BFD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916A98-D552-65C2-386D-F64602A37B22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D99F6C0-ED9B-7227-DCD7-53559987ACFA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DB9CB7-2F93-A97D-A593-2E7851F30FBD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1D534A5-4AC0-D092-6DC0-3EB0FA4C1A97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BF3235-C696-86BE-0016-CA247C52F4E1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44F8A57-C44A-5C1C-657D-34C562FA8429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5833AAE-E0ED-6028-4B57-6FA2C538B0A3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F6FDD93-D6E5-A918-6375-612AA197E030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5D5AC5-1ED6-9D62-0BCD-41B93DEF5660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94113-D408-757E-C664-E2ECDDD668CB}"/>
              </a:ext>
            </a:extLst>
          </p:cNvPr>
          <p:cNvSpPr txBox="1"/>
          <p:nvPr/>
        </p:nvSpPr>
        <p:spPr>
          <a:xfrm>
            <a:off x="3393472" y="1111111"/>
            <a:ext cx="20730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en-GB">
                <a:latin typeface="Consolas" panose="020B0609020204030204" pitchFamily="49" charset="0"/>
              </a:rPr>
              <a:t> = new Tier()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3AAE4-C3AD-A0B6-6F20-32695217DF6B}"/>
              </a:ext>
            </a:extLst>
          </p:cNvPr>
          <p:cNvSpPr txBox="1"/>
          <p:nvPr/>
        </p:nvSpPr>
        <p:spPr>
          <a:xfrm>
            <a:off x="4408704" y="2453134"/>
            <a:ext cx="21723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>
                <a:latin typeface="Consolas" panose="020B0609020204030204" pitchFamily="49" charset="0"/>
              </a:rPr>
              <a:t>= 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1526A-0145-DD75-5233-5647AA6C3DCE}"/>
              </a:ext>
            </a:extLst>
          </p:cNvPr>
          <p:cNvSpPr txBox="1"/>
          <p:nvPr/>
        </p:nvSpPr>
        <p:spPr>
          <a:xfrm>
            <a:off x="4408704" y="4109318"/>
            <a:ext cx="23711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Husky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>
                <a:latin typeface="Consolas" panose="020B0609020204030204" pitchFamily="49" charset="0"/>
              </a:rPr>
              <a:t>= new Husky()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6D4F21-0203-A0AC-3577-390D77C608AF}"/>
              </a:ext>
            </a:extLst>
          </p:cNvPr>
          <p:cNvSpPr txBox="1"/>
          <p:nvPr/>
        </p:nvSpPr>
        <p:spPr>
          <a:xfrm>
            <a:off x="4888917" y="371284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Das </a:t>
            </a:r>
            <a:r>
              <a:rPr lang="en-GB" sz="2400" err="1">
                <a:solidFill>
                  <a:srgbClr val="00B0F0"/>
                </a:solidFill>
              </a:rPr>
              <a:t>ist</a:t>
            </a:r>
            <a:r>
              <a:rPr lang="en-GB" sz="2400">
                <a:solidFill>
                  <a:srgbClr val="00B0F0"/>
                </a:solidFill>
              </a:rPr>
              <a:t> der </a:t>
            </a:r>
            <a:r>
              <a:rPr lang="en-GB" sz="2400" err="1">
                <a:solidFill>
                  <a:srgbClr val="00B0F0"/>
                </a:solidFill>
              </a:rPr>
              <a:t>Typ</a:t>
            </a:r>
            <a:r>
              <a:rPr lang="en-GB" sz="2400">
                <a:solidFill>
                  <a:srgbClr val="00B0F0"/>
                </a:solidFill>
              </a:rPr>
              <a:t> der Variable.</a:t>
            </a:r>
            <a:endParaRPr lang="en-CH" sz="2400">
              <a:solidFill>
                <a:srgbClr val="00B0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0B22F5-BFAA-B2A0-9A43-7063AECC4CAA}"/>
              </a:ext>
            </a:extLst>
          </p:cNvPr>
          <p:cNvSpPr txBox="1"/>
          <p:nvPr/>
        </p:nvSpPr>
        <p:spPr>
          <a:xfrm>
            <a:off x="5964284" y="1234428"/>
            <a:ext cx="244080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Der </a:t>
            </a:r>
            <a:r>
              <a:rPr lang="en-GB" err="1"/>
              <a:t>Typ</a:t>
            </a:r>
            <a:r>
              <a:rPr lang="en-GB"/>
              <a:t> der Variable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sich</a:t>
            </a:r>
            <a:r>
              <a:rPr lang="en-GB"/>
              <a:t> </a:t>
            </a:r>
            <a:r>
              <a:rPr lang="en-GB" err="1"/>
              <a:t>dynamisch</a:t>
            </a:r>
            <a:r>
              <a:rPr lang="en-GB"/>
              <a:t> </a:t>
            </a:r>
            <a:r>
              <a:rPr lang="en-GB" err="1"/>
              <a:t>verändern</a:t>
            </a:r>
            <a:r>
              <a:rPr lang="en-GB"/>
              <a:t>.</a:t>
            </a:r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C4DC6-5A94-5D0F-2057-122E21427928}"/>
              </a:ext>
            </a:extLst>
          </p:cNvPr>
          <p:cNvSpPr txBox="1"/>
          <p:nvPr/>
        </p:nvSpPr>
        <p:spPr>
          <a:xfrm>
            <a:off x="5964283" y="2945743"/>
            <a:ext cx="2440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Eine Variable </a:t>
            </a:r>
            <a:r>
              <a:rPr lang="en-GB" err="1"/>
              <a:t>vom</a:t>
            </a:r>
            <a:r>
              <a:rPr lang="en-GB"/>
              <a:t> </a:t>
            </a:r>
            <a:r>
              <a:rPr lang="en-GB" err="1"/>
              <a:t>Typ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Tier</a:t>
            </a:r>
            <a:r>
              <a:rPr lang="en-GB"/>
              <a:t>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Referenz</a:t>
            </a:r>
            <a:r>
              <a:rPr lang="en-GB"/>
              <a:t> auf </a:t>
            </a:r>
            <a:r>
              <a:rPr lang="en-GB" err="1"/>
              <a:t>ein</a:t>
            </a:r>
            <a:r>
              <a:rPr lang="en-GB"/>
              <a:t> </a:t>
            </a:r>
            <a:r>
              <a:rPr lang="en-GB" err="1"/>
              <a:t>Objekt</a:t>
            </a:r>
            <a:r>
              <a:rPr lang="en-GB"/>
              <a:t> </a:t>
            </a:r>
            <a:r>
              <a:rPr lang="en-GB" err="1"/>
              <a:t>vom</a:t>
            </a:r>
            <a:r>
              <a:rPr lang="en-GB"/>
              <a:t> </a:t>
            </a:r>
            <a:r>
              <a:rPr lang="en-GB" err="1"/>
              <a:t>Typ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Hund</a:t>
            </a:r>
            <a:r>
              <a:rPr lang="en-GB"/>
              <a:t> </a:t>
            </a:r>
            <a:r>
              <a:rPr lang="en-GB" err="1"/>
              <a:t>enthalten</a:t>
            </a:r>
            <a:r>
              <a:rPr lang="en-GB"/>
              <a:t>.</a:t>
            </a:r>
            <a:endParaRPr lang="en-CH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70E185-42B6-1169-3AEB-8680CA4BDE5E}"/>
              </a:ext>
            </a:extLst>
          </p:cNvPr>
          <p:cNvCxnSpPr/>
          <p:nvPr/>
        </p:nvCxnSpPr>
        <p:spPr>
          <a:xfrm>
            <a:off x="3685308" y="760944"/>
            <a:ext cx="0" cy="296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86CE25-CE5E-2E53-7316-F3AAE9FBA032}"/>
              </a:ext>
            </a:extLst>
          </p:cNvPr>
          <p:cNvCxnSpPr/>
          <p:nvPr/>
        </p:nvCxnSpPr>
        <p:spPr>
          <a:xfrm>
            <a:off x="4696692" y="2102967"/>
            <a:ext cx="0" cy="296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A8953B-E10D-12B0-3C4C-44FCC692CAE1}"/>
              </a:ext>
            </a:extLst>
          </p:cNvPr>
          <p:cNvCxnSpPr/>
          <p:nvPr/>
        </p:nvCxnSpPr>
        <p:spPr>
          <a:xfrm>
            <a:off x="4729022" y="3763769"/>
            <a:ext cx="0" cy="296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1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8" name="TextBox 2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9" name="TextBox 22"/>
          <p:cNvSpPr/>
          <p:nvPr/>
        </p:nvSpPr>
        <p:spPr>
          <a:xfrm>
            <a:off x="4570200" y="189360"/>
            <a:ext cx="4573080" cy="36149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=&gt; n == alle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Ziffern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zusammen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41738B7C-ABEA-C9A1-AC9A-80358E772C78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100</a:t>
            </a:fld>
            <a:endParaRPr lang="en-GB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1" name="TextBox 23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TextBox 24"/>
          <p:cNvSpPr/>
          <p:nvPr/>
        </p:nvSpPr>
        <p:spPr>
          <a:xfrm>
            <a:off x="4570200" y="189360"/>
            <a:ext cx="4573080" cy="4492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=&gt; n == alle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Ziffern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zusammen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I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Straight Connector 132"/>
          <p:cNvSpPr/>
          <p:nvPr/>
        </p:nvSpPr>
        <p:spPr>
          <a:xfrm flipH="1">
            <a:off x="3240000" y="3276000"/>
            <a:ext cx="1331640" cy="864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A8C07BD5-22E6-9910-A1BB-313ADBE926EE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101</a:t>
            </a:fld>
            <a:endParaRPr lang="en-GB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5" name="TextBox 2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TextBox 26"/>
          <p:cNvSpPr/>
          <p:nvPr/>
        </p:nvSpPr>
        <p:spPr>
          <a:xfrm>
            <a:off x="4570200" y="189360"/>
            <a:ext cx="457308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=&gt; n == alle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Ziffern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zusammen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I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Unsere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Vermutung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war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richtig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berechnet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7" name="Straight Connector 136"/>
          <p:cNvSpPr/>
          <p:nvPr/>
        </p:nvSpPr>
        <p:spPr>
          <a:xfrm flipH="1">
            <a:off x="3240000" y="3276000"/>
            <a:ext cx="1331640" cy="864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37BAFA2E-30A4-E7B9-A2F4-506D3A583557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102</a:t>
            </a:fld>
            <a:endParaRPr lang="en-GB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4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9" name="TextBox 27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0" name="TextBox 28"/>
          <p:cNvSpPr/>
          <p:nvPr/>
        </p:nvSpPr>
        <p:spPr>
          <a:xfrm>
            <a:off x="4570200" y="189360"/>
            <a:ext cx="457308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8C678318-AF77-F90B-59B4-E90B4ECE9BB3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103</a:t>
            </a:fld>
            <a:endParaRPr lang="en-GB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5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2" name="TextBox 29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TextBox 30"/>
          <p:cNvSpPr/>
          <p:nvPr/>
        </p:nvSpPr>
        <p:spPr>
          <a:xfrm>
            <a:off x="4570200" y="189360"/>
            <a:ext cx="4573080" cy="2660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C66872C5-4EAC-5A28-8F20-255CB79E86B5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104</a:t>
            </a:fld>
            <a:endParaRPr lang="en-GB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6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5" name="TextBox 3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6" name="TextBox 32"/>
          <p:cNvSpPr/>
          <p:nvPr/>
        </p:nvSpPr>
        <p:spPr>
          <a:xfrm>
            <a:off x="4570200" y="189360"/>
            <a:ext cx="457308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5A42BBDB-E646-7F92-BC75-B19B33E38F8A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105</a:t>
            </a:fld>
            <a:endParaRPr lang="en-GB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7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TextBox 33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9" name="TextBox 34"/>
          <p:cNvSpPr/>
          <p:nvPr/>
        </p:nvSpPr>
        <p:spPr>
          <a:xfrm>
            <a:off x="4570200" y="189360"/>
            <a:ext cx="4573080" cy="3245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 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Free-form: Shape 149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1930F564-7333-27C5-BA18-3B60CBC28BA2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106</a:t>
            </a:fld>
            <a:endParaRPr lang="en-GB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8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TextBox 3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TextBox 36"/>
          <p:cNvSpPr/>
          <p:nvPr/>
        </p:nvSpPr>
        <p:spPr>
          <a:xfrm>
            <a:off x="4570200" y="189360"/>
            <a:ext cx="4573080" cy="38303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haben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links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viel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4" name="Free-form: Shape 153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737472CB-8490-9A5A-BBB6-D76E6E45C2A5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107</a:t>
            </a:fld>
            <a:endParaRPr lang="en-GB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9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6" name="TextBox 37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7" name="TextBox 38"/>
          <p:cNvSpPr/>
          <p:nvPr/>
        </p:nvSpPr>
        <p:spPr>
          <a:xfrm>
            <a:off x="4570200" y="189360"/>
            <a:ext cx="4573080" cy="38303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haben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links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viel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2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-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8" name="Free-form: Shape 157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93BC53B2-04F4-5B03-3464-DA46CA5238FC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108</a:t>
            </a:fld>
            <a:endParaRPr lang="en-GB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0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0" name="TextBox 39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TextBox 40"/>
          <p:cNvSpPr/>
          <p:nvPr/>
        </p:nvSpPr>
        <p:spPr>
          <a:xfrm>
            <a:off x="4570200" y="189360"/>
            <a:ext cx="457308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haben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links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viel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2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-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Free-form: Shape 161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FB9D8C41-0D25-A2E4-1DA7-732E9A861197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109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A6FB-B160-C7F9-E787-A33011DD1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8D437-12DF-6EDB-00A3-3E2ADA59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920F99-F01E-6D1E-7B9C-8577869A33CD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CD6B64-ED3C-9452-CA2A-41A82B9BAB11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D72159-D704-787A-3919-6F7B21365570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B00FE7D-6581-573B-051D-6AC95A0135A9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2B6557-AA9D-7EE9-61F0-8E94759384B8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8E99AB-296D-FD56-424C-C4C83E037502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629F6-F16D-EECA-9226-4034CF13E293}"/>
              </a:ext>
            </a:extLst>
          </p:cNvPr>
          <p:cNvSpPr txBox="1"/>
          <p:nvPr/>
        </p:nvSpPr>
        <p:spPr>
          <a:xfrm>
            <a:off x="2399610" y="2660951"/>
            <a:ext cx="21723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>
                <a:latin typeface="Consolas" panose="020B0609020204030204" pitchFamily="49" charset="0"/>
              </a:rPr>
              <a:t>= 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434CB-7C78-1002-1D04-73E77A9DD44F}"/>
              </a:ext>
            </a:extLst>
          </p:cNvPr>
          <p:cNvSpPr txBox="1"/>
          <p:nvPr/>
        </p:nvSpPr>
        <p:spPr>
          <a:xfrm>
            <a:off x="2399610" y="3272777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F7406-73FC-852B-2DDE-18A7455FA3AB}"/>
              </a:ext>
            </a:extLst>
          </p:cNvPr>
          <p:cNvSpPr txBox="1"/>
          <p:nvPr/>
        </p:nvSpPr>
        <p:spPr>
          <a:xfrm>
            <a:off x="3982736" y="3272776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0422A62-E391-0B38-3942-78F46923C162}"/>
              </a:ext>
            </a:extLst>
          </p:cNvPr>
          <p:cNvSpPr/>
          <p:nvPr/>
        </p:nvSpPr>
        <p:spPr>
          <a:xfrm rot="16200000">
            <a:off x="3424009" y="1438187"/>
            <a:ext cx="128212" cy="23247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D8013C-503E-4873-5FD7-A365165904D8}"/>
              </a:ext>
            </a:extLst>
          </p:cNvPr>
          <p:cNvSpPr txBox="1"/>
          <p:nvPr/>
        </p:nvSpPr>
        <p:spPr>
          <a:xfrm>
            <a:off x="3009475" y="220114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>
                <a:solidFill>
                  <a:schemeClr val="accent1"/>
                </a:solidFill>
              </a:rPr>
              <a:t>Im</a:t>
            </a:r>
            <a:r>
              <a:rPr lang="en-GB">
                <a:solidFill>
                  <a:schemeClr val="accent1"/>
                </a:solidFill>
              </a:rPr>
              <a:t> Code</a:t>
            </a:r>
            <a:endParaRPr lang="en-CH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2B9FDE-CC14-15D0-ED7B-90BA80F33A1C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3279979" y="3426665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2FE6CB6-9DB7-8ACA-A318-CD12538F6634}"/>
              </a:ext>
            </a:extLst>
          </p:cNvPr>
          <p:cNvSpPr/>
          <p:nvPr/>
        </p:nvSpPr>
        <p:spPr>
          <a:xfrm rot="5400000">
            <a:off x="3734438" y="2214439"/>
            <a:ext cx="94852" cy="2874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40B839-6643-6EDB-8481-F535231D171A}"/>
              </a:ext>
            </a:extLst>
          </p:cNvPr>
          <p:cNvSpPr txBox="1"/>
          <p:nvPr/>
        </p:nvSpPr>
        <p:spPr>
          <a:xfrm>
            <a:off x="3027491" y="3710098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Was dies </a:t>
            </a:r>
            <a:r>
              <a:rPr lang="en-GB" err="1">
                <a:solidFill>
                  <a:schemeClr val="accent1"/>
                </a:solidFill>
              </a:rPr>
              <a:t>macht</a:t>
            </a:r>
            <a:r>
              <a:rPr lang="en-GB">
                <a:solidFill>
                  <a:schemeClr val="accent1"/>
                </a:solidFill>
              </a:rPr>
              <a:t>.</a:t>
            </a:r>
            <a:endParaRPr lang="en-CH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33" grpId="0" animBg="1"/>
      <p:bldP spid="3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25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4" name="TextBox 49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5" name="TextBox 50"/>
          <p:cNvSpPr/>
          <p:nvPr/>
        </p:nvSpPr>
        <p:spPr>
          <a:xfrm>
            <a:off x="4570200" y="189360"/>
            <a:ext cx="457308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haben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links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viel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2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-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Ende: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(0) –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6" name="Free-form: Shape 165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7" name="Free-form: Shape 166"/>
          <p:cNvSpPr/>
          <p:nvPr/>
        </p:nvSpPr>
        <p:spPr>
          <a:xfrm>
            <a:off x="8892000" y="4410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2D4E665F-3F07-796E-B88F-65A430DE19BC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110</a:t>
            </a:fld>
            <a:endParaRPr lang="en-GB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6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9" name="TextBox 5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0" name="TextBox 52"/>
          <p:cNvSpPr/>
          <p:nvPr/>
        </p:nvSpPr>
        <p:spPr>
          <a:xfrm>
            <a:off x="4570200" y="189360"/>
            <a:ext cx="4573080" cy="49999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Schluss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wollen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auf die Postcondition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. Aber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am Anfang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Allgemeinen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definitiv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!=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und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werden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während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dem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Loop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verändert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müssen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diese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irgendwie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in der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vorkommen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haben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links also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viel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2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-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Ende: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(0) 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4000"/>
                </a:highlight>
                <a:uLnTx/>
                <a:uFillTx/>
                <a:latin typeface="arial"/>
                <a:ea typeface="Arial"/>
              </a:rPr>
              <a:t>–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Vorzeichen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stimmt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nicht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1" name="Free-form: Shape 170"/>
          <p:cNvSpPr/>
          <p:nvPr/>
        </p:nvSpPr>
        <p:spPr>
          <a:xfrm>
            <a:off x="7560000" y="2844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2" name="Free-form: Shape 171"/>
          <p:cNvSpPr/>
          <p:nvPr/>
        </p:nvSpPr>
        <p:spPr>
          <a:xfrm>
            <a:off x="8892000" y="4410000"/>
            <a:ext cx="287640" cy="491040"/>
          </a:xfrm>
          <a:custGeom>
            <a:avLst/>
            <a:gdLst/>
            <a:ahLst/>
            <a:cxn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812D82FE-2453-9A28-06D6-43C74AB13849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111</a:t>
            </a:fld>
            <a:endParaRPr lang="en-GB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21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4" name="TextBox 4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5" name="TextBox 42"/>
          <p:cNvSpPr/>
          <p:nvPr/>
        </p:nvSpPr>
        <p:spPr>
          <a:xfrm>
            <a:off x="4570200" y="189360"/>
            <a:ext cx="4573080" cy="12142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3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0E427961-7382-72A8-0D04-546DBF408F77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112</a:t>
            </a:fld>
            <a:endParaRPr lang="en-GB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2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7" name="TextBox 43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8" name="TextBox 44"/>
          <p:cNvSpPr/>
          <p:nvPr/>
        </p:nvSpPr>
        <p:spPr>
          <a:xfrm>
            <a:off x="4570200" y="189360"/>
            <a:ext cx="4573080" cy="17990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3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E8FBF773-B7E4-7596-CD6E-ECDFBFC319B9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113</a:t>
            </a:fld>
            <a:endParaRPr lang="en-GB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7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0" name="TextBox 53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1" name="TextBox 54"/>
          <p:cNvSpPr/>
          <p:nvPr/>
        </p:nvSpPr>
        <p:spPr>
          <a:xfrm>
            <a:off x="4570200" y="189360"/>
            <a:ext cx="457308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3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Nach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Iteration: 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k/10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+ 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k%10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“k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ohne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 Ziffer”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	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”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 Ziffer von k”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6701F371-816B-754F-154B-08BC4DAFAF03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114</a:t>
            </a:fld>
            <a:endParaRPr lang="en-GB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8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3" name="TextBox 5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4" name="TextBox 56"/>
          <p:cNvSpPr/>
          <p:nvPr/>
        </p:nvSpPr>
        <p:spPr>
          <a:xfrm>
            <a:off x="4570200" y="189360"/>
            <a:ext cx="4573080" cy="2968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sng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Versuch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3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Prüfen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Anfangs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Nach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Iteration: 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k/10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== n + 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k%10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“k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ohne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8000"/>
                </a:highlight>
                <a:uLnTx/>
                <a:uFillTx/>
                <a:latin typeface="arial"/>
                <a:ea typeface="Arial"/>
              </a:rPr>
              <a:t> Ziffer”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	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”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1D41A"/>
                </a:highlight>
                <a:uLnTx/>
                <a:uFillTx/>
                <a:latin typeface="arial"/>
                <a:ea typeface="Arial"/>
              </a:rPr>
              <a:t> Ziffer von k”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Ende: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(0) == 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2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Korrekt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!!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3FB39E18-0E39-C53C-7DE8-CFEE223F743F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115</a:t>
            </a:fld>
            <a:endParaRPr lang="en-GB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3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6" name="TextBox 4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7" name="TextBox 46"/>
          <p:cNvSpPr/>
          <p:nvPr/>
        </p:nvSpPr>
        <p:spPr>
          <a:xfrm>
            <a:off x="4570200" y="189360"/>
            <a:ext cx="4573080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fehlt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noch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etwas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!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8" name="Straight Connector 187"/>
          <p:cNvSpPr/>
          <p:nvPr/>
        </p:nvSpPr>
        <p:spPr>
          <a:xfrm flipH="1">
            <a:off x="4068360" y="1620000"/>
            <a:ext cx="611640" cy="3060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683B1C8C-774D-1556-E7D1-5110CC95A68B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116</a:t>
            </a:fld>
            <a:endParaRPr lang="en-GB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0" name="TextBox 2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1" name="TextBox 3"/>
          <p:cNvSpPr/>
          <p:nvPr/>
        </p:nvSpPr>
        <p:spPr>
          <a:xfrm>
            <a:off x="4570200" y="189360"/>
            <a:ext cx="4573080" cy="2891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fehlt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noch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etwas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!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Der Parameter von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() muss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positiv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sein: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&gt;= 0 &amp;&amp; k &gt;=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ein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Hint, um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darauf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kann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uns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die Precondition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geben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2" name="Straight Connector 191"/>
          <p:cNvSpPr/>
          <p:nvPr/>
        </p:nvSpPr>
        <p:spPr>
          <a:xfrm flipH="1">
            <a:off x="4068360" y="1620000"/>
            <a:ext cx="611640" cy="3060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9DB910BF-8FD0-9654-EB9F-7FDD9DE90BC4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117</a:t>
            </a:fld>
            <a:endParaRPr lang="en-GB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4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4" name="TextBox 47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5" name="TextBox 48"/>
          <p:cNvSpPr/>
          <p:nvPr/>
        </p:nvSpPr>
        <p:spPr>
          <a:xfrm>
            <a:off x="4570200" y="189360"/>
            <a:ext cx="4573080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(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Fortsetzung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fehlt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noch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etwas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!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Der Parameter von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muss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positiv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sein: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&gt;= 0 &amp;&amp; k &gt;= 0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ein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Hint, um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darauf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kommen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kann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uns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die Precondition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geben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Fertige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3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</a:t>
            </a:r>
            <a:r>
              <a:rPr kumimoji="0" lang="en-GB" sz="13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3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) – </a:t>
            </a:r>
            <a:r>
              <a:rPr kumimoji="0" lang="en-GB" sz="13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quersumme</a:t>
            </a:r>
            <a:r>
              <a:rPr kumimoji="0" lang="en-GB" sz="13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(k) == n &amp;&amp; </a:t>
            </a:r>
            <a:r>
              <a:rPr kumimoji="0" lang="en-GB" sz="13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3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&gt;= 0 &amp;&amp; k &gt;= 0</a:t>
            </a:r>
            <a:endParaRPr kumimoji="0" lang="en-GB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5FBE83B9-F4F2-832E-5F4D-C45BD0D7A2D9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118</a:t>
            </a:fld>
            <a:endParaRPr lang="en-GB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7D8C1C1A-EEBC-CCF0-2AE6-E8E43622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FED61F1F-4A44-7C45-547D-B9F058C3EE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Solving: Klassen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16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B311-4243-3504-675F-8BB255BB9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198AE-C216-690C-FE65-907F6BF5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92C9D1-0451-EB69-719F-D4B650B43925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1A6C01-72A7-9B7A-BB54-EA443D903C56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7F8222-7234-8FDD-5276-0E014EEDCAAA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9F93375-66F4-CAB8-7CE3-41773F7955B5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68D254-E72B-C2FF-20B8-8A0C2D93EE3B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20CA1B-CA2B-7A5D-0FC8-DC99140FB92B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F28C4-A1F2-6AA6-AB22-C299C9BC83B1}"/>
              </a:ext>
            </a:extLst>
          </p:cNvPr>
          <p:cNvSpPr txBox="1"/>
          <p:nvPr/>
        </p:nvSpPr>
        <p:spPr>
          <a:xfrm>
            <a:off x="6034119" y="558703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661B3-EC57-CD54-C484-F41426B5BE22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CAC8E-550C-E209-546A-30334A78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465200"/>
            <a:ext cx="6858000" cy="662175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err="1"/>
              <a:t>Hogwarts</a:t>
            </a:r>
            <a:r>
              <a:rPr lang="de-CH" dirty="0"/>
              <a:t> (2020 W11)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16E444-9DAE-53C5-A098-EABB87CDBF19}"/>
              </a:ext>
            </a:extLst>
          </p:cNvPr>
          <p:cNvSpPr txBox="1"/>
          <p:nvPr/>
        </p:nvSpPr>
        <p:spPr>
          <a:xfrm>
            <a:off x="581890" y="1415875"/>
            <a:ext cx="81286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 dieser Aufgabe implementieren Sie das </a:t>
            </a:r>
            <a:r>
              <a:rPr lang="de-DE" sz="210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Punktesystem von </a:t>
            </a:r>
            <a:r>
              <a:rPr lang="de-DE" sz="210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Hogwarts</a:t>
            </a:r>
            <a:r>
              <a:rPr lang="de-DE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bei welchem Studenten eines Hauses </a:t>
            </a:r>
            <a:r>
              <a:rPr lang="de-DE" sz="210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verliehen oder abgezogen</a:t>
            </a:r>
            <a:r>
              <a:rPr lang="de-DE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bekommen können und dadurch der kumulative Punktestand ihres Hauses sich verändert. Wir verwenden </a:t>
            </a:r>
            <a:r>
              <a:rPr lang="de-DE" sz="210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drei Klassen, School, House, und Student</a:t>
            </a:r>
            <a:r>
              <a:rPr lang="de-DE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für die Schule, Häuser, und Studenten</a:t>
            </a:r>
            <a:endParaRPr lang="de-CH" sz="21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4C1CD4E2-C294-0214-FB19-2556FC4B17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1768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752FB-1A0D-6C6D-75FB-8430DA53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959"/>
            <a:ext cx="7886700" cy="994172"/>
          </a:xfrm>
        </p:spPr>
        <p:txBody>
          <a:bodyPr>
            <a:normAutofit/>
          </a:bodyPr>
          <a:lstStyle/>
          <a:p>
            <a:r>
              <a:rPr lang="de-DE" sz="2400" dirty="0"/>
              <a:t>Die Klassen können </a:t>
            </a:r>
            <a:r>
              <a:rPr lang="de-DE" sz="2400" dirty="0" err="1"/>
              <a:t>folgendermassen</a:t>
            </a:r>
            <a:r>
              <a:rPr lang="de-DE" sz="2400" dirty="0"/>
              <a:t> verwendet werden: 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D649F9-B477-0613-902E-E8E8268C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23841"/>
            <a:ext cx="5685065" cy="4130970"/>
          </a:xfrm>
          <a:prstGeom prst="rect">
            <a:avLst/>
          </a:prstGeom>
        </p:spPr>
      </p:pic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972CA8B9-8CF6-4ADF-99AB-626E7F661F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9627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091653-F7CE-B963-BD0A-114D29E746FE}"/>
              </a:ext>
            </a:extLst>
          </p:cNvPr>
          <p:cNvSpPr txBox="1"/>
          <p:nvPr/>
        </p:nvSpPr>
        <p:spPr>
          <a:xfrm>
            <a:off x="335757" y="355380"/>
            <a:ext cx="867965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1.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School-Konstruktor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und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),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welche als Parameter den gewünschten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House Objekt 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Der Name eines Hauses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darf nicht null sein oder bereits für die Schule vorhanden sein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Die Methode soll in diesen Fällen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Alle anderen Namen sind erlaubt.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als String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DA4258-5EE5-601D-5B42-AB5C4CD0B302}"/>
              </a:ext>
            </a:extLst>
          </p:cNvPr>
          <p:cNvSpPr txBox="1"/>
          <p:nvPr/>
        </p:nvSpPr>
        <p:spPr>
          <a:xfrm>
            <a:off x="335757" y="2145091"/>
            <a:ext cx="86796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2.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Konstruktor von Student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zwei Strings, den Vor- und Nachnamen (in dieser Reihenfolge)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nimmt. Sie dürfen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annehmen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dass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jeden Namen 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Vor-und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Nachname zusammen) nur einmal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gibt. Vor- und Nachnamen sollen über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beziehungsweise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erhalten werden können.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einen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Studenten als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ihn in dieses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einschreibt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null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oder falls der Student bereits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der gleichen Schule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eingeschrieben ist,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61B21CD6-34F3-2028-FB3C-E2A008945D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5844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14F9B50-70BD-2434-6AF8-08CEA94D2D2A}"/>
              </a:ext>
            </a:extLst>
          </p:cNvPr>
          <p:cNvSpPr txBox="1"/>
          <p:nvPr/>
        </p:nvSpPr>
        <p:spPr>
          <a:xfrm>
            <a:off x="364332" y="271463"/>
            <a:ext cx="8436768" cy="4408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Als letztes implementieren Sie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Punktesystem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Implementieren Sie dafür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vier Methoden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: Die Method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House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zurück. Jedes Haus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beginnt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mit einem Punktestand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von 0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es erstellt wird. Dieser Punktestand kann sich dann durch die Leistungen der Studenten verändern.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von Student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eine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positive oder negative Anzahl Punkte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dem Studenten verliehen werden. Erhaltene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zählen nur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der Student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einem Haus bereits zugewiesen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wurde. Die erhaltenen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werden dann den Häusern zugeschrieben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der Student zugewiesen ist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Dabei können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nicht kleiner als 0 werden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Auch wenn einem Studenten mehr Punkte abgezogen werden, geht der Punktestand eines Hauses nur auf 0. Zum Beispiel, wenn </a:t>
            </a:r>
            <a:r>
              <a:rPr lang="de-DE" sz="16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Hufflepuff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in der Summe 5 Punkte hat und Hannah -10 Punkte verliehen werden, dann werden nur -5 Punkte tatsächlich für </a:t>
            </a:r>
            <a:r>
              <a:rPr lang="de-DE" sz="16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Hufflepuff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verrechnet, der Rest wird ignoriert. Zusätzlich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mit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meisten Punkten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Falls mehrere Häuser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gleiche Punktzahl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haben, dann kann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beliebiges dieser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zurückgegeben werden. Falls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kein 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Und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Summe der Punktestände der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zurückgibt. 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D0A2AFA5-6FEF-9EAB-CBFB-1A51439DD0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2421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D3C71-06D7-F1E4-BEC2-0FBBE9CA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Code-Skelett: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DC19AF-03AE-1DA2-E0E5-4C8004887E5E}"/>
              </a:ext>
            </a:extLst>
          </p:cNvPr>
          <p:cNvSpPr txBox="1"/>
          <p:nvPr/>
        </p:nvSpPr>
        <p:spPr>
          <a:xfrm>
            <a:off x="350044" y="1544546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8CF8B0-F572-C71B-1277-FD88294D81A2}"/>
              </a:ext>
            </a:extLst>
          </p:cNvPr>
          <p:cNvSpPr txBox="1"/>
          <p:nvPr/>
        </p:nvSpPr>
        <p:spPr>
          <a:xfrm>
            <a:off x="3203972" y="1544546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945BEE5-A5C8-3065-97E2-54EACF6BFF8D}"/>
              </a:ext>
            </a:extLst>
          </p:cNvPr>
          <p:cNvSpPr txBox="1"/>
          <p:nvPr/>
        </p:nvSpPr>
        <p:spPr>
          <a:xfrm>
            <a:off x="6057900" y="1544546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2B5B5060-515C-CE8D-1724-D09C4868D9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77298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A8FA81E-8FB6-91E2-97FA-5C63E83C2DF5}"/>
              </a:ext>
            </a:extLst>
          </p:cNvPr>
          <p:cNvSpPr txBox="1"/>
          <p:nvPr/>
        </p:nvSpPr>
        <p:spPr>
          <a:xfrm>
            <a:off x="350044" y="2012729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0825C-2F4E-A4C5-2F87-2E50A9733896}"/>
              </a:ext>
            </a:extLst>
          </p:cNvPr>
          <p:cNvSpPr txBox="1"/>
          <p:nvPr/>
        </p:nvSpPr>
        <p:spPr>
          <a:xfrm>
            <a:off x="3203972" y="2012729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A51E4D-8FFB-B3BE-7B3E-BD11DD715819}"/>
              </a:ext>
            </a:extLst>
          </p:cNvPr>
          <p:cNvSpPr txBox="1"/>
          <p:nvPr/>
        </p:nvSpPr>
        <p:spPr>
          <a:xfrm>
            <a:off x="6057900" y="2012729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C22A99F-E4E7-3EA2-0FA1-E105E1906D90}"/>
              </a:ext>
            </a:extLst>
          </p:cNvPr>
          <p:cNvSpPr txBox="1"/>
          <p:nvPr/>
        </p:nvSpPr>
        <p:spPr>
          <a:xfrm>
            <a:off x="350044" y="155355"/>
            <a:ext cx="867965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1.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School-Konstruktor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und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),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welche als Parameter den gewünschten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House Objekt 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Der Name eines Hauses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darf nicht null sein oder bereits für die Schule vorhanden sein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Die Methode soll in diesen Fällen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Alle anderen Namen sind erlaubt.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als String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F3235773-9D4D-DB5E-3985-7F980A04F9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6795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5F09-48DC-1E96-7AA6-7BDC1ECA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951498D-E8A5-40AE-AA9A-4B3C5112CE69}"/>
              </a:ext>
            </a:extLst>
          </p:cNvPr>
          <p:cNvSpPr txBox="1"/>
          <p:nvPr/>
        </p:nvSpPr>
        <p:spPr>
          <a:xfrm>
            <a:off x="350044" y="2012730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F84068-E8F0-54DB-4EFD-6FB9D24B7B67}"/>
              </a:ext>
            </a:extLst>
          </p:cNvPr>
          <p:cNvSpPr txBox="1"/>
          <p:nvPr/>
        </p:nvSpPr>
        <p:spPr>
          <a:xfrm>
            <a:off x="3203972" y="2012729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82490C-BE63-3FEE-2EFE-B763B896B2F8}"/>
              </a:ext>
            </a:extLst>
          </p:cNvPr>
          <p:cNvSpPr txBox="1"/>
          <p:nvPr/>
        </p:nvSpPr>
        <p:spPr>
          <a:xfrm>
            <a:off x="6057900" y="2012729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2B063A-014D-12EA-FEAA-202FA47B0B97}"/>
              </a:ext>
            </a:extLst>
          </p:cNvPr>
          <p:cNvSpPr txBox="1"/>
          <p:nvPr/>
        </p:nvSpPr>
        <p:spPr>
          <a:xfrm>
            <a:off x="350044" y="155355"/>
            <a:ext cx="867965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1.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School-Konstruktor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und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),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welche als Parameter den gewünschten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House Objekt 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Der Name eines Hauses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darf nicht null sein oder bereits für die Schule vorhanden sein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Die Methode soll in diesen Fällen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Alle anderen Namen sind erlaubt.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Namen des Hauses als String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2ED4339B-32D5-2B2C-7C36-05A280DA8A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2274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935AD-4D47-4017-D7AE-E3DC8A838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CDC6D57-A134-62E3-92FA-182791FE915C}"/>
              </a:ext>
            </a:extLst>
          </p:cNvPr>
          <p:cNvSpPr txBox="1"/>
          <p:nvPr/>
        </p:nvSpPr>
        <p:spPr>
          <a:xfrm>
            <a:off x="342901" y="2126650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D2DA54-6997-B697-D3A0-9DF625F9AA77}"/>
              </a:ext>
            </a:extLst>
          </p:cNvPr>
          <p:cNvSpPr txBox="1"/>
          <p:nvPr/>
        </p:nvSpPr>
        <p:spPr>
          <a:xfrm>
            <a:off x="3196828" y="2126650"/>
            <a:ext cx="2736056" cy="22390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3218CB-8453-E336-314B-D7BB2A5B6CCD}"/>
              </a:ext>
            </a:extLst>
          </p:cNvPr>
          <p:cNvSpPr txBox="1"/>
          <p:nvPr/>
        </p:nvSpPr>
        <p:spPr>
          <a:xfrm>
            <a:off x="6050756" y="2126650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989EB58-001E-397F-D2F3-3B9A5AA4F14F}"/>
              </a:ext>
            </a:extLst>
          </p:cNvPr>
          <p:cNvSpPr txBox="1"/>
          <p:nvPr/>
        </p:nvSpPr>
        <p:spPr>
          <a:xfrm>
            <a:off x="232173" y="26075"/>
            <a:ext cx="86796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2.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Konstruktor von Student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zwei Strings, den Vor- und Nachnamen (in dieser Reihenfolge)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nimmt. Sie dürfen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annehmen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dass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jeden Namen 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Vor-und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Nachname zusammen) nur einmal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gibt. Vor- und Nachnamen sollen über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beziehungsweise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erhalten werden können.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einen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Studenten als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ihn in dieses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einschreibt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null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oder falls der Student bereits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der gleichen Schule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eingeschrieben ist,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F009C19B-4D0D-1B8F-E54A-2595A80281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8805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C9FA-57EC-64D0-DEF3-B60148DEF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D1BDA22-00CC-4B8E-DA48-59A79CFDF79E}"/>
              </a:ext>
            </a:extLst>
          </p:cNvPr>
          <p:cNvSpPr txBox="1"/>
          <p:nvPr/>
        </p:nvSpPr>
        <p:spPr>
          <a:xfrm>
            <a:off x="342901" y="2126650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46FF27-BC06-BF24-FE82-8D18188415EB}"/>
              </a:ext>
            </a:extLst>
          </p:cNvPr>
          <p:cNvSpPr txBox="1"/>
          <p:nvPr/>
        </p:nvSpPr>
        <p:spPr>
          <a:xfrm>
            <a:off x="3196828" y="2126650"/>
            <a:ext cx="2736056" cy="28854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658CC3-F10B-A350-AAE1-D82A9BD82DB7}"/>
              </a:ext>
            </a:extLst>
          </p:cNvPr>
          <p:cNvSpPr txBox="1"/>
          <p:nvPr/>
        </p:nvSpPr>
        <p:spPr>
          <a:xfrm>
            <a:off x="6050756" y="2126650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D2A4EB-69AD-6BDF-2E54-A1C0658E3FFA}"/>
              </a:ext>
            </a:extLst>
          </p:cNvPr>
          <p:cNvSpPr txBox="1"/>
          <p:nvPr/>
        </p:nvSpPr>
        <p:spPr>
          <a:xfrm>
            <a:off x="232173" y="26075"/>
            <a:ext cx="86796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2. Implementieren Sie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Konstruktor von Student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zwei Strings, den Vor- und Nachnamen (in dieser Reihenfolge)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nimmt. Sie dürfen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annehmen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dass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jeden Namen 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Vor-und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Nachname zusammen) nur einmal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gibt. Vor- und Nachnamen sollen über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beziehungsweise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erhalten werden können. Implementieren Sie zusätzlich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der Klasse House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einen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Studenten als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und ihn in dieses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einschreibt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null Argument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oder falls der Student bereits bei einem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der gleichen Schule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eingeschrieben ist,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B7A4E8BA-8426-6660-0407-8FCFF34B3A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2707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61A1-0A6F-F83C-FA71-4EB7BAB49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1B2222E-7A79-F0A5-3A9B-826955EBA889}"/>
              </a:ext>
            </a:extLst>
          </p:cNvPr>
          <p:cNvSpPr txBox="1"/>
          <p:nvPr/>
        </p:nvSpPr>
        <p:spPr>
          <a:xfrm>
            <a:off x="342901" y="1683738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424782-853C-9752-7254-AB41DB065E15}"/>
              </a:ext>
            </a:extLst>
          </p:cNvPr>
          <p:cNvSpPr txBox="1"/>
          <p:nvPr/>
        </p:nvSpPr>
        <p:spPr>
          <a:xfrm>
            <a:off x="3196828" y="1683738"/>
            <a:ext cx="2736056" cy="28854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6CB8BD-060A-305C-3071-96FA6EB4DCF5}"/>
              </a:ext>
            </a:extLst>
          </p:cNvPr>
          <p:cNvSpPr txBox="1"/>
          <p:nvPr/>
        </p:nvSpPr>
        <p:spPr>
          <a:xfrm>
            <a:off x="6050756" y="1683737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BDD106-BFEA-9E8D-1859-49A3D2BE24D1}"/>
              </a:ext>
            </a:extLst>
          </p:cNvPr>
          <p:cNvSpPr txBox="1"/>
          <p:nvPr/>
        </p:nvSpPr>
        <p:spPr>
          <a:xfrm>
            <a:off x="342901" y="311825"/>
            <a:ext cx="867965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Als letztes implementieren Sie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Punktesystem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Implementieren Sie dafür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vier Methoden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: Die Method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House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zurück. Jedes Haus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beginnt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mit einem Punktestand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von 0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es erstellt wird.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259F9526-44E6-3D24-C754-7D39FAA34A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12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C012-F431-2596-B24C-A053ECAC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66AD-8887-A61B-C44B-6FCDC1EB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E6AB74-9B32-BC13-0128-3F4370AF34B7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4725D3-B5DB-B9A0-4A2F-27ED8D99E911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34709E-D2D6-43AF-1B5A-2F65C85D7C6D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8EE8D5D-B628-BF89-5676-1A4CBB463480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6F2823-4C53-C307-8C91-B9FB55846C46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E5E5F8-F430-D079-E293-B8CA8366834E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A837-71BF-437B-9733-6A2DEBCA6BD9}"/>
              </a:ext>
            </a:extLst>
          </p:cNvPr>
          <p:cNvSpPr txBox="1"/>
          <p:nvPr/>
        </p:nvSpPr>
        <p:spPr>
          <a:xfrm>
            <a:off x="6034119" y="558703"/>
            <a:ext cx="22717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GB">
                <a:latin typeface="Consolas" panose="020B0609020204030204" pitchFamily="49" charset="0"/>
              </a:rPr>
              <a:t> new Hund();</a:t>
            </a:r>
          </a:p>
          <a:p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2827A-A7BF-1B3E-689C-1A04A3468F4B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D21DC-63F6-6DDE-6F20-9A792110D27D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4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CE0FD-2CD1-3D04-2D2D-CFC74B3A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0A15130-5A08-5631-B823-CD7E4B1E4FD1}"/>
              </a:ext>
            </a:extLst>
          </p:cNvPr>
          <p:cNvSpPr txBox="1"/>
          <p:nvPr/>
        </p:nvSpPr>
        <p:spPr>
          <a:xfrm>
            <a:off x="342901" y="1683738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7B14D1-565E-ACED-8D66-F9150CE06F01}"/>
              </a:ext>
            </a:extLst>
          </p:cNvPr>
          <p:cNvSpPr txBox="1"/>
          <p:nvPr/>
        </p:nvSpPr>
        <p:spPr>
          <a:xfrm>
            <a:off x="3196828" y="1683737"/>
            <a:ext cx="2736056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650A93B-98EA-F457-AEE2-2FA6917F94FE}"/>
              </a:ext>
            </a:extLst>
          </p:cNvPr>
          <p:cNvSpPr txBox="1"/>
          <p:nvPr/>
        </p:nvSpPr>
        <p:spPr>
          <a:xfrm>
            <a:off x="6050756" y="1683737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172060-70C1-941C-0A92-1CF5FAE7F111}"/>
              </a:ext>
            </a:extLst>
          </p:cNvPr>
          <p:cNvSpPr txBox="1"/>
          <p:nvPr/>
        </p:nvSpPr>
        <p:spPr>
          <a:xfrm>
            <a:off x="342901" y="311825"/>
            <a:ext cx="867965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Als letztes implementieren Sie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Punktesystem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Implementieren Sie dafür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vier Methoden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: Die Method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House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zurück. Jedes Haus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beginnt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mit einem Punktestand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von 0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es erstellt wird.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CF718642-B417-9EBB-BD88-4333EF2D8C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6108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CFBC-E9C8-72C4-2FFA-BE66EFBE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8CCD056-77F4-41CD-06B5-0981A49A27B8}"/>
              </a:ext>
            </a:extLst>
          </p:cNvPr>
          <p:cNvSpPr txBox="1"/>
          <p:nvPr/>
        </p:nvSpPr>
        <p:spPr>
          <a:xfrm>
            <a:off x="342901" y="1683738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DD858-20D6-9F06-9ADB-143B28220725}"/>
              </a:ext>
            </a:extLst>
          </p:cNvPr>
          <p:cNvSpPr txBox="1"/>
          <p:nvPr/>
        </p:nvSpPr>
        <p:spPr>
          <a:xfrm>
            <a:off x="3196828" y="1683737"/>
            <a:ext cx="2736056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E1CAE0-0519-AB1C-BB63-14D6B4C36DA1}"/>
              </a:ext>
            </a:extLst>
          </p:cNvPr>
          <p:cNvSpPr txBox="1"/>
          <p:nvPr/>
        </p:nvSpPr>
        <p:spPr>
          <a:xfrm>
            <a:off x="6050756" y="1683737"/>
            <a:ext cx="2736056" cy="20774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A44E68-C548-37C8-E289-8AC834461326}"/>
              </a:ext>
            </a:extLst>
          </p:cNvPr>
          <p:cNvSpPr txBox="1"/>
          <p:nvPr/>
        </p:nvSpPr>
        <p:spPr>
          <a:xfrm>
            <a:off x="357189" y="90994"/>
            <a:ext cx="867965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Dieser Punktestand kann sich dann durch die Leistungen der Studenten verändern.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von Student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eine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positive oder negative Anzahl Punkte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dem Studenten verliehen werden. Erhaltene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zählen nur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der Student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einem Haus bereits zugewiesen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wurde. Die erhaltenen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werden dann den Häusern zugeschrieben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der Student zugewiesen ist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Dabei können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nicht kleiner als 0 werden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4601BF15-E862-F518-4FCA-0BE23DF69D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4128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C000-5866-D5FE-0DE0-16EF9678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A57504E-8EE8-3A51-220D-99B09AEEA8D2}"/>
              </a:ext>
            </a:extLst>
          </p:cNvPr>
          <p:cNvSpPr txBox="1"/>
          <p:nvPr/>
        </p:nvSpPr>
        <p:spPr>
          <a:xfrm>
            <a:off x="342901" y="1683738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0D6CDF-1269-FD03-7101-46DB6BFFB06A}"/>
              </a:ext>
            </a:extLst>
          </p:cNvPr>
          <p:cNvSpPr txBox="1"/>
          <p:nvPr/>
        </p:nvSpPr>
        <p:spPr>
          <a:xfrm>
            <a:off x="3196828" y="1683737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25C14B-309C-DD65-FB76-0FB4A21998C3}"/>
              </a:ext>
            </a:extLst>
          </p:cNvPr>
          <p:cNvSpPr txBox="1"/>
          <p:nvPr/>
        </p:nvSpPr>
        <p:spPr>
          <a:xfrm>
            <a:off x="6050756" y="1683737"/>
            <a:ext cx="2736056" cy="2723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37FD2F-C5CE-ABF4-F14F-6DE4465A6C83}"/>
              </a:ext>
            </a:extLst>
          </p:cNvPr>
          <p:cNvSpPr txBox="1"/>
          <p:nvPr/>
        </p:nvSpPr>
        <p:spPr>
          <a:xfrm>
            <a:off x="357189" y="90994"/>
            <a:ext cx="867965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Dieser Punktestand kann sich dann durch die Leistungen der Studenten verändern. Die 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int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) von Student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nimmt eine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positive oder negative Anzahl Punkte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dem Studenten verliehen werden. Erhaltene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zählen nur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wenn der Student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einem Haus bereits zugewiesen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wurde. Die erhaltenen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werden dann den Häusern zugeschrieben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der Student zugewiesen ist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Dabei können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Punkte eines Hauses nicht kleiner als 0 werden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4CA9F13B-4322-E9E3-DA42-E0A237A854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0251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D675F-F022-B2A4-A2E3-242D3547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23A1F1E-EC60-F31E-7F85-C88274DC0A00}"/>
              </a:ext>
            </a:extLst>
          </p:cNvPr>
          <p:cNvSpPr txBox="1"/>
          <p:nvPr/>
        </p:nvSpPr>
        <p:spPr>
          <a:xfrm>
            <a:off x="342901" y="1683738"/>
            <a:ext cx="2736056" cy="25622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60FC54-4439-8BF7-13FC-6EFE5D8CD154}"/>
              </a:ext>
            </a:extLst>
          </p:cNvPr>
          <p:cNvSpPr txBox="1"/>
          <p:nvPr/>
        </p:nvSpPr>
        <p:spPr>
          <a:xfrm>
            <a:off x="3196828" y="1683737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E9B01B-EC28-9297-DD8C-CE7DC3CDA1AF}"/>
              </a:ext>
            </a:extLst>
          </p:cNvPr>
          <p:cNvSpPr txBox="1"/>
          <p:nvPr/>
        </p:nvSpPr>
        <p:spPr>
          <a:xfrm>
            <a:off x="6050756" y="1683737"/>
            <a:ext cx="2736056" cy="2723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E3FA93-EB19-AD29-CAE4-0BA6A06C4FF2}"/>
              </a:ext>
            </a:extLst>
          </p:cNvPr>
          <p:cNvSpPr txBox="1"/>
          <p:nvPr/>
        </p:nvSpPr>
        <p:spPr>
          <a:xfrm>
            <a:off x="357189" y="90994"/>
            <a:ext cx="8679655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Zusätzlich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mit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meisten Punkten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Falls mehrere Häuser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gleiche Punktzahl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haben, dann kann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beliebiges dieser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zurückgegeben werden. Falls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kein 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Und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Summe der Punktestände der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zurückgibt.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732EEEC8-61E6-2C25-48B5-5A720F785F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8048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BA63-6810-E1BA-7FC1-2DEC3CC5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9DCBD21-05DE-1722-B4A0-780CA7B897AB}"/>
              </a:ext>
            </a:extLst>
          </p:cNvPr>
          <p:cNvSpPr txBox="1"/>
          <p:nvPr/>
        </p:nvSpPr>
        <p:spPr>
          <a:xfrm>
            <a:off x="342901" y="1683738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050" kern="1200" dirty="0" err="1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254ED0-B1FC-F29F-6E71-A1A59EBB266E}"/>
              </a:ext>
            </a:extLst>
          </p:cNvPr>
          <p:cNvSpPr txBox="1"/>
          <p:nvPr/>
        </p:nvSpPr>
        <p:spPr>
          <a:xfrm>
            <a:off x="3196828" y="1683737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8F0E01-2AD3-A64E-E4A0-46641441E2C5}"/>
              </a:ext>
            </a:extLst>
          </p:cNvPr>
          <p:cNvSpPr txBox="1"/>
          <p:nvPr/>
        </p:nvSpPr>
        <p:spPr>
          <a:xfrm>
            <a:off x="6050756" y="1683737"/>
            <a:ext cx="2736056" cy="2723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762A087-93BA-1BD4-40BD-F001A086759A}"/>
              </a:ext>
            </a:extLst>
          </p:cNvPr>
          <p:cNvSpPr txBox="1"/>
          <p:nvPr/>
        </p:nvSpPr>
        <p:spPr>
          <a:xfrm>
            <a:off x="357189" y="90994"/>
            <a:ext cx="8679655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Zusätzlich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das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mit den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meisten Punkten zurückgibt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Falls mehrere Häuser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gleiche Punktzahl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haben, dann kann ein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beliebiges dieser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zurückgegeben werden. Falls es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kein Haus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gibt, dann soll die Methode eine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IllegalArgumentException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 werfen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. Und implementieren Sie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Methode </a:t>
            </a:r>
            <a:r>
              <a:rPr lang="de-DE" sz="1650" kern="1200" dirty="0" err="1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() von School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welche die </a:t>
            </a:r>
            <a:r>
              <a:rPr lang="de-DE" sz="1650" kern="12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  <a:ea typeface="+mn-ea"/>
                <a:cs typeface="+mn-cs"/>
              </a:rPr>
              <a:t>Summe der Punktestände der Häuser </a:t>
            </a:r>
            <a:r>
              <a:rPr lang="de-DE" sz="16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zurückgibt.</a:t>
            </a:r>
            <a:endParaRPr lang="de-CH" sz="16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49DAD488-B3A4-7B9B-D4E8-C2C72E618D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7354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2EFAC-0F74-27BA-FC6F-8C403F07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5" y="223243"/>
            <a:ext cx="7886700" cy="994172"/>
          </a:xfrm>
        </p:spPr>
        <p:txBody>
          <a:bodyPr/>
          <a:lstStyle/>
          <a:p>
            <a:r>
              <a:rPr lang="de-CH" dirty="0"/>
              <a:t>Jetzt Klassen implementieren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5DD95-23F3-3FA7-FD56-C36FC645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1C19C-EFE5-B138-A352-38C1C670F97E}"/>
              </a:ext>
            </a:extLst>
          </p:cNvPr>
          <p:cNvSpPr txBox="1"/>
          <p:nvPr/>
        </p:nvSpPr>
        <p:spPr>
          <a:xfrm>
            <a:off x="350044" y="1268017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4CB321-CE5F-CA43-B7C7-6933C65AF922}"/>
              </a:ext>
            </a:extLst>
          </p:cNvPr>
          <p:cNvSpPr txBox="1"/>
          <p:nvPr/>
        </p:nvSpPr>
        <p:spPr>
          <a:xfrm>
            <a:off x="3203972" y="1268016"/>
            <a:ext cx="2736056" cy="35317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E1B633-15B0-893B-CA93-B82D54478AB1}"/>
              </a:ext>
            </a:extLst>
          </p:cNvPr>
          <p:cNvSpPr txBox="1"/>
          <p:nvPr/>
        </p:nvSpPr>
        <p:spPr>
          <a:xfrm>
            <a:off x="6057900" y="1268016"/>
            <a:ext cx="2736056" cy="2723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15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0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0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0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7" name="Google Shape;448;p67">
            <a:extLst>
              <a:ext uri="{FF2B5EF4-FFF2-40B4-BE49-F238E27FC236}">
                <a16:creationId xmlns:a16="http://schemas.microsoft.com/office/drawing/2014/main" id="{05F0BB85-C9EC-93CF-0CC2-B4EDB0CDA5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7952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BFF0D-A8EF-544C-37C6-AAF724C9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58FAD09-526F-55DB-B435-916F25A573D3}"/>
              </a:ext>
            </a:extLst>
          </p:cNvPr>
          <p:cNvSpPr txBox="1"/>
          <p:nvPr/>
        </p:nvSpPr>
        <p:spPr>
          <a:xfrm>
            <a:off x="5772151" y="103585"/>
            <a:ext cx="3136106" cy="37394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2C7EC7-C654-EEF6-5B06-1BF6E555A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744" y="786464"/>
            <a:ext cx="4964907" cy="32104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CH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,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givePoints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B67E6B-34AD-377E-40EF-2325E1661935}"/>
              </a:ext>
            </a:extLst>
          </p:cNvPr>
          <p:cNvSpPr/>
          <p:nvPr/>
        </p:nvSpPr>
        <p:spPr>
          <a:xfrm>
            <a:off x="5772151" y="428626"/>
            <a:ext cx="2285999" cy="820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BFFB312-D8FC-CEE5-9399-53914820AE22}"/>
              </a:ext>
            </a:extLst>
          </p:cNvPr>
          <p:cNvSpPr/>
          <p:nvPr/>
        </p:nvSpPr>
        <p:spPr>
          <a:xfrm>
            <a:off x="528639" y="1528762"/>
            <a:ext cx="2021681" cy="442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87EFFB9E-4321-CFD3-0CA7-5433019F83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6401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3973-B868-4514-A830-F3EB16ED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7DC185A-6EDD-9D4C-CF04-21D15041F23D}"/>
              </a:ext>
            </a:extLst>
          </p:cNvPr>
          <p:cNvSpPr/>
          <p:nvPr/>
        </p:nvSpPr>
        <p:spPr>
          <a:xfrm>
            <a:off x="71437" y="103585"/>
            <a:ext cx="5493544" cy="493713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97D0A1-932B-0D17-93FA-BCAF17D89CB9}"/>
              </a:ext>
            </a:extLst>
          </p:cNvPr>
          <p:cNvSpPr txBox="1"/>
          <p:nvPr/>
        </p:nvSpPr>
        <p:spPr>
          <a:xfrm>
            <a:off x="5772151" y="103585"/>
            <a:ext cx="3136106" cy="37394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F51BCB-B08C-09DA-77BF-CDA4243B6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235105"/>
            <a:ext cx="4964907" cy="422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CH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,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givePoints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059038-1A52-5F43-95A5-0930CC1F3103}"/>
              </a:ext>
            </a:extLst>
          </p:cNvPr>
          <p:cNvSpPr/>
          <p:nvPr/>
        </p:nvSpPr>
        <p:spPr>
          <a:xfrm>
            <a:off x="5772151" y="1278732"/>
            <a:ext cx="2478881" cy="820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A78BF9-31CA-3F48-9E43-F35FD3F3A704}"/>
              </a:ext>
            </a:extLst>
          </p:cNvPr>
          <p:cNvSpPr/>
          <p:nvPr/>
        </p:nvSpPr>
        <p:spPr>
          <a:xfrm>
            <a:off x="521495" y="1434532"/>
            <a:ext cx="3800474" cy="1258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4C38584A-66D0-6E74-71BE-D067C0EB0E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07555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2CEA8-00BC-0D6C-5687-A08FCEFE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71DAC7F-C699-E1DB-2649-9106F304DD79}"/>
              </a:ext>
            </a:extLst>
          </p:cNvPr>
          <p:cNvSpPr/>
          <p:nvPr/>
        </p:nvSpPr>
        <p:spPr>
          <a:xfrm>
            <a:off x="71437" y="103585"/>
            <a:ext cx="5493544" cy="493713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CD16B7-1474-4067-A6A8-8708D51653A5}"/>
              </a:ext>
            </a:extLst>
          </p:cNvPr>
          <p:cNvSpPr txBox="1"/>
          <p:nvPr/>
        </p:nvSpPr>
        <p:spPr>
          <a:xfrm>
            <a:off x="5772151" y="103585"/>
            <a:ext cx="3136106" cy="37394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F348B-EE4C-77DF-D7BF-FDB53464F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108788"/>
            <a:ext cx="4964907" cy="44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CH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,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latin typeface="Consolas" panose="020B0609020204030204" pitchFamily="49" charset="0"/>
              </a:rPr>
              <a:t>    </a:t>
            </a: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givePoints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2C944B6-C518-5727-32A0-1E9524D12C27}"/>
              </a:ext>
            </a:extLst>
          </p:cNvPr>
          <p:cNvSpPr/>
          <p:nvPr/>
        </p:nvSpPr>
        <p:spPr>
          <a:xfrm>
            <a:off x="5772151" y="2500313"/>
            <a:ext cx="1957387" cy="450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4A81A3-FECB-193B-413A-A41AC0872C0D}"/>
              </a:ext>
            </a:extLst>
          </p:cNvPr>
          <p:cNvSpPr/>
          <p:nvPr/>
        </p:nvSpPr>
        <p:spPr>
          <a:xfrm>
            <a:off x="482205" y="2571751"/>
            <a:ext cx="2307430" cy="1451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82C097CB-A3FB-ED46-0067-111AF76397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7592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0318-37CE-66BC-FC11-C8CB4FE9C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31BF70B-0EBC-21D1-EE23-423184392EFA}"/>
              </a:ext>
            </a:extLst>
          </p:cNvPr>
          <p:cNvSpPr/>
          <p:nvPr/>
        </p:nvSpPr>
        <p:spPr>
          <a:xfrm>
            <a:off x="71437" y="103585"/>
            <a:ext cx="5493544" cy="493713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4713E7-A76E-F806-EE03-8DD5968BE849}"/>
              </a:ext>
            </a:extLst>
          </p:cNvPr>
          <p:cNvSpPr txBox="1"/>
          <p:nvPr/>
        </p:nvSpPr>
        <p:spPr>
          <a:xfrm>
            <a:off x="5772151" y="103585"/>
            <a:ext cx="3136106" cy="37394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firstName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lastName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givePoints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Für jedes House in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House.updatePoinst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2098F7-B865-DB8D-7572-E336FF48B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-396479"/>
            <a:ext cx="4964907" cy="548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CH" sz="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,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firstName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lastName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latin typeface="Consolas" panose="020B0609020204030204" pitchFamily="49" charset="0"/>
              </a:rPr>
              <a:t>    </a:t>
            </a: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givePoints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for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curHouse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3EC79"/>
                </a:solidFill>
                <a:latin typeface="Consolas" panose="020B0609020204030204" pitchFamily="49" charset="0"/>
              </a:rPr>
              <a:t>	   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curHouse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updatePoints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CAF041-F391-7E46-1DE6-2A09F738DB88}"/>
              </a:ext>
            </a:extLst>
          </p:cNvPr>
          <p:cNvSpPr/>
          <p:nvPr/>
        </p:nvSpPr>
        <p:spPr>
          <a:xfrm>
            <a:off x="582217" y="3564732"/>
            <a:ext cx="2853927" cy="1207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383A4C-669C-09B2-FD35-0E8C3EEED327}"/>
              </a:ext>
            </a:extLst>
          </p:cNvPr>
          <p:cNvSpPr/>
          <p:nvPr/>
        </p:nvSpPr>
        <p:spPr>
          <a:xfrm>
            <a:off x="5772151" y="2943226"/>
            <a:ext cx="2428874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Google Shape;448;p67">
            <a:extLst>
              <a:ext uri="{FF2B5EF4-FFF2-40B4-BE49-F238E27FC236}">
                <a16:creationId xmlns:a16="http://schemas.microsoft.com/office/drawing/2014/main" id="{F14A02CF-7CCC-A2F2-5BA9-8A791EC88E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64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D1D5-FD8C-F1E7-A21A-EE70B5A2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F3EF-313B-9F8C-E198-E5BC9D85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323612-53DA-0D83-FBB5-0520DD7D6078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62045D-416C-BD3B-3427-7DF23537B2B5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125F93-56EC-9CAB-15F9-9D5CD49032C5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8F9FF37-23EB-DD98-432F-EF16ECDFFB57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0EE11F-B1B9-54B3-F70A-F467DC629E7E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38FBF9-FE61-0864-DFEE-F583ABA93B8F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B1A23-A21B-172D-EB3F-57332BB9965A}"/>
              </a:ext>
            </a:extLst>
          </p:cNvPr>
          <p:cNvSpPr txBox="1"/>
          <p:nvPr/>
        </p:nvSpPr>
        <p:spPr>
          <a:xfrm>
            <a:off x="6034119" y="558703"/>
            <a:ext cx="22717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new Hund();</a:t>
            </a:r>
          </a:p>
          <a:p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38C6D-CEBD-6A5D-D17C-5F35F4AC0570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AC48E0-0758-7A1A-1695-62DE711F4985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94AC29-2300-E041-E8CE-917217DD37AF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617106" y="282168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3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C576-01B1-4AC9-8935-C1D009CC0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E504CBF-1F0B-4758-ED09-3EA41ECA5FA2}"/>
              </a:ext>
            </a:extLst>
          </p:cNvPr>
          <p:cNvSpPr/>
          <p:nvPr/>
        </p:nvSpPr>
        <p:spPr>
          <a:xfrm>
            <a:off x="135731" y="314324"/>
            <a:ext cx="5307805" cy="42648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ED21CC-3536-CFE8-E87A-54689E2D2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743259"/>
            <a:ext cx="4964907" cy="32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CH" sz="82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1290C3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0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assign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 err="1">
                <a:solidFill>
                  <a:srgbClr val="66AFF9"/>
                </a:solidFill>
                <a:latin typeface="Consolas" panose="020B0609020204030204" pitchFamily="49" charset="0"/>
              </a:rPr>
              <a:t>student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u="sng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de-CH" sz="825" dirty="0">
              <a:solidFill>
                <a:srgbClr val="F9FAF4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8BE207-2B27-6472-336A-40168BE2770E}"/>
              </a:ext>
            </a:extLst>
          </p:cNvPr>
          <p:cNvSpPr/>
          <p:nvPr/>
        </p:nvSpPr>
        <p:spPr>
          <a:xfrm>
            <a:off x="464344" y="1351151"/>
            <a:ext cx="2853927" cy="1207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939D59-2113-4209-BB79-518F9C5995D3}"/>
              </a:ext>
            </a:extLst>
          </p:cNvPr>
          <p:cNvSpPr txBox="1"/>
          <p:nvPr/>
        </p:nvSpPr>
        <p:spPr>
          <a:xfrm>
            <a:off x="5772150" y="103584"/>
            <a:ext cx="3136105" cy="4778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6429A9-8EFB-C005-38AE-74F0E1502DCB}"/>
              </a:ext>
            </a:extLst>
          </p:cNvPr>
          <p:cNvSpPr/>
          <p:nvPr/>
        </p:nvSpPr>
        <p:spPr>
          <a:xfrm>
            <a:off x="5772151" y="707231"/>
            <a:ext cx="2900363" cy="942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Google Shape;448;p67">
            <a:extLst>
              <a:ext uri="{FF2B5EF4-FFF2-40B4-BE49-F238E27FC236}">
                <a16:creationId xmlns:a16="http://schemas.microsoft.com/office/drawing/2014/main" id="{6E73C330-E3DD-1AD3-862E-B0B8649FF2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39885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8237-29ED-6800-F86C-266F31B4B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532EADC-360D-5B96-35B4-3A68BC5D09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-140957"/>
            <a:ext cx="4964907" cy="49731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CH" sz="82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1290C3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EB540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this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0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assign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 err="1">
                <a:solidFill>
                  <a:srgbClr val="66AFF9"/>
                </a:solidFill>
                <a:latin typeface="Consolas" panose="020B0609020204030204" pitchFamily="49" charset="0"/>
              </a:rPr>
              <a:t>student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u="sng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de-CH" sz="825" dirty="0">
              <a:solidFill>
                <a:srgbClr val="F9FAF4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4FD013-7E70-D55D-F3C1-9B5898C3E453}"/>
              </a:ext>
            </a:extLst>
          </p:cNvPr>
          <p:cNvSpPr/>
          <p:nvPr/>
        </p:nvSpPr>
        <p:spPr>
          <a:xfrm>
            <a:off x="550069" y="1821657"/>
            <a:ext cx="3557588" cy="1480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27A562-46EE-734B-B1A8-D126F1D942DD}"/>
              </a:ext>
            </a:extLst>
          </p:cNvPr>
          <p:cNvSpPr txBox="1"/>
          <p:nvPr/>
        </p:nvSpPr>
        <p:spPr>
          <a:xfrm>
            <a:off x="5772150" y="103584"/>
            <a:ext cx="3136105" cy="4778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9CA5EAC-66C1-4D4F-4240-1CCC2645C711}"/>
              </a:ext>
            </a:extLst>
          </p:cNvPr>
          <p:cNvSpPr/>
          <p:nvPr/>
        </p:nvSpPr>
        <p:spPr>
          <a:xfrm>
            <a:off x="5800726" y="1643062"/>
            <a:ext cx="2900363" cy="700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Google Shape;448;p67">
            <a:extLst>
              <a:ext uri="{FF2B5EF4-FFF2-40B4-BE49-F238E27FC236}">
                <a16:creationId xmlns:a16="http://schemas.microsoft.com/office/drawing/2014/main" id="{E75821F0-83FC-9ADC-920F-063BAD4C6F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4450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8E1AA-2EDD-9C51-DF6C-BA52FD2E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F1C6B6-3546-2569-83D5-1096A689D9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-20412"/>
            <a:ext cx="4964907" cy="47320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CH" sz="82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1290C3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EB540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this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1050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assign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 err="1">
                <a:solidFill>
                  <a:srgbClr val="66AFF9"/>
                </a:solidFill>
                <a:latin typeface="Consolas" panose="020B0609020204030204" pitchFamily="49" charset="0"/>
              </a:rPr>
              <a:t>student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u="sng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de-CH" sz="825" dirty="0">
              <a:solidFill>
                <a:srgbClr val="F9FAF4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AD3783-33F6-27FE-EFAD-837FF7DF28CB}"/>
              </a:ext>
            </a:extLst>
          </p:cNvPr>
          <p:cNvSpPr/>
          <p:nvPr/>
        </p:nvSpPr>
        <p:spPr>
          <a:xfrm>
            <a:off x="492918" y="3450431"/>
            <a:ext cx="3557588" cy="537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B465D1-8691-0A32-E235-F0764300B2AA}"/>
              </a:ext>
            </a:extLst>
          </p:cNvPr>
          <p:cNvSpPr txBox="1"/>
          <p:nvPr/>
        </p:nvSpPr>
        <p:spPr>
          <a:xfrm>
            <a:off x="5772150" y="103584"/>
            <a:ext cx="3136105" cy="4778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CE5BA5-CB0E-FEBD-E132-6AA227E290A8}"/>
              </a:ext>
            </a:extLst>
          </p:cNvPr>
          <p:cNvSpPr/>
          <p:nvPr/>
        </p:nvSpPr>
        <p:spPr>
          <a:xfrm>
            <a:off x="5772151" y="2693194"/>
            <a:ext cx="2900363" cy="435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Google Shape;448;p67">
            <a:extLst>
              <a:ext uri="{FF2B5EF4-FFF2-40B4-BE49-F238E27FC236}">
                <a16:creationId xmlns:a16="http://schemas.microsoft.com/office/drawing/2014/main" id="{62395A6E-1AA1-5539-B040-783CB9AC61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3490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C3C17-2DAA-767E-F037-8E8CAA74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6AE5D27-F4DA-34DB-0AC2-A1FFBBC5E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1467" y="-210007"/>
            <a:ext cx="4964908" cy="57425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CH" sz="82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1290C3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   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EB540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{…}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1050" u="sng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u="sng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u="sng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assign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 err="1">
                <a:solidFill>
                  <a:srgbClr val="66AFF9"/>
                </a:solidFill>
                <a:latin typeface="Consolas" panose="020B0609020204030204" pitchFamily="49" charset="0"/>
              </a:rPr>
              <a:t>s</a:t>
            </a:r>
            <a:r>
              <a:rPr lang="de-CH" sz="975" dirty="0" err="1">
                <a:solidFill>
                  <a:srgbClr val="66AFF9"/>
                </a:solidFill>
                <a:latin typeface="Consolas" panose="020B0609020204030204" pitchFamily="49" charset="0"/>
              </a:rPr>
              <a:t>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if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throw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IllegalArgumentException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for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curHouse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for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curStu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curHouse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if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curStu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	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throw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IllegalArgumentException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    	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add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79ABFF"/>
                </a:solidFill>
                <a:latin typeface="Consolas" panose="020B0609020204030204" pitchFamily="49" charset="0"/>
              </a:rPr>
              <a:t>    	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add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de-CH" sz="825" dirty="0">
              <a:solidFill>
                <a:srgbClr val="F9FAF4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83C59F-A93B-6A99-6ED4-99780F145069}"/>
              </a:ext>
            </a:extLst>
          </p:cNvPr>
          <p:cNvSpPr txBox="1"/>
          <p:nvPr/>
        </p:nvSpPr>
        <p:spPr>
          <a:xfrm>
            <a:off x="5772150" y="103584"/>
            <a:ext cx="3136105" cy="4778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E1810F-65C6-A0B7-2B9A-686AF7600392}"/>
              </a:ext>
            </a:extLst>
          </p:cNvPr>
          <p:cNvSpPr/>
          <p:nvPr/>
        </p:nvSpPr>
        <p:spPr>
          <a:xfrm>
            <a:off x="5772151" y="3150394"/>
            <a:ext cx="2900363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7A79CD-CE3A-2A89-4BE7-660BADE299AA}"/>
              </a:ext>
            </a:extLst>
          </p:cNvPr>
          <p:cNvSpPr/>
          <p:nvPr/>
        </p:nvSpPr>
        <p:spPr>
          <a:xfrm>
            <a:off x="592932" y="1964531"/>
            <a:ext cx="4121944" cy="2894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B8226AFE-C6E5-5D3E-7B0B-16FE78EB81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26750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E454-4FEB-95F7-A5A8-0157F135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DC15DBE-6B04-F5ED-8570-2B65712A8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745" y="457155"/>
            <a:ext cx="4964907" cy="39741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CH" sz="82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1290C3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students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   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EB540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school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{…}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1050" u="sng" dirty="0" err="1">
                <a:solidFill>
                  <a:srgbClr val="66E1F8"/>
                </a:solidFill>
                <a:latin typeface="Consolas" panose="020B0609020204030204" pitchFamily="49" charset="0"/>
              </a:rPr>
              <a:t>name</a:t>
            </a:r>
            <a:r>
              <a:rPr lang="de-CH" sz="975" u="sng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u="sng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u="sng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assign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Student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u="sng" dirty="0" err="1">
                <a:solidFill>
                  <a:srgbClr val="66AFF9"/>
                </a:solidFill>
                <a:latin typeface="Consolas" panose="020B0609020204030204" pitchFamily="49" charset="0"/>
              </a:rPr>
              <a:t>s</a:t>
            </a:r>
            <a:r>
              <a:rPr lang="de-CH" sz="975" dirty="0" err="1">
                <a:solidFill>
                  <a:srgbClr val="66AFF9"/>
                </a:solidFill>
                <a:latin typeface="Consolas" panose="020B0609020204030204" pitchFamily="49" charset="0"/>
              </a:rPr>
              <a:t>tudent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){…}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void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updatePoints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change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Math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i="1" dirty="0" err="1">
                <a:solidFill>
                  <a:srgbClr val="96EC3F"/>
                </a:solidFill>
                <a:latin typeface="Consolas" panose="020B0609020204030204" pitchFamily="49" charset="0"/>
              </a:rPr>
              <a:t>max</a:t>
            </a:r>
            <a:r>
              <a:rPr lang="en-US" sz="975" i="1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i="1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sz="975" i="1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i="1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i="1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i="1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i="1" dirty="0" err="1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en-US" sz="975" i="1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i="1" dirty="0">
                <a:solidFill>
                  <a:srgbClr val="E6E6FA"/>
                </a:solidFill>
                <a:latin typeface="Consolas" panose="020B0609020204030204" pitchFamily="49" charset="0"/>
              </a:rPr>
              <a:t>+</a:t>
            </a:r>
            <a:r>
              <a:rPr lang="en-US" sz="975" i="1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i="1" dirty="0">
                <a:solidFill>
                  <a:srgbClr val="79ABFF"/>
                </a:solidFill>
                <a:latin typeface="Consolas" panose="020B0609020204030204" pitchFamily="49" charset="0"/>
              </a:rPr>
              <a:t>change</a:t>
            </a:r>
            <a:r>
              <a:rPr lang="en-US" sz="975" i="1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i="1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de-CH" sz="825" dirty="0">
              <a:solidFill>
                <a:srgbClr val="F9FAF4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1B66D1-0DF5-F66C-C8D7-9B815A0BAE36}"/>
              </a:ext>
            </a:extLst>
          </p:cNvPr>
          <p:cNvSpPr txBox="1"/>
          <p:nvPr/>
        </p:nvSpPr>
        <p:spPr>
          <a:xfrm>
            <a:off x="5772150" y="103584"/>
            <a:ext cx="3136105" cy="4778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List&lt;Student&gt;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, School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assign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(Student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student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Student nicht schon in anderem Haus derselben Schule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void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updatePoints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=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(0,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+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change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FB0F14B-4162-D6AA-645F-2FAF4AEE1011}"/>
              </a:ext>
            </a:extLst>
          </p:cNvPr>
          <p:cNvSpPr/>
          <p:nvPr/>
        </p:nvSpPr>
        <p:spPr>
          <a:xfrm>
            <a:off x="5772151" y="4164806"/>
            <a:ext cx="2900363" cy="628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70B0DBF-F2F6-182B-F979-02FD4C2C10F6}"/>
              </a:ext>
            </a:extLst>
          </p:cNvPr>
          <p:cNvSpPr/>
          <p:nvPr/>
        </p:nvSpPr>
        <p:spPr>
          <a:xfrm>
            <a:off x="528641" y="2932510"/>
            <a:ext cx="3879055" cy="792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Google Shape;448;p67">
            <a:extLst>
              <a:ext uri="{FF2B5EF4-FFF2-40B4-BE49-F238E27FC236}">
                <a16:creationId xmlns:a16="http://schemas.microsoft.com/office/drawing/2014/main" id="{88371FD8-1333-B494-CC15-366C514EDF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633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E688-2A87-87A5-2194-D99E3C12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DBCD256-B4E8-6510-8C84-46E29B14D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1055329"/>
            <a:ext cx="4964907" cy="2580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createHouse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winner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0;} 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E6FD63-402D-F217-6F25-60CD611D347C}"/>
              </a:ext>
            </a:extLst>
          </p:cNvPr>
          <p:cNvSpPr/>
          <p:nvPr/>
        </p:nvSpPr>
        <p:spPr>
          <a:xfrm>
            <a:off x="6015037" y="3150394"/>
            <a:ext cx="2428874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048678-520C-7FB9-6BBA-3E5FF4C53C83}"/>
              </a:ext>
            </a:extLst>
          </p:cNvPr>
          <p:cNvSpPr txBox="1"/>
          <p:nvPr/>
        </p:nvSpPr>
        <p:spPr>
          <a:xfrm>
            <a:off x="5772150" y="103584"/>
            <a:ext cx="3136104" cy="45704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21300D1-8DDE-1901-51B0-2CDEAA0E9264}"/>
              </a:ext>
            </a:extLst>
          </p:cNvPr>
          <p:cNvSpPr/>
          <p:nvPr/>
        </p:nvSpPr>
        <p:spPr>
          <a:xfrm>
            <a:off x="5802510" y="419695"/>
            <a:ext cx="2853927" cy="1207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485EC58-49A6-4D43-CCB0-6363C2175442}"/>
              </a:ext>
            </a:extLst>
          </p:cNvPr>
          <p:cNvSpPr/>
          <p:nvPr/>
        </p:nvSpPr>
        <p:spPr>
          <a:xfrm>
            <a:off x="587572" y="1521619"/>
            <a:ext cx="3234334" cy="1007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Google Shape;448;p67">
            <a:extLst>
              <a:ext uri="{FF2B5EF4-FFF2-40B4-BE49-F238E27FC236}">
                <a16:creationId xmlns:a16="http://schemas.microsoft.com/office/drawing/2014/main" id="{5FE37D90-BC99-63A0-0DBF-9A910658EC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7711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6461C-299D-2A43-1F5F-2619F18F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D8AF78C-F656-53CF-D2EB-C05E199F4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-132816"/>
            <a:ext cx="4964907" cy="49568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createHouse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if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throw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IllegalArgumentException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for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2F200"/>
                </a:solidFill>
                <a:latin typeface="Consolas" panose="020B0609020204030204" pitchFamily="49" charset="0"/>
              </a:rPr>
              <a:t>h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if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F3EC79"/>
                </a:solidFill>
                <a:latin typeface="Consolas" panose="020B0609020204030204" pitchFamily="49" charset="0"/>
              </a:rPr>
              <a:t>h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equals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throw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IllegalArgumentException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    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     	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newHouse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,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     	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add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newHouse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 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newHouse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winner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null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;}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0;} 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C2C247-E8F6-FA60-2FEB-996DDD66D89F}"/>
              </a:ext>
            </a:extLst>
          </p:cNvPr>
          <p:cNvSpPr/>
          <p:nvPr/>
        </p:nvSpPr>
        <p:spPr>
          <a:xfrm>
            <a:off x="6015037" y="3150394"/>
            <a:ext cx="2428874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2EFC05-EF44-A5E3-B9D1-FBAAA03C0AEE}"/>
              </a:ext>
            </a:extLst>
          </p:cNvPr>
          <p:cNvSpPr txBox="1"/>
          <p:nvPr/>
        </p:nvSpPr>
        <p:spPr>
          <a:xfrm>
            <a:off x="5772150" y="103584"/>
            <a:ext cx="3136104" cy="45704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C156561-210E-28B8-814F-5FB948C89D9A}"/>
              </a:ext>
            </a:extLst>
          </p:cNvPr>
          <p:cNvSpPr/>
          <p:nvPr/>
        </p:nvSpPr>
        <p:spPr>
          <a:xfrm>
            <a:off x="5702501" y="2055614"/>
            <a:ext cx="3048593" cy="901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2D865A8-0E77-EE3C-F6E8-6B82FB3F2238}"/>
              </a:ext>
            </a:extLst>
          </p:cNvPr>
          <p:cNvSpPr/>
          <p:nvPr/>
        </p:nvSpPr>
        <p:spPr>
          <a:xfrm>
            <a:off x="587572" y="1300163"/>
            <a:ext cx="3905847" cy="2778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Google Shape;448;p67">
            <a:extLst>
              <a:ext uri="{FF2B5EF4-FFF2-40B4-BE49-F238E27FC236}">
                <a16:creationId xmlns:a16="http://schemas.microsoft.com/office/drawing/2014/main" id="{5CE1A8F4-AAED-406B-5CE2-FBAEB4F467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16123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7901-E57C-9304-F9B3-9024B59F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1AFF82-4AAB-1882-BCAA-9B71F3616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104812"/>
            <a:ext cx="4964907" cy="44816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createHouse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{…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winner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if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size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throw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IllegalArgumentException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	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maxHouse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get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for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2F200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    if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points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maxHouse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A7EC21"/>
                </a:solidFill>
                <a:latin typeface="Consolas" panose="020B0609020204030204" pitchFamily="49" charset="0"/>
              </a:rPr>
              <a:t>points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3EC79"/>
                </a:solidFill>
                <a:latin typeface="Consolas" panose="020B0609020204030204" pitchFamily="49" charset="0"/>
              </a:rPr>
              <a:t>		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maxHouse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solidFill>
                <a:srgbClr val="F9FAF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	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F3EC79"/>
                </a:solidFill>
                <a:latin typeface="Consolas" panose="020B0609020204030204" pitchFamily="49" charset="0"/>
              </a:rPr>
              <a:t>maxHouse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  <a:r>
              <a:rPr lang="de-CH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return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0;} </a:t>
            </a:r>
            <a:endParaRPr lang="de-CH" sz="975" dirty="0">
              <a:solidFill>
                <a:srgbClr val="E6E6FA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E373BB-E6C2-51AC-EA6F-D82C69E9F9AF}"/>
              </a:ext>
            </a:extLst>
          </p:cNvPr>
          <p:cNvSpPr/>
          <p:nvPr/>
        </p:nvSpPr>
        <p:spPr>
          <a:xfrm>
            <a:off x="6015037" y="3150394"/>
            <a:ext cx="2428874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756476-57E2-B40E-B1DB-B853C643C737}"/>
              </a:ext>
            </a:extLst>
          </p:cNvPr>
          <p:cNvSpPr txBox="1"/>
          <p:nvPr/>
        </p:nvSpPr>
        <p:spPr>
          <a:xfrm>
            <a:off x="5772150" y="103584"/>
            <a:ext cx="3136104" cy="45704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40313D-218E-510C-79EE-AC16F0029E22}"/>
              </a:ext>
            </a:extLst>
          </p:cNvPr>
          <p:cNvSpPr/>
          <p:nvPr/>
        </p:nvSpPr>
        <p:spPr>
          <a:xfrm>
            <a:off x="5788227" y="2914649"/>
            <a:ext cx="3048593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B292DE-B5E6-BC21-70F8-7BC0AD3F4BF8}"/>
              </a:ext>
            </a:extLst>
          </p:cNvPr>
          <p:cNvSpPr/>
          <p:nvPr/>
        </p:nvSpPr>
        <p:spPr>
          <a:xfrm>
            <a:off x="587572" y="1807369"/>
            <a:ext cx="3905847" cy="2271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Google Shape;448;p67">
            <a:extLst>
              <a:ext uri="{FF2B5EF4-FFF2-40B4-BE49-F238E27FC236}">
                <a16:creationId xmlns:a16="http://schemas.microsoft.com/office/drawing/2014/main" id="{68F1C7B2-6D70-B64C-4F29-149711D099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19048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CA53F-FBD4-881B-AE62-F4D5D0A53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B23D8DB-EF61-61E8-40DD-CF24BF406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7181" y="461257"/>
            <a:ext cx="4964907" cy="37687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class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LinkedList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de-CH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School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	</a:t>
            </a:r>
            <a:r>
              <a:rPr lang="en-US" sz="975" dirty="0" err="1">
                <a:solidFill>
                  <a:srgbClr val="CC6C1D"/>
                </a:solidFill>
                <a:latin typeface="Consolas" panose="020B0609020204030204" pitchFamily="49" charset="0"/>
              </a:rPr>
              <a:t>this</a:t>
            </a:r>
            <a:r>
              <a:rPr lang="en-US" sz="975" dirty="0" err="1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en-US" sz="975" dirty="0" err="1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new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A7EC21"/>
                </a:solidFill>
                <a:latin typeface="Consolas" panose="020B0609020204030204" pitchFamily="49" charset="0"/>
              </a:rPr>
              <a:t>LinkedList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&lt;</a:t>
            </a:r>
            <a:r>
              <a:rPr lang="en-US" sz="975" dirty="0">
                <a:solidFill>
                  <a:srgbClr val="B166DA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&gt;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en-US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 err="1">
                <a:solidFill>
                  <a:srgbClr val="1EB540"/>
                </a:solidFill>
                <a:latin typeface="Consolas" panose="020B0609020204030204" pitchFamily="49" charset="0"/>
              </a:rPr>
              <a:t>createHouse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en-US" sz="975" dirty="0">
                <a:solidFill>
                  <a:srgbClr val="1290C3"/>
                </a:solidFill>
                <a:latin typeface="Consolas" panose="020B0609020204030204" pitchFamily="49" charset="0"/>
              </a:rPr>
              <a:t>String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79ABFF"/>
                </a:solidFill>
                <a:latin typeface="Consolas" panose="020B0609020204030204" pitchFamily="49" charset="0"/>
              </a:rPr>
              <a:t>name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en-US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en-US" sz="975" dirty="0">
                <a:solidFill>
                  <a:srgbClr val="F9FAF4"/>
                </a:solidFill>
                <a:latin typeface="Consolas" panose="020B0609020204030204" pitchFamily="49" charset="0"/>
              </a:rPr>
              <a:t>{…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winner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{…}</a:t>
            </a:r>
            <a:endParaRPr lang="de-CH" sz="975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    public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1EB540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int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2F200"/>
                </a:solidFill>
                <a:latin typeface="Consolas" panose="020B0609020204030204" pitchFamily="49" charset="0"/>
              </a:rPr>
              <a:t>sum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for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(</a:t>
            </a:r>
            <a:r>
              <a:rPr lang="de-CH" sz="975" dirty="0">
                <a:solidFill>
                  <a:srgbClr val="1290C3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2F200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: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houses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)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3EC79"/>
                </a:solidFill>
                <a:latin typeface="Consolas" panose="020B0609020204030204" pitchFamily="49" charset="0"/>
              </a:rPr>
              <a:t>	    sum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+=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3EC79"/>
                </a:solidFill>
                <a:latin typeface="Consolas" panose="020B0609020204030204" pitchFamily="49" charset="0"/>
              </a:rPr>
              <a:t>house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.</a:t>
            </a:r>
            <a:r>
              <a:rPr lang="de-CH" sz="975" dirty="0">
                <a:solidFill>
                  <a:srgbClr val="66E1F8"/>
                </a:solidFill>
                <a:latin typeface="Consolas" panose="020B0609020204030204" pitchFamily="49" charset="0"/>
              </a:rPr>
              <a:t>points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CC6C1D"/>
                </a:solidFill>
                <a:latin typeface="Consolas" panose="020B0609020204030204" pitchFamily="49" charset="0"/>
              </a:rPr>
              <a:t>	return</a:t>
            </a:r>
            <a:r>
              <a:rPr lang="de-CH" sz="975" dirty="0">
                <a:solidFill>
                  <a:srgbClr val="D9E8F7"/>
                </a:solidFill>
                <a:latin typeface="Consolas" panose="020B0609020204030204" pitchFamily="49" charset="0"/>
              </a:rPr>
              <a:t> </a:t>
            </a:r>
            <a:r>
              <a:rPr lang="de-CH" sz="975" dirty="0">
                <a:solidFill>
                  <a:srgbClr val="F3EC79"/>
                </a:solidFill>
                <a:latin typeface="Consolas" panose="020B0609020204030204" pitchFamily="49" charset="0"/>
              </a:rPr>
              <a:t>sum</a:t>
            </a:r>
            <a:r>
              <a:rPr lang="de-CH" sz="975" dirty="0">
                <a:solidFill>
                  <a:srgbClr val="E6E6FA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de-CH" sz="975" dirty="0">
                <a:solidFill>
                  <a:srgbClr val="F9FAF4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F4D7E16-DB36-808C-E677-0F98F2B49E3E}"/>
              </a:ext>
            </a:extLst>
          </p:cNvPr>
          <p:cNvSpPr/>
          <p:nvPr/>
        </p:nvSpPr>
        <p:spPr>
          <a:xfrm>
            <a:off x="6015037" y="3150394"/>
            <a:ext cx="2428874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C707E2-4132-ECD3-DAF2-A5A464D768A1}"/>
              </a:ext>
            </a:extLst>
          </p:cNvPr>
          <p:cNvSpPr txBox="1"/>
          <p:nvPr/>
        </p:nvSpPr>
        <p:spPr>
          <a:xfrm>
            <a:off x="5772150" y="103584"/>
            <a:ext cx="3136104" cy="45704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de-CH" sz="21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</a:t>
            </a: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Fields: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List&lt;House&gt;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Konstruktor: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School()</a:t>
            </a:r>
          </a:p>
          <a:p>
            <a:pPr defTabSz="685800">
              <a:buClrTx/>
            </a:pP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8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Methods: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createHouse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(String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){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!= null und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name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für Schule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unique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winner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Test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not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empty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ein House mit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max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endParaRPr lang="de-CH" sz="135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int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() {</a:t>
            </a:r>
          </a:p>
          <a:p>
            <a:pPr defTabSz="685800">
              <a:buClrTx/>
            </a:pP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return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Summe der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points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aller House aus </a:t>
            </a:r>
            <a:r>
              <a:rPr lang="de-CH" sz="1350" kern="1200" dirty="0" err="1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houses</a:t>
            </a: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CH" sz="135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}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55275F-0D7F-972B-73B2-F575530B87BB}"/>
              </a:ext>
            </a:extLst>
          </p:cNvPr>
          <p:cNvSpPr/>
          <p:nvPr/>
        </p:nvSpPr>
        <p:spPr>
          <a:xfrm>
            <a:off x="5788227" y="3743927"/>
            <a:ext cx="3048593" cy="82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BE532D-471F-1213-E6B6-1533B3BEFCF8}"/>
              </a:ext>
            </a:extLst>
          </p:cNvPr>
          <p:cNvSpPr/>
          <p:nvPr/>
        </p:nvSpPr>
        <p:spPr>
          <a:xfrm>
            <a:off x="587572" y="2350294"/>
            <a:ext cx="3905847" cy="1728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de-CH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Google Shape;448;p67">
            <a:extLst>
              <a:ext uri="{FF2B5EF4-FFF2-40B4-BE49-F238E27FC236}">
                <a16:creationId xmlns:a16="http://schemas.microsoft.com/office/drawing/2014/main" id="{3EF3BC65-58AC-E5C1-3B7E-6D55B2137E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0564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26CE1FF7-435F-B0B0-E288-62130232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1DF6A4FA-FE13-28DA-25C9-2D663CADA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Kahoot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Inheritance</a:t>
            </a:r>
            <a:endParaRPr lang="en-GB"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54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399B-BC9D-406C-014E-011AD4ED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0470-1BE0-4E9F-0082-4004ECC4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E2F74A-9BBD-827D-ABA8-DFEBB977BC4F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24E9D4-9C25-5D32-0C52-054DE1E3A5FD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CEE546-B0A0-985C-08E3-E432D61D720F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4084349-4DF1-D2F2-8638-5A5C1ACB930E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F329ED-670D-84BA-12B7-1B245399C904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DDFC15-4ED1-31B1-645B-8E3FE72C4499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0D8B6-0C85-FAA8-42BD-76E97D04C70F}"/>
              </a:ext>
            </a:extLst>
          </p:cNvPr>
          <p:cNvSpPr txBox="1"/>
          <p:nvPr/>
        </p:nvSpPr>
        <p:spPr>
          <a:xfrm>
            <a:off x="6034119" y="558703"/>
            <a:ext cx="237116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new Hund();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0C9A27-5BBA-A619-FFE9-8457D5117766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14A3E5-469A-8898-FD2D-39F4B2AF3FC5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1183A3-DFB3-09C4-535E-8564E51485A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617106" y="282168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88E894-59B7-9152-F129-F4ED31327181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C102E-934E-4E43-AADB-B91EC958F839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FEAF4-619B-D597-9AAF-AE83C779746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6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193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Empfehlungen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30D1814-F09A-C053-80DA-211632D0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632E8E1-4C37-B059-35E4-0D6C8193D8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Loop-Invarianten</a:t>
            </a:r>
            <a:endParaRPr lang="en-US" sz="25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ADE9C557-9FEB-376B-9069-DAD060B2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727373"/>
            <a:ext cx="5085525" cy="3687006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E741CB6-6998-A062-2D0C-2ADB66B3D8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6766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BD4B5AE-030E-89BD-B387-3C40D0D1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3B9997E-EE3D-E5B0-C3AD-8FE1EAD52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Loop-Invarianten</a:t>
            </a:r>
            <a:endParaRPr lang="en-US" sz="25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screen with black text&#10;&#10;Description automatically generated">
            <a:extLst>
              <a:ext uri="{FF2B5EF4-FFF2-40B4-BE49-F238E27FC236}">
                <a16:creationId xmlns:a16="http://schemas.microsoft.com/office/drawing/2014/main" id="{5EEC9E09-CA81-3B8A-87B0-C88CAC01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61353"/>
            <a:ext cx="5085525" cy="261904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8801293-DE0F-C4C9-27AF-E3370F22BC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2746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E4D4FAB-5A78-EA64-629E-49148143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A4B5FD1-8EB6-A95D-8EFC-F9BE416C2E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Database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8C460174-2858-0DD6-6688-3E2C8D9C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019791"/>
            <a:ext cx="5085525" cy="310216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C1E0A65-7B90-3022-5D26-9516F7505D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9608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0F9448D-5B53-06D8-BD92-70B487AE9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59A5B37-5EF3-D9ED-B657-936EC6AEDB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Database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4473CCDD-DCD4-BBB2-4797-76FCAE26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013434"/>
            <a:ext cx="5085525" cy="311488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E1264AF-5D75-6EF6-0DBB-E8CE8EFBE3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154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29355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32D63C8-5383-91CC-3DD9-EF5AA0550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412BC1E-B035-69D0-7825-9BD4A037E5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Database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96B5AB66-5A3C-72C2-DADA-16B7E312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37151"/>
            <a:ext cx="5085525" cy="326745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0BFF17F-D582-A835-8094-32FA5FA08A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25585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3D4E215-00DF-529B-767E-D48BB424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Down Arrow 7">
            <a:extLst>
              <a:ext uri="{FF2B5EF4-FFF2-40B4-BE49-F238E27FC236}">
                <a16:creationId xmlns:a16="http://schemas.microsoft.com/office/drawing/2014/main" id="{C29B0C5B-3DE0-AE63-ACAD-6BA0F4599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49E7A20-1DE0-3442-33F7-DD33ADDA7A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Database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75B84029-A95E-8A56-F868-7275E972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37151"/>
            <a:ext cx="5085525" cy="326745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689D0A46-6098-26F2-12D4-F08B59B6A8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97585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87EF1EAC-2DEA-CE17-9643-0489B3EE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327DB49-B6B0-A31C-FC19-0BD8FB5DC8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Database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3041583C-7D1E-608A-5A4C-EA4A7188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42283"/>
            <a:ext cx="5085525" cy="2657186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6F1B6D5-1303-5B31-2BA3-4539D72AF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30547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Pyramide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diagram of a diagram with text&#10;&#10;Description automatically generated">
            <a:extLst>
              <a:ext uri="{FF2B5EF4-FFF2-40B4-BE49-F238E27FC236}">
                <a16:creationId xmlns:a16="http://schemas.microsoft.com/office/drawing/2014/main" id="{46B1A312-72EE-AD23-63DA-EEDA78F1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146929"/>
            <a:ext cx="5085525" cy="2847894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158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915A61C-4BDD-F62B-07C3-C5C3FF80F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AC06177A-7BCE-2553-F414-379C82559E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Pyramide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30829FD-C16B-2513-BCFE-94CCB100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083360"/>
            <a:ext cx="5085525" cy="297503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6DBEB80-C023-7536-C03C-7B51E16954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159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66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82A0-15C3-F368-6472-7BB00DCD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815FA-F35F-DDED-F264-1039076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1D17D9-4166-0AD9-6025-ADC84812845C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72018E-27C0-76A5-FE79-314CCC7F25DD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A672B8-CCDD-E56E-88D5-CF9B26887CC6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8CE6AE4-8352-8ACD-873C-C47799C287DB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69E248-FAE1-C411-3CBD-52650D6715D5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123B46-FA78-6EAD-380F-36987124B4B0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BEC53-ED4C-2C2A-AE3F-E152E6039BB7}"/>
              </a:ext>
            </a:extLst>
          </p:cNvPr>
          <p:cNvSpPr txBox="1"/>
          <p:nvPr/>
        </p:nvSpPr>
        <p:spPr>
          <a:xfrm>
            <a:off x="6034119" y="558703"/>
            <a:ext cx="237116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54857-A919-0BD8-19D9-72D9FA6D1653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55C7B-5805-27B6-9E88-2E9B77E1D9B7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59D25B-6971-5276-2C94-AE223E1A54D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617106" y="282168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D5861D-5D51-7D2E-4298-FD78907D222C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2A01E-AC58-1726-0B38-FECE5F9C8D58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F0F8A6-7FC6-F4F1-98C9-AC006BBF5C3E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6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FFE636D-F924-7966-EC95-E0655EAE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B5D34B3-5A5A-FA90-8B8F-E3E8D30681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Pyramide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diagram of a mode and mode&#10;&#10;Description automatically generated with medium confidence">
            <a:extLst>
              <a:ext uri="{FF2B5EF4-FFF2-40B4-BE49-F238E27FC236}">
                <a16:creationId xmlns:a16="http://schemas.microsoft.com/office/drawing/2014/main" id="{7DF7596F-B4BB-5F4C-3ACD-C435B88E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483845"/>
            <a:ext cx="5085525" cy="217406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A1038A0-78B5-A7CD-A965-E27ACF5410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160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102044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8B9ED48-2848-FCAF-9F8C-C762F2218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3A4C788-C89E-3D61-1144-D106E2E877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3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Rechnungen (erweitert)</a:t>
            </a:r>
            <a:endParaRPr lang="en-US" sz="23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 up of a document&#10;&#10;Description automatically generated">
            <a:extLst>
              <a:ext uri="{FF2B5EF4-FFF2-40B4-BE49-F238E27FC236}">
                <a16:creationId xmlns:a16="http://schemas.microsoft.com/office/drawing/2014/main" id="{3A38FC51-00FE-7C66-EEE4-59033CA1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121502"/>
            <a:ext cx="5085525" cy="2898748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3FBC179-7898-3C08-2CC3-7EA7D558E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42060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8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Nachbesprechung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1C0E411-4CA6-6378-3E88-22789ABB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D463DD7-D2D5-231E-65A1-5EEF104EB4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Square Grid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and blue circles&#10;&#10;Description automatically generated">
            <a:extLst>
              <a:ext uri="{FF2B5EF4-FFF2-40B4-BE49-F238E27FC236}">
                <a16:creationId xmlns:a16="http://schemas.microsoft.com/office/drawing/2014/main" id="{B69E7558-A42C-261B-5979-FF489C70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68936"/>
            <a:ext cx="5085525" cy="320388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2023606-7949-FB3C-B8C3-E4C24084A6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5886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D346A5D-D02C-9182-B9A1-9CA95938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1EB7E88-C356-9E49-FE6D-7204D23E1D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Square Grid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5946D0FB-B1FC-F642-878D-0FE09CB4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363064"/>
            <a:ext cx="5085525" cy="241562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7004496-D056-FB93-13CE-52A1698BDD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164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4BC55-ECB5-04A6-6F09-AC71EDFE5C04}"/>
              </a:ext>
            </a:extLst>
          </p:cNvPr>
          <p:cNvSpPr txBox="1"/>
          <p:nvPr/>
        </p:nvSpPr>
        <p:spPr>
          <a:xfrm>
            <a:off x="5074018" y="3722808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Referenzen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vs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Objekte</a:t>
            </a:r>
            <a:endParaRPr kumimoji="0" lang="en-CH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55001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A3E2229-E614-680E-4848-BD83AE36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B537157-9EF6-A1FB-0001-10EA8D8864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</a:t>
            </a:r>
            <a:r>
              <a:rPr lang="en-US" sz="25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Umkehrung</a:t>
            </a:r>
            <a:endParaRPr lang="en-US" sz="25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77AC30A7-3177-9881-84DD-E18211CC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655482"/>
            <a:ext cx="5085525" cy="1830788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5048A29-2D07-BCE6-D929-EB67165F4B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69485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8278CB6-D732-F44F-97F1-49214B13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0466D51-D052-8A0D-650C-A83A83A5C4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“KI” für das 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Ratespiel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E3DEE193-1DAA-C440-5D3A-1A62964A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312209"/>
            <a:ext cx="5085525" cy="251733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2E2C68C-8A42-7F13-97A0-454A96E7E0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36536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54CAD64-D79A-7DBA-0C73-D15429FA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5715EB7-EBED-A92D-DC52-EB3B42384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Klassenrätsel</a:t>
            </a:r>
            <a:endParaRPr lang="en-US" sz="21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on a piece of paper&#10;&#10;Description automatically generated">
            <a:extLst>
              <a:ext uri="{FF2B5EF4-FFF2-40B4-BE49-F238E27FC236}">
                <a16:creationId xmlns:a16="http://schemas.microsoft.com/office/drawing/2014/main" id="{B6589E23-81C7-0F60-9582-ECCEC62F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99495"/>
            <a:ext cx="5085525" cy="2542762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F2B0653-12FF-D7DE-35D5-73E919A5D4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  <a:tabLst/>
                <a:defRPr/>
              </a:pPr>
              <a:t>167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8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37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BAB3-F19B-7E85-A57F-7A711EF5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4F98-9325-7448-DCAB-60238B60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C827B7-46BC-CD59-4E0F-F437BC8D2B14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FEDF80-63AF-2198-56B6-4356901650E8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12C3D0-9F84-26B3-DF5F-1310E2E66B66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2EA9E40-9B63-DDB7-4015-13039DA8334E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09EAE9-E21E-8FCE-AB85-A5EE82E8E4C0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3EFEFC-5953-3F78-FF9B-302D2CACBAB6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1CBAE-FC34-9FC8-8CA5-0886C1876DBB}"/>
              </a:ext>
            </a:extLst>
          </p:cNvPr>
          <p:cNvSpPr txBox="1"/>
          <p:nvPr/>
        </p:nvSpPr>
        <p:spPr>
          <a:xfrm>
            <a:off x="6034119" y="558703"/>
            <a:ext cx="237116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6C4AE-F75E-9603-1BD3-B410592B1743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E1F89-0A3D-46ED-B049-5AD803003893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A1D2B4-734A-A190-16FA-D1D816CA88C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617106" y="282168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CADD9C-3972-C71D-66A4-A15B63640A67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72B4-A45E-A77B-17F7-1D21B427BE6A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8FEAAC-385C-59F7-0C35-7481644D3B32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1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A7BD-3234-44B4-7D43-407475DEF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21E3-CF28-CD90-B529-1E7CD53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8CCB22-DDA6-5948-0E0B-127E3B32422E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5A9ECF-7D17-6D83-8294-5D64F18F8759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807D32-E668-DCAD-25C2-E469648DF7A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565E0D9-F13D-084C-BD92-43B4256A3C74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296EB9-8900-3EF4-4F73-C0FD0D9C789B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FC6724-9826-4A34-0350-4663D769B393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1683F-C8E4-1643-D6F2-04FCA8CF6BFB}"/>
              </a:ext>
            </a:extLst>
          </p:cNvPr>
          <p:cNvSpPr txBox="1"/>
          <p:nvPr/>
        </p:nvSpPr>
        <p:spPr>
          <a:xfrm>
            <a:off x="6034119" y="558703"/>
            <a:ext cx="237116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2835B-8BC1-46A6-7562-3B49F76804AF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A9E860-2FC3-5F6B-9952-308D2FA1736E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9CB347-9D71-38D0-D1C5-91B5900A04D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98A3A0-BC5D-0102-F80E-075BF13C8C0A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75AE7-DDFE-9B29-7CE2-7D69A5D15C4D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F6809E-3726-19B4-E934-565C1623B35F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8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73268-CD05-C7C9-0126-6B75EAA2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FD45-6505-DA33-A7AB-7BE159E1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EF2801-87AA-BA0E-3FE7-C79A8497D8F3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4356B7-13C6-B8D2-47AF-B1BD83EA152B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4B5332-68EE-90EB-5DE2-2E63A0CCF841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B6142C3-383A-87D6-328E-17F0831B29F7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862E94-3ACC-3084-FF12-3982A00C62F3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5D68C4-5E64-7414-33FE-3260B92057B8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6EEC-F9AD-2E97-40AA-F5E8D96AEEC6}"/>
              </a:ext>
            </a:extLst>
          </p:cNvPr>
          <p:cNvSpPr txBox="1"/>
          <p:nvPr/>
        </p:nvSpPr>
        <p:spPr>
          <a:xfrm>
            <a:off x="6034119" y="558703"/>
            <a:ext cx="237116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A22E1-B65E-6436-A687-96E588E3E6A7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E6EC5-7191-9E0A-A51F-8A98C9DABCDE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7FABA0-8A0B-B3E1-59B5-6D6FB15C51C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EA7F0B-C517-5B33-4434-BA26BC39E83C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3CFAE-8A05-B2F4-0678-D33ACBF4EE04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3D2DD1-CBED-16FD-77C8-F4E032D5275E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2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Organisatorisches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Mein Name: Leandro Zazzi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lzazzi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@ethz.ch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Mails bitte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«[EProg25]»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Betreff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Aufgaben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 Abend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Normalfall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bis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 Abend (23:59)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Folgewoche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immer via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Lösungen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Projekt auf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5DC4-2961-2086-0B20-20E04051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ECAA8-A6B2-1CD6-B1DC-D8A150CD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465951-6B5E-5C3A-F2DF-9B15C9C1D7FD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41B641-176C-A675-EE83-FE2EC18715BB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668768-6FFD-75A2-7EA8-AD01F24E8D88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A459293-02E4-203F-D5E3-38D9AB04A44F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48DB4F-86B1-AE93-043F-4BC5BAE180F9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D75C76-0BF1-C602-0F3D-9ED4DA4A08F2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B3602-C8E0-6005-4D11-6FF6373454FC}"/>
              </a:ext>
            </a:extLst>
          </p:cNvPr>
          <p:cNvSpPr txBox="1"/>
          <p:nvPr/>
        </p:nvSpPr>
        <p:spPr>
          <a:xfrm>
            <a:off x="6034119" y="558703"/>
            <a:ext cx="237116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42419-3448-E68C-B741-23E38EB61D0C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B8D94F-BE98-DC90-816A-1C1B4112488E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A156ED-8C39-4266-CF10-EBC0EAFB037D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5430B3D-E232-E2F7-FF83-68AE92573EB0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F1112-B4FB-CB70-EAB3-05461B5928BA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A30A41-3DA6-44D9-323D-2A5C425C197E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3A4042-3320-4E7D-2669-EB6F1A1FE9E4}"/>
              </a:ext>
            </a:extLst>
          </p:cNvPr>
          <p:cNvSpPr txBox="1"/>
          <p:nvPr/>
        </p:nvSpPr>
        <p:spPr>
          <a:xfrm>
            <a:off x="2736737" y="412411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E0A8F-5083-F3F0-FC30-A5E59663128D}"/>
              </a:ext>
            </a:extLst>
          </p:cNvPr>
          <p:cNvSpPr txBox="1"/>
          <p:nvPr/>
        </p:nvSpPr>
        <p:spPr>
          <a:xfrm>
            <a:off x="4319863" y="4124114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Husky()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39C949-54E8-871B-01A7-EAC822D17C5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617106" y="427800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6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A2842-55DB-EEE2-DC8A-930CA6E15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28E7D-1CCA-A3FB-6B4F-3DA581FD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3903E0-E44D-EDC8-313F-BB6F74793B70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5C085-8016-D52D-5C07-C2B43F4F2A1D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67F63D-944B-E96B-8602-D90B2BC35F61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D0470CA-229D-8AE6-6C70-CBD149F87DA9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C86DCF-39E0-77F5-B4EC-EAE8BE46205C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1419E9-DB3D-F633-5466-9A68CBFE1DEB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B9BDA-2D41-540F-0A14-97E3B7AC9E2C}"/>
              </a:ext>
            </a:extLst>
          </p:cNvPr>
          <p:cNvSpPr txBox="1"/>
          <p:nvPr/>
        </p:nvSpPr>
        <p:spPr>
          <a:xfrm>
            <a:off x="6034119" y="558703"/>
            <a:ext cx="23711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hd2 =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239A9B-5E71-FF8F-98EA-5A22DAE35529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298899-E55C-E9C7-F76D-1B3568F11BEB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09A8C5-87AB-B3B6-2AB3-DDA74D140503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3408D3-4739-5F61-807F-D45AA3B7C08E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A38BC-B0D3-A9F4-B607-084205FBCA1E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9417E-974F-D762-2553-30104F6D93FA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716492" y="3549843"/>
            <a:ext cx="6033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533B49-8BA8-24DC-B9AD-EAD791B81F7E}"/>
              </a:ext>
            </a:extLst>
          </p:cNvPr>
          <p:cNvSpPr txBox="1"/>
          <p:nvPr/>
        </p:nvSpPr>
        <p:spPr>
          <a:xfrm>
            <a:off x="2736737" y="412411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C707F-C2B5-D089-1C43-B8C50B533EE0}"/>
              </a:ext>
            </a:extLst>
          </p:cNvPr>
          <p:cNvSpPr txBox="1"/>
          <p:nvPr/>
        </p:nvSpPr>
        <p:spPr>
          <a:xfrm>
            <a:off x="4319863" y="4124114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Husky()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C3DE31-2ABC-7FAF-08A0-4B6C24C7448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617106" y="427800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30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8E4AE-7C84-6184-CF16-A81BD5BF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BF81C-9782-D234-440C-E015861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986CDF-4B8A-77A6-11C7-DD81F9C3AC91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8432E-AB9F-25FF-8877-4682B9B534DF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7A73F2-2BC0-24F4-C70A-0BC99C9E46F6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1D7BCCB-AB17-2349-3729-C562B6C18B20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C41328-FDC5-CAD5-4A08-E6A08FE72E21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642FFA-D31E-6BDB-AAA5-13D515FBC75D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44E6D-4522-4F85-2B8A-09751604470B}"/>
              </a:ext>
            </a:extLst>
          </p:cNvPr>
          <p:cNvSpPr txBox="1"/>
          <p:nvPr/>
        </p:nvSpPr>
        <p:spPr>
          <a:xfrm>
            <a:off x="6034119" y="558703"/>
            <a:ext cx="23711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hd2 =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080A3-695F-F2C8-AA8E-DBD4CF78A7BD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531035-732D-559A-DC0C-A2E5296E3E46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E7482F9-9985-8A20-4261-FBC12DB7A16C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82565E-091A-DE9F-0CCE-7CE803E8EF22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F4949-4B11-E7E2-5B3C-74C2B6BE38C5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B51EA4-88B8-6F85-27D2-333D1A1B7C14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716492" y="3549844"/>
            <a:ext cx="603371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FB24D2-41C7-5F4C-4352-3AB3291A3796}"/>
              </a:ext>
            </a:extLst>
          </p:cNvPr>
          <p:cNvSpPr txBox="1"/>
          <p:nvPr/>
        </p:nvSpPr>
        <p:spPr>
          <a:xfrm>
            <a:off x="2736737" y="412411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C74F3-6B6B-E169-F7A9-74F369B2AF04}"/>
              </a:ext>
            </a:extLst>
          </p:cNvPr>
          <p:cNvSpPr txBox="1"/>
          <p:nvPr/>
        </p:nvSpPr>
        <p:spPr>
          <a:xfrm>
            <a:off x="4319863" y="4124114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Husky()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29FA21-A1A8-828E-37DE-0A62A6E4422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617106" y="427800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5A2ED90-9B3A-6705-7024-3417E950BEAB}"/>
              </a:ext>
            </a:extLst>
          </p:cNvPr>
          <p:cNvSpPr/>
          <p:nvPr/>
        </p:nvSpPr>
        <p:spPr>
          <a:xfrm rot="16200000">
            <a:off x="4850563" y="1896601"/>
            <a:ext cx="85346" cy="13444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76A7D-96A4-24B8-E429-2F03F1AA942E}"/>
              </a:ext>
            </a:extLst>
          </p:cNvPr>
          <p:cNvSpPr txBox="1"/>
          <p:nvPr/>
        </p:nvSpPr>
        <p:spPr>
          <a:xfrm>
            <a:off x="3942432" y="1990684"/>
            <a:ext cx="190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Die </a:t>
            </a:r>
            <a:r>
              <a:rPr lang="en-GB" err="1">
                <a:solidFill>
                  <a:schemeClr val="accent1"/>
                </a:solidFill>
              </a:rPr>
              <a:t>Objekte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bleiben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unverändert</a:t>
            </a:r>
            <a:r>
              <a:rPr lang="en-GB">
                <a:solidFill>
                  <a:schemeClr val="accent1"/>
                </a:solidFill>
              </a:rPr>
              <a:t>!</a:t>
            </a:r>
            <a:endParaRPr lang="en-CH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12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13881-B51D-C9E6-5441-4B29CD3B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76CE-E5F9-5597-C7FA-5A69FF6B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F639FA-4669-033A-E4F1-E3EAAB8CFCFD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DC9F37-6D67-F540-DE50-266E2C4C3815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A8A5CE-9802-1EA3-C2A5-4311EF8EF7BC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A71E788-4765-E922-C7FF-95D36C0AEED4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D5CDA8-D62C-9BE6-0112-B9ED3C3A6FDB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8CEF99-485C-EFB8-2DCE-64488B7E1AE2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3DC12-3800-3F69-6F40-B65774C49A98}"/>
              </a:ext>
            </a:extLst>
          </p:cNvPr>
          <p:cNvSpPr txBox="1"/>
          <p:nvPr/>
        </p:nvSpPr>
        <p:spPr>
          <a:xfrm>
            <a:off x="6034119" y="558703"/>
            <a:ext cx="23711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hd2 =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9DD8E-66D1-5077-275C-D5BE15BDF4DE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97EE0-D3F9-AB72-A9FE-4F30554F15E7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55EF4-90BA-07DF-1034-2C21A04F49A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CC41E8-E4BD-2A4B-20C3-3B777FCF94FE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FF39D-0BDB-7220-E72D-7D333DF49A77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662000-3D63-B8A0-97F9-BB9C433F76E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716492" y="3549844"/>
            <a:ext cx="603371" cy="57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2524AD-60EC-92F5-C823-A54EDA91D194}"/>
              </a:ext>
            </a:extLst>
          </p:cNvPr>
          <p:cNvSpPr txBox="1"/>
          <p:nvPr/>
        </p:nvSpPr>
        <p:spPr>
          <a:xfrm>
            <a:off x="2736737" y="412411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6E3DC-FC74-527A-CA85-72227D006DAB}"/>
              </a:ext>
            </a:extLst>
          </p:cNvPr>
          <p:cNvSpPr txBox="1"/>
          <p:nvPr/>
        </p:nvSpPr>
        <p:spPr>
          <a:xfrm>
            <a:off x="4319863" y="4124114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Husky()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1F93A6-3F99-90D9-D41E-233B719E643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617106" y="4278003"/>
            <a:ext cx="702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16C5B21-F1A0-C7A8-7E18-D480822E42C1}"/>
              </a:ext>
            </a:extLst>
          </p:cNvPr>
          <p:cNvSpPr/>
          <p:nvPr/>
        </p:nvSpPr>
        <p:spPr>
          <a:xfrm rot="16200000">
            <a:off x="3111777" y="2092912"/>
            <a:ext cx="141649" cy="10081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3153E-2F97-58E1-87F7-A0B007A416C7}"/>
              </a:ext>
            </a:extLst>
          </p:cNvPr>
          <p:cNvSpPr txBox="1"/>
          <p:nvPr/>
        </p:nvSpPr>
        <p:spPr>
          <a:xfrm>
            <a:off x="2418256" y="1993327"/>
            <a:ext cx="190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Die Variable </a:t>
            </a:r>
            <a:r>
              <a:rPr lang="en-GB" err="1">
                <a:solidFill>
                  <a:schemeClr val="accent1"/>
                </a:solidFill>
              </a:rPr>
              <a:t>bleibt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vom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Typ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chemeClr val="accent1"/>
                </a:solidFill>
                <a:latin typeface="Consolas" panose="020B0609020204030204" pitchFamily="49" charset="0"/>
              </a:rPr>
              <a:t>Tier</a:t>
            </a:r>
            <a:r>
              <a:rPr lang="en-GB">
                <a:solidFill>
                  <a:schemeClr val="accent1"/>
                </a:solidFill>
              </a:rPr>
              <a:t>.</a:t>
            </a:r>
            <a:endParaRPr lang="en-CH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8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D2F71-1A06-BFED-547B-CBB9134F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C8BA7-9634-92CF-1E34-DF2B1C26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30DC48-EA90-4F17-3732-66B5D7F720D8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CFBBE7-714B-5C20-F49B-E0F0089CEA35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FF91A1-26DE-8C83-4760-B7B1C75D212C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8C22F2-FB0F-7C17-52EE-6E4E9BF79096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CC98C1-C08B-C906-ACC8-1E0131B3D359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4C69A5-8447-DA04-2BA8-42217490F13A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E966-7E41-8D95-9C93-2DC80B209636}"/>
              </a:ext>
            </a:extLst>
          </p:cNvPr>
          <p:cNvSpPr txBox="1"/>
          <p:nvPr/>
        </p:nvSpPr>
        <p:spPr>
          <a:xfrm>
            <a:off x="6034119" y="558703"/>
            <a:ext cx="23711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</a:t>
            </a:r>
            <a:r>
              <a:rPr lang="en-GB">
                <a:latin typeface="Consolas" panose="020B0609020204030204" pitchFamily="49" charset="0"/>
              </a:rPr>
              <a:t> </a:t>
            </a:r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latin typeface="Consolas" panose="020B0609020204030204" pitchFamily="49" charset="0"/>
            </a:endParaRPr>
          </a:p>
          <a:p>
            <a:r>
              <a:rPr lang="en-GB">
                <a:latin typeface="Consolas" panose="020B0609020204030204" pitchFamily="49" charset="0"/>
              </a:rPr>
              <a:t>Tier hd2 =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Hund();</a:t>
            </a:r>
          </a:p>
          <a:p>
            <a:endParaRPr lang="en-GB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hd2;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 = new Husky();</a:t>
            </a:r>
          </a:p>
          <a:p>
            <a:endParaRPr lang="en-GB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hd2 =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77F6D-AC68-3985-0D32-C839497D0DAA}"/>
              </a:ext>
            </a:extLst>
          </p:cNvPr>
          <p:cNvSpPr txBox="1"/>
          <p:nvPr/>
        </p:nvSpPr>
        <p:spPr>
          <a:xfrm>
            <a:off x="2736737" y="266779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4903A-86FA-8E0C-4F3F-9480EBD25B5A}"/>
              </a:ext>
            </a:extLst>
          </p:cNvPr>
          <p:cNvSpPr txBox="1"/>
          <p:nvPr/>
        </p:nvSpPr>
        <p:spPr>
          <a:xfrm>
            <a:off x="4319863" y="266779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EA1FDB-199D-5F20-1C30-4F9367CC90C1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17106" y="2821684"/>
            <a:ext cx="702757" cy="5742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870AEB-4104-35B1-07E1-E1A042830946}"/>
              </a:ext>
            </a:extLst>
          </p:cNvPr>
          <p:cNvSpPr txBox="1"/>
          <p:nvPr/>
        </p:nvSpPr>
        <p:spPr>
          <a:xfrm>
            <a:off x="2736737" y="3395955"/>
            <a:ext cx="9797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hd2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0950B-98FA-4D99-C24E-1EB7B3F16D54}"/>
              </a:ext>
            </a:extLst>
          </p:cNvPr>
          <p:cNvSpPr txBox="1"/>
          <p:nvPr/>
        </p:nvSpPr>
        <p:spPr>
          <a:xfrm>
            <a:off x="4319863" y="339595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new Hund()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DE6487-041B-FAFF-13B7-282A1E255B8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716492" y="3549844"/>
            <a:ext cx="603371" cy="5742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1A2DA8-0260-166E-AD2D-94F7A70D560E}"/>
              </a:ext>
            </a:extLst>
          </p:cNvPr>
          <p:cNvSpPr txBox="1"/>
          <p:nvPr/>
        </p:nvSpPr>
        <p:spPr>
          <a:xfrm>
            <a:off x="2736737" y="4124115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chemeClr val="tx1"/>
                </a:solidFill>
                <a:latin typeface="Consolas" panose="020B0609020204030204" pitchFamily="49" charset="0"/>
              </a:rPr>
              <a:t>hy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F7C46-C375-60D0-6A1F-8BBD2A276EFB}"/>
              </a:ext>
            </a:extLst>
          </p:cNvPr>
          <p:cNvSpPr txBox="1"/>
          <p:nvPr/>
        </p:nvSpPr>
        <p:spPr>
          <a:xfrm>
            <a:off x="4319863" y="4124114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Husky()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C5B6F1-9AA6-71A8-1D80-4E70D3E34F6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617106" y="4278003"/>
            <a:ext cx="702757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F23647-ABE2-F8E7-4ADE-6144C17B745B}"/>
              </a:ext>
            </a:extLst>
          </p:cNvPr>
          <p:cNvSpPr txBox="1"/>
          <p:nvPr/>
        </p:nvSpPr>
        <p:spPr>
          <a:xfrm>
            <a:off x="3226614" y="1708719"/>
            <a:ext cx="190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Die </a:t>
            </a:r>
            <a:r>
              <a:rPr lang="en-GB" err="1">
                <a:solidFill>
                  <a:schemeClr val="accent1"/>
                </a:solidFill>
              </a:rPr>
              <a:t>Referenzen</a:t>
            </a:r>
            <a:r>
              <a:rPr lang="en-GB">
                <a:solidFill>
                  <a:schemeClr val="accent1"/>
                </a:solidFill>
              </a:rPr>
              <a:t> in den </a:t>
            </a:r>
            <a:r>
              <a:rPr lang="en-GB" err="1">
                <a:solidFill>
                  <a:schemeClr val="accent1"/>
                </a:solidFill>
              </a:rPr>
              <a:t>Variablen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verändern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sich</a:t>
            </a:r>
            <a:r>
              <a:rPr lang="en-GB">
                <a:solidFill>
                  <a:schemeClr val="accent1"/>
                </a:solidFill>
              </a:rPr>
              <a:t>!</a:t>
            </a:r>
            <a:endParaRPr lang="en-CH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24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FB748-988D-C06E-519F-4F7EA01F2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2919-EC7B-31BD-3202-FF46921F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775DF-B0F6-C7DC-7B9F-333160D4922A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4D7C13-9E99-69E4-1CF1-3DAF6C42BAAF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FEB163-A9C3-8E10-3DBF-7830C2F218F0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B193BEA-771F-42B9-7B6A-D765B8E6BDE5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C1C3C1-ABE1-17F8-65B5-7DACB7399D65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E84E38-9B1F-4D92-C48B-017BB0D9E085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CDEC2-BABE-216C-5264-0588FE6CAAB0}"/>
              </a:ext>
            </a:extLst>
          </p:cNvPr>
          <p:cNvSpPr txBox="1"/>
          <p:nvPr/>
        </p:nvSpPr>
        <p:spPr>
          <a:xfrm>
            <a:off x="2736736" y="764832"/>
            <a:ext cx="6282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Wie </a:t>
            </a:r>
            <a:r>
              <a:rPr lang="en-GB" sz="2000" err="1"/>
              <a:t>unterscheiden</a:t>
            </a:r>
            <a:r>
              <a:rPr lang="en-GB" sz="2000"/>
              <a:t> </a:t>
            </a:r>
            <a:r>
              <a:rPr lang="en-GB" sz="2000" err="1"/>
              <a:t>wir</a:t>
            </a:r>
            <a:r>
              <a:rPr lang="en-GB" sz="2000"/>
              <a:t> </a:t>
            </a:r>
            <a:r>
              <a:rPr lang="en-GB" sz="2000" err="1"/>
              <a:t>zwischen</a:t>
            </a:r>
            <a:r>
              <a:rPr lang="en-GB" sz="2000"/>
              <a:t>:</a:t>
            </a:r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>
                <a:solidFill>
                  <a:schemeClr val="tx1"/>
                </a:solidFill>
              </a:rPr>
              <a:t>Typ</a:t>
            </a:r>
            <a:r>
              <a:rPr lang="en-GB" sz="2000" b="1">
                <a:solidFill>
                  <a:schemeClr val="tx1"/>
                </a:solidFill>
              </a:rPr>
              <a:t> der Variable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/>
              <a:t>Typ</a:t>
            </a:r>
            <a:r>
              <a:rPr lang="en-GB" sz="2000" b="1"/>
              <a:t> des </a:t>
            </a:r>
            <a:r>
              <a:rPr lang="en-GB" sz="2000" b="1" err="1"/>
              <a:t>Objekts</a:t>
            </a:r>
            <a:r>
              <a:rPr lang="en-GB" sz="2000"/>
              <a:t> auf welches die </a:t>
            </a:r>
            <a:r>
              <a:rPr lang="en-GB" sz="2000" b="1" err="1"/>
              <a:t>Referenz</a:t>
            </a:r>
            <a:r>
              <a:rPr lang="en-GB" sz="2000" b="1"/>
              <a:t> </a:t>
            </a:r>
            <a:r>
              <a:rPr lang="en-GB" sz="2000"/>
              <a:t>in der Variable </a:t>
            </a:r>
            <a:r>
              <a:rPr lang="en-GB" sz="2000" b="1" err="1"/>
              <a:t>zeigt</a:t>
            </a:r>
            <a:r>
              <a:rPr lang="en-GB" sz="2000"/>
              <a:t>?</a:t>
            </a:r>
            <a:endParaRPr lang="en-CH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97AF3-F527-ED79-B794-8C9CA086D913}"/>
              </a:ext>
            </a:extLst>
          </p:cNvPr>
          <p:cNvSpPr txBox="1"/>
          <p:nvPr/>
        </p:nvSpPr>
        <p:spPr>
          <a:xfrm>
            <a:off x="3249355" y="3334365"/>
            <a:ext cx="432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sz="280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= new Husky()</a:t>
            </a:r>
            <a:endParaRPr lang="en-CH" sz="28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6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34C76-F6E5-7986-CB45-D5869D82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6E229-FBFF-D2E8-E19E-AF92016E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1975E2-315E-6E35-BB16-497D6128605C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2AFD1-AE6D-5A98-6FCA-2A5A7A7BCF02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6DBE7C-0E6B-4B61-FA47-EA99F9CE8466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B2098A0-DC60-7A71-D7ED-2571F11A77D6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9FFDE-7233-94A9-A76C-6CBE51D8EE21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67AC47-120B-8443-6BA0-50AFEBFAD694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73622-2806-7B33-DDF9-0A9E8CEAF4C4}"/>
              </a:ext>
            </a:extLst>
          </p:cNvPr>
          <p:cNvSpPr txBox="1"/>
          <p:nvPr/>
        </p:nvSpPr>
        <p:spPr>
          <a:xfrm>
            <a:off x="2736736" y="764832"/>
            <a:ext cx="6282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Wie </a:t>
            </a:r>
            <a:r>
              <a:rPr lang="en-GB" sz="2000" err="1"/>
              <a:t>unterscheiden</a:t>
            </a:r>
            <a:r>
              <a:rPr lang="en-GB" sz="2000"/>
              <a:t> </a:t>
            </a:r>
            <a:r>
              <a:rPr lang="en-GB" sz="2000" err="1"/>
              <a:t>wir</a:t>
            </a:r>
            <a:r>
              <a:rPr lang="en-GB" sz="2000"/>
              <a:t> </a:t>
            </a:r>
            <a:r>
              <a:rPr lang="en-GB" sz="2000" err="1"/>
              <a:t>zwischen</a:t>
            </a:r>
            <a:r>
              <a:rPr lang="en-GB" sz="2000"/>
              <a:t>:</a:t>
            </a:r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>
                <a:solidFill>
                  <a:srgbClr val="00B0F0"/>
                </a:solidFill>
              </a:rPr>
              <a:t>Typ</a:t>
            </a:r>
            <a:r>
              <a:rPr lang="en-GB" sz="2000" b="1">
                <a:solidFill>
                  <a:srgbClr val="00B0F0"/>
                </a:solidFill>
              </a:rPr>
              <a:t> </a:t>
            </a:r>
            <a:r>
              <a:rPr lang="en-GB" sz="2000" b="1">
                <a:solidFill>
                  <a:schemeClr val="tx1"/>
                </a:solidFill>
              </a:rPr>
              <a:t>der</a:t>
            </a:r>
            <a:r>
              <a:rPr lang="en-GB" sz="2000" b="1">
                <a:solidFill>
                  <a:srgbClr val="00B0F0"/>
                </a:solidFill>
              </a:rPr>
              <a:t> </a:t>
            </a:r>
            <a:r>
              <a:rPr lang="en-GB" sz="2000" b="1">
                <a:solidFill>
                  <a:srgbClr val="7030A0"/>
                </a:solidFill>
              </a:rPr>
              <a:t>Variable</a:t>
            </a:r>
            <a:r>
              <a:rPr lang="en-GB" sz="2000" b="1">
                <a:solidFill>
                  <a:srgbClr val="00B0F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>
                <a:solidFill>
                  <a:schemeClr val="accent6"/>
                </a:solidFill>
              </a:rPr>
              <a:t>Typ</a:t>
            </a:r>
            <a:r>
              <a:rPr lang="en-GB" sz="2000" b="1">
                <a:solidFill>
                  <a:schemeClr val="accent6"/>
                </a:solidFill>
              </a:rPr>
              <a:t> des </a:t>
            </a:r>
            <a:r>
              <a:rPr lang="en-GB" sz="2000" b="1" err="1">
                <a:solidFill>
                  <a:schemeClr val="accent6"/>
                </a:solidFill>
              </a:rPr>
              <a:t>Objekts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/>
              <a:t>auf welches die </a:t>
            </a:r>
            <a:r>
              <a:rPr lang="en-GB" sz="2000" b="1" err="1"/>
              <a:t>Referenz</a:t>
            </a:r>
            <a:r>
              <a:rPr lang="en-GB" sz="2000" b="1"/>
              <a:t> </a:t>
            </a:r>
            <a:r>
              <a:rPr lang="en-GB" sz="2000"/>
              <a:t>in der Variable </a:t>
            </a:r>
            <a:r>
              <a:rPr lang="en-GB" sz="2000" b="1" err="1"/>
              <a:t>zeigt</a:t>
            </a:r>
            <a:r>
              <a:rPr lang="en-GB" sz="2000"/>
              <a:t>?</a:t>
            </a:r>
            <a:endParaRPr lang="en-CH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E3E14-FF4E-00D6-6F2C-6F401A4FAFC9}"/>
              </a:ext>
            </a:extLst>
          </p:cNvPr>
          <p:cNvSpPr txBox="1"/>
          <p:nvPr/>
        </p:nvSpPr>
        <p:spPr>
          <a:xfrm>
            <a:off x="3230882" y="2810791"/>
            <a:ext cx="45223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sz="2800" err="1">
                <a:solidFill>
                  <a:srgbClr val="7030A0"/>
                </a:solidFill>
                <a:latin typeface="Consolas" panose="020B0609020204030204" pitchFamily="49" charset="0"/>
              </a:rPr>
              <a:t>hd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= new </a:t>
            </a:r>
            <a:r>
              <a:rPr lang="en-GB" sz="28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  <a:endParaRPr lang="en-CH" sz="2800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6C911-C007-0D2D-D227-1C4519499782}"/>
              </a:ext>
            </a:extLst>
          </p:cNvPr>
          <p:cNvSpPr txBox="1"/>
          <p:nvPr/>
        </p:nvSpPr>
        <p:spPr>
          <a:xfrm>
            <a:off x="3230881" y="3613856"/>
            <a:ext cx="45223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err="1">
                <a:solidFill>
                  <a:srgbClr val="7030A0"/>
                </a:solidFill>
                <a:latin typeface="Consolas" panose="020B0609020204030204" pitchFamily="49" charset="0"/>
              </a:rPr>
              <a:t>hd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= new </a:t>
            </a:r>
            <a:r>
              <a:rPr lang="en-GB" sz="2800">
                <a:solidFill>
                  <a:schemeClr val="accent6"/>
                </a:solidFill>
                <a:latin typeface="Consolas" panose="020B0609020204030204" pitchFamily="49" charset="0"/>
              </a:rPr>
              <a:t>Hund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  <a:endParaRPr lang="en-CH" sz="280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286EC-3A29-C6C7-62B9-6A982AA52603}"/>
              </a:ext>
            </a:extLst>
          </p:cNvPr>
          <p:cNvSpPr txBox="1"/>
          <p:nvPr/>
        </p:nvSpPr>
        <p:spPr>
          <a:xfrm>
            <a:off x="3230880" y="4424080"/>
            <a:ext cx="45223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err="1">
                <a:solidFill>
                  <a:srgbClr val="7030A0"/>
                </a:solidFill>
                <a:latin typeface="Consolas" panose="020B0609020204030204" pitchFamily="49" charset="0"/>
              </a:rPr>
              <a:t>hd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= new </a:t>
            </a:r>
            <a:r>
              <a:rPr lang="en-GB" sz="2800">
                <a:solidFill>
                  <a:schemeClr val="accent6"/>
                </a:solidFill>
                <a:latin typeface="Consolas" panose="020B0609020204030204" pitchFamily="49" charset="0"/>
              </a:rPr>
              <a:t>Tier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  <a:endParaRPr lang="en-CH" sz="28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00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585E-CD54-33CA-763A-A0CA63F0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4B59E-1512-AC62-BD82-2D3CDF53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5236E1-1DC0-3930-829C-EF2BCE91C7E4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EE1FB3-5A92-21D4-4479-4FC64F369997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EA84B9-0867-0335-A502-EA0D811C8955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C04DCC5-538B-774A-F3B5-56BB48787107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F3431F-019F-5E78-AFF5-6BC0BA629B3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77B7F4-9198-6FAA-D05A-2175F22DFD99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1AFF-94FD-0B6A-DD20-876AF7A70C23}"/>
              </a:ext>
            </a:extLst>
          </p:cNvPr>
          <p:cNvSpPr txBox="1"/>
          <p:nvPr/>
        </p:nvSpPr>
        <p:spPr>
          <a:xfrm>
            <a:off x="2736736" y="764832"/>
            <a:ext cx="6282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Wie </a:t>
            </a:r>
            <a:r>
              <a:rPr lang="en-GB" sz="2000" err="1"/>
              <a:t>unterscheiden</a:t>
            </a:r>
            <a:r>
              <a:rPr lang="en-GB" sz="2000"/>
              <a:t> </a:t>
            </a:r>
            <a:r>
              <a:rPr lang="en-GB" sz="2000" err="1"/>
              <a:t>wir</a:t>
            </a:r>
            <a:r>
              <a:rPr lang="en-GB" sz="2000"/>
              <a:t> </a:t>
            </a:r>
            <a:r>
              <a:rPr lang="en-GB" sz="2000" err="1"/>
              <a:t>zwischen</a:t>
            </a:r>
            <a:r>
              <a:rPr lang="en-GB" sz="2000"/>
              <a:t>:</a:t>
            </a:r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>
                <a:solidFill>
                  <a:schemeClr val="tx1"/>
                </a:solidFill>
              </a:rPr>
              <a:t>Typ</a:t>
            </a:r>
            <a:r>
              <a:rPr lang="en-GB" sz="2000" b="1">
                <a:solidFill>
                  <a:schemeClr val="tx1"/>
                </a:solidFill>
              </a:rPr>
              <a:t> der Variable </a:t>
            </a:r>
            <a:r>
              <a:rPr lang="en-GB" sz="2000" b="1">
                <a:solidFill>
                  <a:srgbClr val="00B0F0"/>
                </a:solidFill>
              </a:rPr>
              <a:t>(</a:t>
            </a:r>
            <a:r>
              <a:rPr lang="en-GB" sz="2000" b="1" err="1">
                <a:solidFill>
                  <a:srgbClr val="00B0F0"/>
                </a:solidFill>
              </a:rPr>
              <a:t>Statischer</a:t>
            </a:r>
            <a:r>
              <a:rPr lang="en-GB" sz="2000" b="1">
                <a:solidFill>
                  <a:srgbClr val="00B0F0"/>
                </a:solidFill>
              </a:rPr>
              <a:t> </a:t>
            </a:r>
            <a:r>
              <a:rPr lang="en-GB" sz="2000" b="1" err="1">
                <a:solidFill>
                  <a:srgbClr val="00B0F0"/>
                </a:solidFill>
              </a:rPr>
              <a:t>Typ</a:t>
            </a:r>
            <a:r>
              <a:rPr lang="en-GB" sz="2000" b="1">
                <a:solidFill>
                  <a:srgbClr val="00B0F0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/>
              <a:t>Typ</a:t>
            </a:r>
            <a:r>
              <a:rPr lang="en-GB" sz="2000" b="1"/>
              <a:t> des </a:t>
            </a:r>
            <a:r>
              <a:rPr lang="en-GB" sz="2000" b="1" err="1"/>
              <a:t>Objekts</a:t>
            </a:r>
            <a:r>
              <a:rPr lang="en-GB" sz="2000"/>
              <a:t> auf welches die </a:t>
            </a:r>
            <a:r>
              <a:rPr lang="en-GB" sz="2000" b="1" err="1"/>
              <a:t>Referenz</a:t>
            </a:r>
            <a:r>
              <a:rPr lang="en-GB" sz="2000" b="1"/>
              <a:t> </a:t>
            </a:r>
            <a:r>
              <a:rPr lang="en-GB" sz="2000"/>
              <a:t>in der Variable </a:t>
            </a:r>
            <a:r>
              <a:rPr lang="en-GB" sz="2000" b="1" err="1"/>
              <a:t>zeigt</a:t>
            </a:r>
            <a:r>
              <a:rPr lang="en-GB" sz="2000"/>
              <a:t>? </a:t>
            </a:r>
            <a:endParaRPr lang="en-CH" sz="2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74288-1778-81F2-6687-EF5878F43D35}"/>
              </a:ext>
            </a:extLst>
          </p:cNvPr>
          <p:cNvSpPr txBox="1"/>
          <p:nvPr/>
        </p:nvSpPr>
        <p:spPr>
          <a:xfrm>
            <a:off x="3249355" y="3334365"/>
            <a:ext cx="432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 sz="2800" dirty="0">
                <a:solidFill>
                  <a:schemeClr val="tx1"/>
                </a:solidFill>
                <a:latin typeface="Consolas" panose="020B0609020204030204" pitchFamily="49" charset="0"/>
              </a:rPr>
              <a:t> = new Husky()</a:t>
            </a:r>
            <a:endParaRPr lang="en-CH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3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723D-7D64-B9EF-16AB-4CF96483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0DEE8-945A-6DEF-39E2-628BF2D8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5CAFD-7C4F-477B-44D1-2B787320A79F}"/>
              </a:ext>
            </a:extLst>
          </p:cNvPr>
          <p:cNvSpPr/>
          <p:nvPr/>
        </p:nvSpPr>
        <p:spPr>
          <a:xfrm>
            <a:off x="1171205" y="76556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EE9984-FD42-AFAB-6039-33BE11C1F3E6}"/>
              </a:ext>
            </a:extLst>
          </p:cNvPr>
          <p:cNvSpPr/>
          <p:nvPr/>
        </p:nvSpPr>
        <p:spPr>
          <a:xfrm>
            <a:off x="1171205" y="226466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445778-4A23-F1B8-C9D1-D8C5B577AF40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675261" y="1773674"/>
            <a:ext cx="0" cy="490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2CE7F75-C48E-AE72-95C8-46B1D2E8F567}"/>
              </a:ext>
            </a:extLst>
          </p:cNvPr>
          <p:cNvSpPr/>
          <p:nvPr/>
        </p:nvSpPr>
        <p:spPr>
          <a:xfrm>
            <a:off x="1171205" y="370373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E2B677-2394-5624-A37A-CE5B94A4A00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675261" y="3272777"/>
            <a:ext cx="0" cy="430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DE1E72-801F-4E72-8E37-5FCF966D445F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1B855-0B7D-EE60-94DA-CBBB624F5142}"/>
              </a:ext>
            </a:extLst>
          </p:cNvPr>
          <p:cNvSpPr txBox="1"/>
          <p:nvPr/>
        </p:nvSpPr>
        <p:spPr>
          <a:xfrm>
            <a:off x="2736736" y="764832"/>
            <a:ext cx="6282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Wie </a:t>
            </a:r>
            <a:r>
              <a:rPr lang="en-GB" sz="2000" err="1"/>
              <a:t>unterscheiden</a:t>
            </a:r>
            <a:r>
              <a:rPr lang="en-GB" sz="2000"/>
              <a:t> </a:t>
            </a:r>
            <a:r>
              <a:rPr lang="en-GB" sz="2000" err="1"/>
              <a:t>wir</a:t>
            </a:r>
            <a:r>
              <a:rPr lang="en-GB" sz="2000"/>
              <a:t> </a:t>
            </a:r>
            <a:r>
              <a:rPr lang="en-GB" sz="2000" err="1"/>
              <a:t>zwischen</a:t>
            </a:r>
            <a:r>
              <a:rPr lang="en-GB" sz="2000"/>
              <a:t>:</a:t>
            </a:r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>
                <a:solidFill>
                  <a:schemeClr val="tx1"/>
                </a:solidFill>
              </a:rPr>
              <a:t>Typ</a:t>
            </a:r>
            <a:r>
              <a:rPr lang="en-GB" sz="2000" b="1">
                <a:solidFill>
                  <a:schemeClr val="tx1"/>
                </a:solidFill>
              </a:rPr>
              <a:t> der Variable </a:t>
            </a:r>
            <a:r>
              <a:rPr lang="en-GB" sz="2000" b="1">
                <a:solidFill>
                  <a:srgbClr val="00B0F0"/>
                </a:solidFill>
              </a:rPr>
              <a:t>(</a:t>
            </a:r>
            <a:r>
              <a:rPr lang="en-GB" sz="2000" b="1" err="1">
                <a:solidFill>
                  <a:srgbClr val="00B0F0"/>
                </a:solidFill>
              </a:rPr>
              <a:t>Statischer</a:t>
            </a:r>
            <a:r>
              <a:rPr lang="en-GB" sz="2000" b="1">
                <a:solidFill>
                  <a:srgbClr val="00B0F0"/>
                </a:solidFill>
              </a:rPr>
              <a:t> </a:t>
            </a:r>
            <a:r>
              <a:rPr lang="en-GB" sz="2000" b="1" err="1">
                <a:solidFill>
                  <a:srgbClr val="00B0F0"/>
                </a:solidFill>
              </a:rPr>
              <a:t>Typ</a:t>
            </a:r>
            <a:r>
              <a:rPr lang="en-GB" sz="2000" b="1">
                <a:solidFill>
                  <a:srgbClr val="00B0F0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err="1"/>
              <a:t>Typ</a:t>
            </a:r>
            <a:r>
              <a:rPr lang="en-GB" sz="2000" b="1"/>
              <a:t> des </a:t>
            </a:r>
            <a:r>
              <a:rPr lang="en-GB" sz="2000" b="1" err="1"/>
              <a:t>Objekts</a:t>
            </a:r>
            <a:r>
              <a:rPr lang="en-GB" sz="2000"/>
              <a:t> auf welches die </a:t>
            </a:r>
            <a:r>
              <a:rPr lang="en-GB" sz="2000" b="1" err="1"/>
              <a:t>Referenz</a:t>
            </a:r>
            <a:r>
              <a:rPr lang="en-GB" sz="2000" b="1"/>
              <a:t> </a:t>
            </a:r>
            <a:r>
              <a:rPr lang="en-GB" sz="2000"/>
              <a:t>in der Variable </a:t>
            </a:r>
            <a:r>
              <a:rPr lang="en-GB" sz="2000" b="1" err="1"/>
              <a:t>zeigt</a:t>
            </a:r>
            <a:r>
              <a:rPr lang="en-GB" sz="2000"/>
              <a:t>? </a:t>
            </a:r>
            <a:r>
              <a:rPr lang="en-GB" sz="2000" b="1">
                <a:solidFill>
                  <a:schemeClr val="accent6"/>
                </a:solidFill>
              </a:rPr>
              <a:t>(</a:t>
            </a:r>
            <a:r>
              <a:rPr lang="en-GB" sz="2000" b="1" err="1">
                <a:solidFill>
                  <a:schemeClr val="accent6"/>
                </a:solidFill>
              </a:rPr>
              <a:t>Dynamischer</a:t>
            </a:r>
            <a:r>
              <a:rPr lang="en-GB" sz="2000" b="1">
                <a:solidFill>
                  <a:schemeClr val="accent6"/>
                </a:solidFill>
              </a:rPr>
              <a:t> </a:t>
            </a:r>
            <a:r>
              <a:rPr lang="en-GB" sz="2000" b="1" err="1">
                <a:solidFill>
                  <a:schemeClr val="accent6"/>
                </a:solidFill>
              </a:rPr>
              <a:t>Typ</a:t>
            </a:r>
            <a:r>
              <a:rPr lang="en-GB" sz="2000" b="1">
                <a:solidFill>
                  <a:schemeClr val="accent6"/>
                </a:solidFill>
              </a:rPr>
              <a:t>)</a:t>
            </a:r>
            <a:endParaRPr lang="en-CH" sz="2000" b="1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E0143-0A3B-A17D-DF91-604A002B6BB0}"/>
              </a:ext>
            </a:extLst>
          </p:cNvPr>
          <p:cNvSpPr txBox="1"/>
          <p:nvPr/>
        </p:nvSpPr>
        <p:spPr>
          <a:xfrm>
            <a:off x="3249355" y="3334365"/>
            <a:ext cx="432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sz="280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 = new </a:t>
            </a:r>
            <a:r>
              <a:rPr lang="en-GB" sz="28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8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8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24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C0C35-39A8-F117-D929-E0983C5BB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8727C-145F-9B05-998D-4B22A68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5439BF-FE4E-C5D8-CFEB-EA1B612527EE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123A86-867E-394A-883C-681D5C311B6C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25DDEC-D36C-C33C-E16C-B4CC2125E001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121E885-A496-6921-5B01-55F62DB44FD8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89D6FB-1D01-0F8A-A9FD-D2EBD11A9677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D16B24-283D-4521-BFCC-EF9B74A89F6F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E7853-0F8F-04A6-F3B0-D353422BCF26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3B37DA-9F5E-B439-531A-112F7543BE4E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84FED4-ABF2-4040-19A2-13F560565AA4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7A2299-2EE9-F238-5D60-F935C9104FA6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5E2192-FE52-9C5D-FC10-9A365CFDEBE2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DD42A9-D5A5-696D-A944-8F838EEA8BC4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5DA983-6BA9-5ACF-5771-EC30BAD9739F}"/>
              </a:ext>
            </a:extLst>
          </p:cNvPr>
          <p:cNvCxnSpPr/>
          <p:nvPr/>
        </p:nvCxnSpPr>
        <p:spPr>
          <a:xfrm flipV="1">
            <a:off x="5283200" y="568590"/>
            <a:ext cx="0" cy="395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C4DF03-E345-34AE-503B-E73680DE8732}"/>
              </a:ext>
            </a:extLst>
          </p:cNvPr>
          <p:cNvSpPr txBox="1"/>
          <p:nvPr/>
        </p:nvSpPr>
        <p:spPr>
          <a:xfrm>
            <a:off x="5458691" y="2039372"/>
            <a:ext cx="304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Ein </a:t>
            </a:r>
            <a:r>
              <a:rPr lang="en-GB" sz="2000" err="1">
                <a:solidFill>
                  <a:schemeClr val="accent1"/>
                </a:solidFill>
              </a:rPr>
              <a:t>Objekt</a:t>
            </a:r>
            <a:r>
              <a:rPr lang="en-GB" sz="2000">
                <a:solidFill>
                  <a:schemeClr val="accent1"/>
                </a:solidFill>
              </a:rPr>
              <a:t> der </a:t>
            </a:r>
            <a:r>
              <a:rPr lang="en-GB" sz="2000" err="1">
                <a:solidFill>
                  <a:schemeClr val="accent1"/>
                </a:solidFill>
              </a:rPr>
              <a:t>Subklasse</a:t>
            </a:r>
            <a:r>
              <a:rPr lang="en-GB" sz="2000">
                <a:solidFill>
                  <a:schemeClr val="accent1"/>
                </a:solidFill>
              </a:rPr>
              <a:t> </a:t>
            </a:r>
            <a:r>
              <a:rPr lang="en-GB" sz="2000" err="1">
                <a:solidFill>
                  <a:schemeClr val="accent1"/>
                </a:solidFill>
              </a:rPr>
              <a:t>ist</a:t>
            </a:r>
            <a:r>
              <a:rPr lang="en-GB" sz="2000">
                <a:solidFill>
                  <a:schemeClr val="accent1"/>
                </a:solidFill>
              </a:rPr>
              <a:t> </a:t>
            </a:r>
            <a:r>
              <a:rPr lang="en-GB" sz="2000" b="1">
                <a:solidFill>
                  <a:schemeClr val="accent1"/>
                </a:solidFill>
              </a:rPr>
              <a:t>immer</a:t>
            </a:r>
            <a:r>
              <a:rPr lang="en-GB" sz="2000">
                <a:solidFill>
                  <a:schemeClr val="accent1"/>
                </a:solidFill>
              </a:rPr>
              <a:t> </a:t>
            </a:r>
            <a:r>
              <a:rPr lang="en-GB" sz="2000" err="1">
                <a:solidFill>
                  <a:schemeClr val="accent1"/>
                </a:solidFill>
              </a:rPr>
              <a:t>auch</a:t>
            </a:r>
            <a:r>
              <a:rPr lang="en-GB" sz="2000">
                <a:solidFill>
                  <a:schemeClr val="accent1"/>
                </a:solidFill>
              </a:rPr>
              <a:t> </a:t>
            </a:r>
            <a:r>
              <a:rPr lang="en-GB" sz="2000" err="1">
                <a:solidFill>
                  <a:schemeClr val="accent1"/>
                </a:solidFill>
              </a:rPr>
              <a:t>vom</a:t>
            </a:r>
            <a:r>
              <a:rPr lang="en-GB" sz="2000">
                <a:solidFill>
                  <a:schemeClr val="accent1"/>
                </a:solidFill>
              </a:rPr>
              <a:t> </a:t>
            </a:r>
            <a:r>
              <a:rPr lang="en-GB" sz="2000" err="1">
                <a:solidFill>
                  <a:schemeClr val="accent1"/>
                </a:solidFill>
              </a:rPr>
              <a:t>Typ</a:t>
            </a:r>
            <a:r>
              <a:rPr lang="en-GB" sz="2000">
                <a:solidFill>
                  <a:schemeClr val="accent1"/>
                </a:solidFill>
              </a:rPr>
              <a:t> der </a:t>
            </a:r>
            <a:r>
              <a:rPr lang="en-GB" sz="2000" err="1">
                <a:solidFill>
                  <a:schemeClr val="accent1"/>
                </a:solidFill>
              </a:rPr>
              <a:t>Superklasse</a:t>
            </a:r>
            <a:r>
              <a:rPr lang="en-GB" sz="2000">
                <a:solidFill>
                  <a:schemeClr val="accent1"/>
                </a:solidFill>
              </a:rPr>
              <a:t>. </a:t>
            </a:r>
            <a:endParaRPr lang="en-CH" sz="20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0111C-3E94-E147-3F44-2B1D7BD9D889}"/>
              </a:ext>
            </a:extLst>
          </p:cNvPr>
          <p:cNvSpPr txBox="1"/>
          <p:nvPr/>
        </p:nvSpPr>
        <p:spPr>
          <a:xfrm>
            <a:off x="333808" y="196200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Misconception: </a:t>
            </a:r>
            <a:r>
              <a:rPr lang="en-GB" sz="2400" b="1" err="1"/>
              <a:t>Objekte</a:t>
            </a:r>
            <a:endParaRPr lang="en-CH" sz="2400" b="1"/>
          </a:p>
        </p:txBody>
      </p:sp>
    </p:spTree>
    <p:extLst>
      <p:ext uri="{BB962C8B-B14F-4D97-AF65-F5344CB8AC3E}">
        <p14:creationId xmlns:p14="http://schemas.microsoft.com/office/powerpoint/2010/main" val="231667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6415BECA-03DC-8F5B-A687-B5B5EFAEE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DB2EB7B-39A0-8EB5-C579-2EF1C8F6A8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Ablauf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Heute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AB18B605-D681-A0CC-CE34-B10E0D80A2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Inheritance</a:t>
            </a:r>
            <a:endParaRPr lang="de-CH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Casting</a:t>
            </a: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Attribut Wahl</a:t>
            </a: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Methoden Wahl</a:t>
            </a: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Loop invariante</a:t>
            </a: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Scanner</a:t>
            </a: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 Beispiel zu Klassen </a:t>
            </a: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CH" sz="2400" dirty="0" err="1">
                <a:latin typeface="Calibri"/>
                <a:ea typeface="Calibri"/>
                <a:cs typeface="Calibri"/>
                <a:sym typeface="Calibri"/>
              </a:rPr>
              <a:t>maybe</a:t>
            </a:r>
            <a:r>
              <a:rPr lang="de-CH" sz="24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de-CH" sz="2400" dirty="0" err="1">
                <a:latin typeface="Calibri"/>
                <a:ea typeface="Calibri"/>
                <a:cs typeface="Calibri"/>
                <a:sym typeface="Calibri"/>
              </a:rPr>
              <a:t>Kahoot</a:t>
            </a:r>
            <a:endParaRPr lang="de-CH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CH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CH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F07D717-F99B-7A94-D469-9D7E50E220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12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03282-A447-F2B5-646C-039A4D8C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93CB7-8BCF-C2FB-571B-AA789AA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DCC05-FBA1-EFBD-7CC3-5F222E939681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1D4DF1-4C34-0729-9E10-2B0E97A705E2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EB195B-BEDB-BD07-B8B0-1504F85470E0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E4020DD-D430-ED35-0958-5A2BFF9C42FD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502B81-A7E3-453F-DFEF-7953A4A6264C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5C4AFED-CC10-E736-AE4D-B3C806CA38FD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DA4C889-3AA0-A43E-E4B7-EB0CA9C9722B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E20C849-83EE-FDF6-9579-4532E9852DA5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F75A66-409E-E6E3-AFF4-429584C3B44D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BF12F48-2F38-1EA1-D0DD-F68C6825F90E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EE41B5-8B93-95FF-7729-27AE321ACF98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0C0DB7C-243B-6C97-6A42-A1A28F6E712B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6CAD7F-C912-4D7F-4A98-49970049D001}"/>
              </a:ext>
            </a:extLst>
          </p:cNvPr>
          <p:cNvSpPr txBox="1"/>
          <p:nvPr/>
        </p:nvSpPr>
        <p:spPr>
          <a:xfrm>
            <a:off x="333808" y="196200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Misconception: </a:t>
            </a:r>
            <a:r>
              <a:rPr lang="en-GB" sz="2400" b="1" err="1"/>
              <a:t>Objekte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9D111-B149-5D02-4A0D-5DC43F4FF753}"/>
              </a:ext>
            </a:extLst>
          </p:cNvPr>
          <p:cNvSpPr txBox="1"/>
          <p:nvPr/>
        </p:nvSpPr>
        <p:spPr>
          <a:xfrm>
            <a:off x="5458690" y="2039372"/>
            <a:ext cx="337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6"/>
                </a:solidFill>
              </a:rPr>
              <a:t>Ein </a:t>
            </a:r>
            <a:r>
              <a:rPr lang="en-GB" sz="2000" err="1">
                <a:solidFill>
                  <a:schemeClr val="accent6"/>
                </a:solidFill>
              </a:rPr>
              <a:t>Objekt</a:t>
            </a:r>
            <a:r>
              <a:rPr lang="en-GB" sz="2000">
                <a:solidFill>
                  <a:schemeClr val="accent6"/>
                </a:solidFill>
              </a:rPr>
              <a:t> der </a:t>
            </a:r>
            <a:r>
              <a:rPr lang="en-GB" sz="2000" err="1">
                <a:solidFill>
                  <a:schemeClr val="accent6"/>
                </a:solidFill>
              </a:rPr>
              <a:t>Superklasse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ist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b="1" err="1">
                <a:solidFill>
                  <a:schemeClr val="accent6"/>
                </a:solidFill>
              </a:rPr>
              <a:t>nie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vom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Typ</a:t>
            </a:r>
            <a:r>
              <a:rPr lang="en-GB" sz="2000">
                <a:solidFill>
                  <a:schemeClr val="accent6"/>
                </a:solidFill>
              </a:rPr>
              <a:t> der </a:t>
            </a:r>
            <a:r>
              <a:rPr lang="en-GB" sz="2000" err="1">
                <a:solidFill>
                  <a:schemeClr val="accent6"/>
                </a:solidFill>
              </a:rPr>
              <a:t>Subklasse</a:t>
            </a:r>
            <a:r>
              <a:rPr lang="en-GB" sz="2000">
                <a:solidFill>
                  <a:schemeClr val="accent6"/>
                </a:solidFill>
              </a:rPr>
              <a:t>.</a:t>
            </a:r>
            <a:endParaRPr lang="en-CH" sz="2000">
              <a:solidFill>
                <a:schemeClr val="accent6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863DE6-1822-A70E-55F7-C6C8942DE924}"/>
              </a:ext>
            </a:extLst>
          </p:cNvPr>
          <p:cNvCxnSpPr>
            <a:cxnSpLocks/>
          </p:cNvCxnSpPr>
          <p:nvPr/>
        </p:nvCxnSpPr>
        <p:spPr>
          <a:xfrm>
            <a:off x="5287819" y="657865"/>
            <a:ext cx="0" cy="391413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9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D626-1650-3ECD-3021-AAF71E95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F89E2-2F55-1285-9BC4-1A098450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430425-C381-2D19-9CD8-E6F120607F3E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C74ED-72D8-3769-13A2-592F79C01044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FE7A1-2D14-1B60-12CC-DF361C54589B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DF9E2A-7D92-3E74-C19B-FC71841AC30E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FD18AB-8656-72CA-281C-412482731309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765CB9-8204-4632-BFBC-45FD05559AB6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DF4757-A588-75E6-D8D9-04F1DF89FE61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0147A16-42DD-A18F-45ED-180654AA3D14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8FFC7B-3B28-81BB-CD64-203EF8CAC8F3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D683224-0749-039A-35B7-9EB594DA9F23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E83B7C-7EEC-5FE8-AFD2-24933C4F6FA4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914C9F3-7370-9890-4D1B-0319DDFD66FE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497550-C769-46BB-6533-5D2CFA1EAA11}"/>
              </a:ext>
            </a:extLst>
          </p:cNvPr>
          <p:cNvSpPr txBox="1"/>
          <p:nvPr/>
        </p:nvSpPr>
        <p:spPr>
          <a:xfrm>
            <a:off x="333808" y="19620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Was </a:t>
            </a:r>
            <a:r>
              <a:rPr lang="en-GB" sz="2400" b="1" err="1"/>
              <a:t>wirklich</a:t>
            </a:r>
            <a:r>
              <a:rPr lang="en-GB" sz="2400" b="1"/>
              <a:t> </a:t>
            </a:r>
            <a:r>
              <a:rPr lang="en-GB" sz="2400" b="1" err="1"/>
              <a:t>passiert</a:t>
            </a:r>
            <a:endParaRPr lang="en-CH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EBD4C-2715-7510-42C3-8AA21E349437}"/>
              </a:ext>
            </a:extLst>
          </p:cNvPr>
          <p:cNvSpPr txBox="1"/>
          <p:nvPr/>
        </p:nvSpPr>
        <p:spPr>
          <a:xfrm>
            <a:off x="5412509" y="1265000"/>
            <a:ext cx="3228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Eine Variable </a:t>
            </a:r>
            <a:r>
              <a:rPr lang="en-GB" sz="2000" dirty="0" err="1">
                <a:solidFill>
                  <a:schemeClr val="accent1"/>
                </a:solidFill>
              </a:rPr>
              <a:t>vom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Typ</a:t>
            </a:r>
            <a:r>
              <a:rPr lang="en-GB" sz="2000" dirty="0">
                <a:solidFill>
                  <a:schemeClr val="accent1"/>
                </a:solidFill>
              </a:rPr>
              <a:t> der </a:t>
            </a:r>
            <a:r>
              <a:rPr lang="en-GB" sz="2000" dirty="0" err="1">
                <a:solidFill>
                  <a:schemeClr val="accent1"/>
                </a:solidFill>
              </a:rPr>
              <a:t>Superklasse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kann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b="1" dirty="0">
                <a:solidFill>
                  <a:schemeClr val="accent1"/>
                </a:solidFill>
              </a:rPr>
              <a:t>immer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eine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Referenz</a:t>
            </a:r>
            <a:r>
              <a:rPr lang="en-GB" sz="2000" dirty="0">
                <a:solidFill>
                  <a:schemeClr val="accent1"/>
                </a:solidFill>
              </a:rPr>
              <a:t> auf </a:t>
            </a:r>
            <a:r>
              <a:rPr lang="en-GB" sz="2000" dirty="0" err="1">
                <a:solidFill>
                  <a:schemeClr val="accent1"/>
                </a:solidFill>
              </a:rPr>
              <a:t>ein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Objekt</a:t>
            </a:r>
            <a:r>
              <a:rPr lang="en-GB" sz="2000" dirty="0">
                <a:solidFill>
                  <a:schemeClr val="accent1"/>
                </a:solidFill>
              </a:rPr>
              <a:t> der </a:t>
            </a:r>
            <a:r>
              <a:rPr lang="en-GB" sz="2000" dirty="0" err="1">
                <a:solidFill>
                  <a:schemeClr val="accent1"/>
                </a:solidFill>
              </a:rPr>
              <a:t>Subklasse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enthalten</a:t>
            </a:r>
            <a:r>
              <a:rPr lang="en-GB" sz="2000" dirty="0">
                <a:solidFill>
                  <a:schemeClr val="accent1"/>
                </a:solidFill>
              </a:rPr>
              <a:t>.</a:t>
            </a:r>
            <a:endParaRPr lang="en-CH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C96C9-3953-D775-D189-7E826C840CD4}"/>
              </a:ext>
            </a:extLst>
          </p:cNvPr>
          <p:cNvSpPr txBox="1"/>
          <p:nvPr/>
        </p:nvSpPr>
        <p:spPr>
          <a:xfrm>
            <a:off x="5463547" y="2953687"/>
            <a:ext cx="31470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= new Husky()</a:t>
            </a:r>
            <a:endParaRPr lang="en-CH" sz="20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199A05-E670-2F51-B26D-A7DB81DF72D8}"/>
                  </a:ext>
                </a:extLst>
              </p14:cNvPr>
              <p14:cNvContentPartPr/>
              <p14:nvPr/>
            </p14:nvContentPartPr>
            <p14:xfrm>
              <a:off x="8270764" y="2746000"/>
              <a:ext cx="690480" cy="113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199A05-E670-2F51-B26D-A7DB81DF72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3124" y="2728360"/>
                <a:ext cx="726120" cy="117108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797244-7B12-53C1-EAEB-32C9914271C5}"/>
              </a:ext>
            </a:extLst>
          </p:cNvPr>
          <p:cNvCxnSpPr/>
          <p:nvPr/>
        </p:nvCxnSpPr>
        <p:spPr>
          <a:xfrm flipV="1">
            <a:off x="5283200" y="568590"/>
            <a:ext cx="0" cy="395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0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F401A-8EBE-3B73-289D-63CAF8D9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A972E-9C51-4266-0533-3352F096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CC422C-6C1E-B9B0-627F-D367BE8A1B8F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D7DC9D-9C96-FBEE-E129-E00E7131A9B8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0C4272-BA62-37D7-4D84-C965ACC7409B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EF5487A-604F-32FA-862E-B666FDFD20AD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47DB6B-FD97-EDC2-B7E1-AC1CD9188012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E4BA98-096D-0037-68AB-E1E64CF41E4D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22A5F03-F470-B0BD-B3AC-F53EDA525FC1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670DA01-257D-707E-05D4-7662752BE26C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BAA6F6-2B68-E1F4-9E61-943430EE2108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1913680-3066-65F3-4173-D210135A282C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01DE5C-11BE-E56E-D76B-2303FC299115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704D323-DD05-EBC3-CD0D-C8ED54F98E9E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AA7572-818D-9755-F963-7C7A96F0FE50}"/>
              </a:ext>
            </a:extLst>
          </p:cNvPr>
          <p:cNvSpPr txBox="1"/>
          <p:nvPr/>
        </p:nvSpPr>
        <p:spPr>
          <a:xfrm>
            <a:off x="5463547" y="1308944"/>
            <a:ext cx="304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6"/>
                </a:solidFill>
              </a:rPr>
              <a:t>Ein Variable </a:t>
            </a:r>
            <a:r>
              <a:rPr lang="en-GB" sz="2000" err="1">
                <a:solidFill>
                  <a:schemeClr val="accent6"/>
                </a:solidFill>
              </a:rPr>
              <a:t>vom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Typ</a:t>
            </a:r>
            <a:r>
              <a:rPr lang="en-GB" sz="2000">
                <a:solidFill>
                  <a:schemeClr val="accent6"/>
                </a:solidFill>
              </a:rPr>
              <a:t> der </a:t>
            </a:r>
            <a:r>
              <a:rPr lang="en-GB" sz="2000" err="1">
                <a:solidFill>
                  <a:schemeClr val="accent6"/>
                </a:solidFill>
              </a:rPr>
              <a:t>Subklasse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kann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b="1" err="1">
                <a:solidFill>
                  <a:schemeClr val="accent6"/>
                </a:solidFill>
              </a:rPr>
              <a:t>nie</a:t>
            </a:r>
            <a:r>
              <a:rPr lang="en-GB" sz="2000" b="1">
                <a:solidFill>
                  <a:schemeClr val="accent6"/>
                </a:solidFill>
              </a:rPr>
              <a:t> </a:t>
            </a:r>
            <a:r>
              <a:rPr lang="en-GB" sz="2000">
                <a:solidFill>
                  <a:schemeClr val="accent6"/>
                </a:solidFill>
              </a:rPr>
              <a:t>auf </a:t>
            </a:r>
            <a:r>
              <a:rPr lang="en-GB" sz="2000" err="1">
                <a:solidFill>
                  <a:schemeClr val="accent6"/>
                </a:solidFill>
              </a:rPr>
              <a:t>ein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Objekt</a:t>
            </a:r>
            <a:r>
              <a:rPr lang="en-GB" sz="2000">
                <a:solidFill>
                  <a:schemeClr val="accent6"/>
                </a:solidFill>
              </a:rPr>
              <a:t> der </a:t>
            </a:r>
            <a:r>
              <a:rPr lang="en-GB" sz="2000" err="1">
                <a:solidFill>
                  <a:schemeClr val="accent6"/>
                </a:solidFill>
              </a:rPr>
              <a:t>Superklasse</a:t>
            </a:r>
            <a:r>
              <a:rPr lang="en-GB" sz="2000">
                <a:solidFill>
                  <a:schemeClr val="accent6"/>
                </a:solidFill>
              </a:rPr>
              <a:t> </a:t>
            </a:r>
            <a:r>
              <a:rPr lang="en-GB" sz="2000" err="1">
                <a:solidFill>
                  <a:schemeClr val="accent6"/>
                </a:solidFill>
              </a:rPr>
              <a:t>verweisen</a:t>
            </a:r>
            <a:r>
              <a:rPr lang="en-GB" sz="2000">
                <a:solidFill>
                  <a:schemeClr val="accent6"/>
                </a:solidFill>
              </a:rPr>
              <a:t>.</a:t>
            </a:r>
            <a:endParaRPr lang="en-CH" sz="200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E79F3-27B3-99AA-0F84-D6A70D753FB6}"/>
              </a:ext>
            </a:extLst>
          </p:cNvPr>
          <p:cNvSpPr txBox="1"/>
          <p:nvPr/>
        </p:nvSpPr>
        <p:spPr>
          <a:xfrm>
            <a:off x="333808" y="19620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Was </a:t>
            </a:r>
            <a:r>
              <a:rPr lang="en-GB" sz="2400" b="1" err="1"/>
              <a:t>wirklich</a:t>
            </a:r>
            <a:r>
              <a:rPr lang="en-GB" sz="2400" b="1"/>
              <a:t> </a:t>
            </a:r>
            <a:r>
              <a:rPr lang="en-GB" sz="2400" b="1" err="1"/>
              <a:t>passiert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E1678-AEC6-691E-A5BF-89422AC421ED}"/>
              </a:ext>
            </a:extLst>
          </p:cNvPr>
          <p:cNvSpPr txBox="1"/>
          <p:nvPr/>
        </p:nvSpPr>
        <p:spPr>
          <a:xfrm>
            <a:off x="5463547" y="2953687"/>
            <a:ext cx="31470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= new Tier()</a:t>
            </a:r>
            <a:endParaRPr lang="en-CH" sz="20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07AA4E-D524-2702-0055-ABE57BF81A7D}"/>
                  </a:ext>
                </a:extLst>
              </p14:cNvPr>
              <p14:cNvContentPartPr/>
              <p14:nvPr/>
            </p14:nvContentPartPr>
            <p14:xfrm>
              <a:off x="5804940" y="2857711"/>
              <a:ext cx="2694960" cy="901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07AA4E-D524-2702-0055-ABE57BF81A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7300" y="2840071"/>
                <a:ext cx="273060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3BDEF2-E59F-C915-5FDA-1874F05D30FD}"/>
                  </a:ext>
                </a:extLst>
              </p14:cNvPr>
              <p14:cNvContentPartPr/>
              <p14:nvPr/>
            </p14:nvContentPartPr>
            <p14:xfrm>
              <a:off x="5828340" y="2835031"/>
              <a:ext cx="2683440" cy="92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3BDEF2-E59F-C915-5FDA-1874F05D30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0340" y="2817031"/>
                <a:ext cx="2719080" cy="95616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B0DA26-09EB-0797-77A8-A70FBBB81B5E}"/>
              </a:ext>
            </a:extLst>
          </p:cNvPr>
          <p:cNvCxnSpPr>
            <a:cxnSpLocks/>
          </p:cNvCxnSpPr>
          <p:nvPr/>
        </p:nvCxnSpPr>
        <p:spPr>
          <a:xfrm>
            <a:off x="5287819" y="657865"/>
            <a:ext cx="0" cy="391413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8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E9887-D6CB-03C9-15DE-BBB59E05C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DF4-1CA8-BBC2-B6A3-7EB6E345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65A41-EB26-1976-D4F4-9DFAF8DCEE5B}"/>
              </a:ext>
            </a:extLst>
          </p:cNvPr>
          <p:cNvGrpSpPr/>
          <p:nvPr/>
        </p:nvGrpSpPr>
        <p:grpSpPr>
          <a:xfrm>
            <a:off x="219167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805090-8575-1349-94FF-73B7CBFE7F6B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C828DD-B354-8D6B-B8C7-9290BAB70F44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4B3BEC9-B596-AF62-3A47-D9BAF8DAF599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E9AF1A-E327-F5FA-C3DC-78FA81B543CD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A6CB5E-A817-3892-67DD-3D643190D652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601FEF-0B61-5682-73CC-43ABC03A31B2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355BDE-5C16-CDEE-6D86-4C4BF925259D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1889DE-175A-17AD-2E82-30EB62AAC741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C4FCF7A-C54E-0E6E-C4A1-E92675AB3CC3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BC224A-81BA-DEA8-8A49-BED3A6FD21C5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23EE8FD-75E7-60E2-B4BD-E5CEA3867EF7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E9BA7C-C4F7-557A-C02A-F95B4A18BC8D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Verdeutlicht</a:t>
            </a:r>
            <a:r>
              <a:rPr lang="en-GB" sz="2400" b="1"/>
              <a:t> – Was für </a:t>
            </a:r>
            <a:r>
              <a:rPr lang="en-GB" sz="2400" b="1" err="1"/>
              <a:t>Typen</a:t>
            </a:r>
            <a:r>
              <a:rPr lang="en-GB" sz="2400" b="1"/>
              <a:t> </a:t>
            </a:r>
            <a:r>
              <a:rPr lang="en-GB" sz="2400" b="1" err="1"/>
              <a:t>akzeptiert</a:t>
            </a:r>
            <a:r>
              <a:rPr lang="en-GB" sz="2400" b="1"/>
              <a:t> </a:t>
            </a:r>
            <a:r>
              <a:rPr lang="en-GB" sz="2400" b="1" err="1"/>
              <a:t>eine</a:t>
            </a:r>
            <a:r>
              <a:rPr lang="en-GB" sz="2400" b="1"/>
              <a:t> Variable?</a:t>
            </a:r>
            <a:endParaRPr lang="en-CH" sz="24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E31D02-9F1B-6305-F7B7-C03B8D9DBC46}"/>
              </a:ext>
            </a:extLst>
          </p:cNvPr>
          <p:cNvSpPr txBox="1"/>
          <p:nvPr/>
        </p:nvSpPr>
        <p:spPr>
          <a:xfrm>
            <a:off x="4323623" y="3962408"/>
            <a:ext cx="308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err="1">
                <a:solidFill>
                  <a:srgbClr val="00B0F0"/>
                </a:solidFill>
                <a:latin typeface="Ubuntu Mono" panose="020B0509030602030204" pitchFamily="49" charset="0"/>
              </a:rPr>
              <a:t>Statischer</a:t>
            </a:r>
            <a:r>
              <a:rPr lang="en-US" sz="1800" b="1">
                <a:solidFill>
                  <a:srgbClr val="00B0F0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rgbClr val="00B0F0"/>
                </a:solidFill>
                <a:latin typeface="Ubuntu Mono" panose="020B0509030602030204" pitchFamily="49" charset="0"/>
              </a:rPr>
              <a:t>Typ</a:t>
            </a:r>
            <a:endParaRPr lang="en-US" sz="1800" b="1">
              <a:solidFill>
                <a:srgbClr val="00B0F0"/>
              </a:solidFill>
              <a:latin typeface="Ubuntu Mono" panose="020B0509030602030204" pitchFamily="49" charset="0"/>
            </a:endParaRPr>
          </a:p>
          <a:p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Möglicher</a:t>
            </a:r>
            <a:r>
              <a:rPr lang="en-US" sz="1800" b="1">
                <a:solidFill>
                  <a:schemeClr val="accent6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Dynamischer</a:t>
            </a:r>
            <a:r>
              <a:rPr lang="en-US" sz="1800" b="1">
                <a:solidFill>
                  <a:schemeClr val="accent6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Typ</a:t>
            </a:r>
            <a:endParaRPr lang="en-US" sz="1800" b="1">
              <a:solidFill>
                <a:schemeClr val="accent6"/>
              </a:solidFill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7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61A7-1BC1-E7B9-0225-305260988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509643-D90D-D71D-89B6-462F5748565A}"/>
              </a:ext>
            </a:extLst>
          </p:cNvPr>
          <p:cNvGrpSpPr/>
          <p:nvPr/>
        </p:nvGrpSpPr>
        <p:grpSpPr>
          <a:xfrm>
            <a:off x="219167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F228AC-8B65-69C4-F107-109C020D9968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E12E75-1C9F-394E-D838-53F747881777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D0FB23-4C34-6168-E2B0-7BC5C010D54A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C5E72F-3ED6-6172-F187-FA8A58840574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43E394-397D-A887-207F-F80EB4FACD77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A043DD-8408-6BDE-D621-B6DEEDD28EF7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4CCB5C1-9DA1-ABFF-F758-1598A3D53E2E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4023A8-BD1D-1BB8-BF99-A0ED2627BA58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61F3BFB-155A-72A7-E115-E5D6F1B00A0F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EBFB48-0178-3091-4617-67A1A87B1015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C948D1-DD0A-9981-CD6A-310E5A0891C8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683A-18D2-6E96-1DFE-42BFB82D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3E23C-502E-9B2D-A03A-9AC62AE784DE}"/>
              </a:ext>
            </a:extLst>
          </p:cNvPr>
          <p:cNvSpPr txBox="1"/>
          <p:nvPr/>
        </p:nvSpPr>
        <p:spPr>
          <a:xfrm>
            <a:off x="4323623" y="3962408"/>
            <a:ext cx="308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>
                <a:solidFill>
                  <a:srgbClr val="00B0F0"/>
                </a:solidFill>
                <a:latin typeface="Ubuntu Mono" panose="020B0509030602030204" pitchFamily="49" charset="0"/>
              </a:rPr>
              <a:t>Statischer Typ</a:t>
            </a:r>
          </a:p>
          <a:p>
            <a:r>
              <a:rPr lang="de-AT" sz="1800" b="1">
                <a:solidFill>
                  <a:schemeClr val="accent6"/>
                </a:solidFill>
                <a:latin typeface="Ubuntu Mono" panose="020B0509030602030204" pitchFamily="49" charset="0"/>
              </a:rPr>
              <a:t>Möglicher Dynamischer Typ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E6C99-3AE7-A4CA-ACE9-18A0714488A5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Verdeutlicht – Was für Typen akzeptiert eine Variable?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0EB140-91DE-B89A-D4C5-F49236FC8A40}"/>
              </a:ext>
            </a:extLst>
          </p:cNvPr>
          <p:cNvSpPr txBox="1"/>
          <p:nvPr/>
        </p:nvSpPr>
        <p:spPr>
          <a:xfrm>
            <a:off x="4145781" y="1538223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AT" sz="2400" err="1">
                <a:solidFill>
                  <a:schemeClr val="tx1"/>
                </a:solidFill>
                <a:latin typeface="Consolas" panose="020B0609020204030204" pitchFamily="49" charset="0"/>
              </a:rPr>
              <a:t>hd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de-AT" sz="24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AT" sz="24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de-AT" sz="2400">
              <a:latin typeface="Consolas" panose="020B06090202040302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153209-EBF1-4599-5EE3-23A59DF2F880}"/>
              </a:ext>
            </a:extLst>
          </p:cNvPr>
          <p:cNvSpPr txBox="1"/>
          <p:nvPr/>
        </p:nvSpPr>
        <p:spPr>
          <a:xfrm>
            <a:off x="4094174" y="109338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/>
              <a:t>Funktionieren diese Zuweisungen?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1C644-2F8A-B4A6-8009-8712916EF261}"/>
              </a:ext>
            </a:extLst>
          </p:cNvPr>
          <p:cNvSpPr txBox="1"/>
          <p:nvPr/>
        </p:nvSpPr>
        <p:spPr>
          <a:xfrm>
            <a:off x="4145781" y="2182803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k1 = </a:t>
            </a:r>
            <a:r>
              <a:rPr lang="de-AT" sz="24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AT" sz="2400">
                <a:solidFill>
                  <a:schemeClr val="accent6"/>
                </a:solidFill>
                <a:latin typeface="Consolas" panose="020B0609020204030204" pitchFamily="49" charset="0"/>
              </a:rPr>
              <a:t>Katze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de-AT" sz="2400">
              <a:latin typeface="Consolas" panose="020B06090202040302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8DB534-51A4-9F18-7D27-6BED521A0C3F}"/>
              </a:ext>
            </a:extLst>
          </p:cNvPr>
          <p:cNvSpPr txBox="1"/>
          <p:nvPr/>
        </p:nvSpPr>
        <p:spPr>
          <a:xfrm>
            <a:off x="4145781" y="2827383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t1 = </a:t>
            </a:r>
            <a:r>
              <a:rPr lang="de-AT" sz="24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AT" sz="2400">
                <a:solidFill>
                  <a:schemeClr val="accent6"/>
                </a:solidFill>
                <a:latin typeface="Consolas" panose="020B0609020204030204" pitchFamily="49" charset="0"/>
              </a:rPr>
              <a:t>Tiger</a:t>
            </a:r>
            <a:r>
              <a:rPr lang="de-AT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de-AT" sz="24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E60F0BC-1486-F75C-567D-1378926AF4AA}"/>
                  </a:ext>
                </a:extLst>
              </p14:cNvPr>
              <p14:cNvContentPartPr/>
              <p14:nvPr/>
            </p14:nvContentPartPr>
            <p14:xfrm>
              <a:off x="8138871" y="1474346"/>
              <a:ext cx="280746" cy="46166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E60F0BC-1486-F75C-567D-1378926AF4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74" y="1456354"/>
                <a:ext cx="316379" cy="49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B70D05A-7667-2E0B-2AFA-44B992541DBA}"/>
                  </a:ext>
                </a:extLst>
              </p14:cNvPr>
              <p14:cNvContentPartPr/>
              <p14:nvPr/>
            </p14:nvContentPartPr>
            <p14:xfrm>
              <a:off x="8138871" y="2081162"/>
              <a:ext cx="280746" cy="46166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B70D05A-7667-2E0B-2AFA-44B992541D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74" y="2063170"/>
                <a:ext cx="316379" cy="49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3256C9-B783-4FAC-C62D-7F10EB184434}"/>
                  </a:ext>
                </a:extLst>
              </p14:cNvPr>
              <p14:cNvContentPartPr/>
              <p14:nvPr/>
            </p14:nvContentPartPr>
            <p14:xfrm>
              <a:off x="8138871" y="2780660"/>
              <a:ext cx="280746" cy="46166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3256C9-B783-4FAC-C62D-7F10EB1844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74" y="2762668"/>
                <a:ext cx="316379" cy="4972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608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49891-EA5B-5409-77D6-E90A306B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855590-E988-D2BE-22B2-40E0D375E765}"/>
              </a:ext>
            </a:extLst>
          </p:cNvPr>
          <p:cNvGrpSpPr/>
          <p:nvPr/>
        </p:nvGrpSpPr>
        <p:grpSpPr>
          <a:xfrm>
            <a:off x="219167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8B029E-7581-5425-B848-4121BAD8CE21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847571-F099-78EB-BA94-124B937FF6C2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E428EC7-0100-5A60-7BEC-B839CF9D77B6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7AC592-FD94-EF88-3448-F1D20E3BF89A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A0C68F-F95E-CE78-4C09-88D5513353A0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358E0D-7816-FB72-4015-60E86A82605D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DFFBF5-2047-8C2C-DC94-61A49CB79739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31BFC7-E8C5-6427-DD02-F3D137170618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FB1A19-BCEA-065D-3D95-44F2E302BFCE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DA05E8-DB16-E7B4-CAFE-C261A817576A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899519C-1500-CFFD-1D04-2365466E26CD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2CE23-1292-A037-29C6-61A46F03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6F4EF1-061B-3F6F-993B-048BF7BAAA4C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Verdeutlicht – Was für Typen akzeptiert eine Variable?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0D715-4E40-AF5F-080D-F310F4E555CF}"/>
              </a:ext>
            </a:extLst>
          </p:cNvPr>
          <p:cNvSpPr txBox="1"/>
          <p:nvPr/>
        </p:nvSpPr>
        <p:spPr>
          <a:xfrm>
            <a:off x="4323623" y="3962408"/>
            <a:ext cx="308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>
                <a:solidFill>
                  <a:srgbClr val="00B0F0"/>
                </a:solidFill>
                <a:latin typeface="Ubuntu Mono" panose="020B0509030602030204" pitchFamily="49" charset="0"/>
              </a:rPr>
              <a:t>Statischer Typ</a:t>
            </a:r>
          </a:p>
          <a:p>
            <a:r>
              <a:rPr lang="de-AT" sz="1800" b="1">
                <a:solidFill>
                  <a:schemeClr val="accent6"/>
                </a:solidFill>
                <a:latin typeface="Ubuntu Mono" panose="020B0509030602030204" pitchFamily="49" charset="0"/>
              </a:rPr>
              <a:t>Möglicher Dynamischer Typ</a:t>
            </a:r>
          </a:p>
        </p:txBody>
      </p:sp>
    </p:spTree>
    <p:extLst>
      <p:ext uri="{BB962C8B-B14F-4D97-AF65-F5344CB8AC3E}">
        <p14:creationId xmlns:p14="http://schemas.microsoft.com/office/powerpoint/2010/main" val="417188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32BCD-0013-E6F8-89DE-BCD382CC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C8E878-719E-B2F3-42A1-14DF9A3008BA}"/>
              </a:ext>
            </a:extLst>
          </p:cNvPr>
          <p:cNvGrpSpPr/>
          <p:nvPr/>
        </p:nvGrpSpPr>
        <p:grpSpPr>
          <a:xfrm>
            <a:off x="219167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5FBFC0-528E-B68B-7110-44C05B04D6CF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649180-62C8-D7BB-7AB2-EC8FA4EA9F45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93CA48-4BEA-8710-D573-F4F03CC0E953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A3D548-7FAB-F6BE-62CF-E47818A3855C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2FEE002-269F-D8C9-7338-4A50EE9D66B5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AE08A2-F013-5F71-2D95-FD1DFC2B7963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BB8C20F-3160-22B6-8656-88FF8C034DF7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1757BE-1A84-6088-418A-03CB2FA867DD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F7D8C4A-5A69-6B3C-C997-B77BD457015B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86A4F52-F74D-9D70-09A3-34472EF9EE62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1D02231-C852-242B-A621-F40213A70909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3E2AD-BA04-78FE-38AA-63FC83BD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BB60B-23F9-2891-213B-A089C9238CDB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Verdeutlicht</a:t>
            </a:r>
            <a:r>
              <a:rPr lang="en-GB" sz="2400" b="1"/>
              <a:t> – Was für </a:t>
            </a:r>
            <a:r>
              <a:rPr lang="en-GB" sz="2400" b="1" err="1"/>
              <a:t>Typen</a:t>
            </a:r>
            <a:r>
              <a:rPr lang="en-GB" sz="2400" b="1"/>
              <a:t> </a:t>
            </a:r>
            <a:r>
              <a:rPr lang="en-GB" sz="2400" b="1" err="1"/>
              <a:t>akzeptiert</a:t>
            </a:r>
            <a:r>
              <a:rPr lang="en-GB" sz="2400" b="1"/>
              <a:t> </a:t>
            </a:r>
            <a:r>
              <a:rPr lang="en-GB" sz="2400" b="1" err="1"/>
              <a:t>eine</a:t>
            </a:r>
            <a:r>
              <a:rPr lang="en-GB" sz="2400" b="1"/>
              <a:t> Variable?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D51DF-3588-E9F2-4236-22EC5BAB0740}"/>
              </a:ext>
            </a:extLst>
          </p:cNvPr>
          <p:cNvSpPr txBox="1"/>
          <p:nvPr/>
        </p:nvSpPr>
        <p:spPr>
          <a:xfrm>
            <a:off x="4145781" y="1538223"/>
            <a:ext cx="39228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k1 = new </a:t>
            </a:r>
            <a:r>
              <a:rPr lang="en-GB" sz="2400" err="1">
                <a:solidFill>
                  <a:schemeClr val="accent6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40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F037A-9F85-61C6-799D-B08C7360BB53}"/>
              </a:ext>
            </a:extLst>
          </p:cNvPr>
          <p:cNvSpPr txBox="1"/>
          <p:nvPr/>
        </p:nvSpPr>
        <p:spPr>
          <a:xfrm>
            <a:off x="4094174" y="1093388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err="1"/>
              <a:t>Funktionieren</a:t>
            </a:r>
            <a:r>
              <a:rPr lang="en-US" sz="1800" b="1"/>
              <a:t> </a:t>
            </a:r>
            <a:r>
              <a:rPr lang="en-US" sz="1800" b="1" err="1"/>
              <a:t>diese</a:t>
            </a:r>
            <a:r>
              <a:rPr lang="en-US" sz="1800" b="1"/>
              <a:t> </a:t>
            </a:r>
            <a:r>
              <a:rPr lang="en-US" sz="1800" b="1" err="1"/>
              <a:t>Zuweisungen</a:t>
            </a:r>
            <a:r>
              <a:rPr lang="en-US" sz="1800" b="1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8275C-23DE-77D9-A8E9-966F579CAC75}"/>
              </a:ext>
            </a:extLst>
          </p:cNvPr>
          <p:cNvSpPr txBox="1"/>
          <p:nvPr/>
        </p:nvSpPr>
        <p:spPr>
          <a:xfrm>
            <a:off x="4145781" y="2182803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t1 = new </a:t>
            </a:r>
            <a:r>
              <a:rPr lang="en-GB" sz="2400">
                <a:solidFill>
                  <a:schemeClr val="accent6"/>
                </a:solidFill>
                <a:latin typeface="Consolas" panose="020B0609020204030204" pitchFamily="49" charset="0"/>
              </a:rPr>
              <a:t>Tiger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40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D4B70-FE21-9FF1-1D72-573E48537F99}"/>
              </a:ext>
            </a:extLst>
          </p:cNvPr>
          <p:cNvSpPr txBox="1"/>
          <p:nvPr/>
        </p:nvSpPr>
        <p:spPr>
          <a:xfrm>
            <a:off x="4145781" y="2827383"/>
            <a:ext cx="23936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k3 = t1</a:t>
            </a:r>
            <a:endParaRPr lang="en-CH" sz="24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248A3C-2322-B480-7992-318E2966130C}"/>
                  </a:ext>
                </a:extLst>
              </p14:cNvPr>
              <p14:cNvContentPartPr/>
              <p14:nvPr/>
            </p14:nvContentPartPr>
            <p14:xfrm>
              <a:off x="8138871" y="1474346"/>
              <a:ext cx="280746" cy="46166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248A3C-2322-B480-7992-318E296613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74" y="1456354"/>
                <a:ext cx="316379" cy="49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D5D0FC-FD29-D0D3-F98F-EB73581194AB}"/>
                  </a:ext>
                </a:extLst>
              </p14:cNvPr>
              <p14:cNvContentPartPr/>
              <p14:nvPr/>
            </p14:nvContentPartPr>
            <p14:xfrm>
              <a:off x="8138871" y="2081162"/>
              <a:ext cx="280746" cy="46166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D5D0FC-FD29-D0D3-F98F-EB73581194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74" y="2063170"/>
                <a:ext cx="316379" cy="49728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66C09ED-AA73-F544-EE4F-7CCC934A4C0E}"/>
              </a:ext>
            </a:extLst>
          </p:cNvPr>
          <p:cNvSpPr txBox="1"/>
          <p:nvPr/>
        </p:nvSpPr>
        <p:spPr>
          <a:xfrm>
            <a:off x="4323623" y="3962408"/>
            <a:ext cx="308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err="1">
                <a:solidFill>
                  <a:srgbClr val="00B0F0"/>
                </a:solidFill>
                <a:latin typeface="Ubuntu Mono" panose="020B0509030602030204" pitchFamily="49" charset="0"/>
              </a:rPr>
              <a:t>Statischer</a:t>
            </a:r>
            <a:r>
              <a:rPr lang="en-US" sz="1800" b="1">
                <a:solidFill>
                  <a:srgbClr val="00B0F0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rgbClr val="00B0F0"/>
                </a:solidFill>
                <a:latin typeface="Ubuntu Mono" panose="020B0509030602030204" pitchFamily="49" charset="0"/>
              </a:rPr>
              <a:t>Typ</a:t>
            </a:r>
            <a:endParaRPr lang="en-US" sz="1800" b="1">
              <a:solidFill>
                <a:srgbClr val="00B0F0"/>
              </a:solidFill>
              <a:latin typeface="Ubuntu Mono" panose="020B0509030602030204" pitchFamily="49" charset="0"/>
            </a:endParaRPr>
          </a:p>
          <a:p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Möglicher</a:t>
            </a:r>
            <a:r>
              <a:rPr lang="en-US" sz="1800" b="1">
                <a:solidFill>
                  <a:schemeClr val="accent6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Dynamischer</a:t>
            </a:r>
            <a:r>
              <a:rPr lang="en-US" sz="1800" b="1">
                <a:solidFill>
                  <a:schemeClr val="accent6"/>
                </a:solidFill>
                <a:latin typeface="Ubuntu Mono" panose="020B0509030602030204" pitchFamily="49" charset="0"/>
              </a:rPr>
              <a:t> </a:t>
            </a:r>
            <a:r>
              <a:rPr lang="en-US" sz="1800" b="1" err="1">
                <a:solidFill>
                  <a:schemeClr val="accent6"/>
                </a:solidFill>
                <a:latin typeface="Ubuntu Mono" panose="020B0509030602030204" pitchFamily="49" charset="0"/>
              </a:rPr>
              <a:t>Typ</a:t>
            </a:r>
            <a:endParaRPr lang="en-US" sz="1800" b="1">
              <a:solidFill>
                <a:schemeClr val="accent6"/>
              </a:solidFill>
              <a:latin typeface="Ubuntu Mono" panose="020B0509030602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8B47A6-007E-D3C1-6A4D-A636094FF95E}"/>
              </a:ext>
            </a:extLst>
          </p:cNvPr>
          <p:cNvGrpSpPr/>
          <p:nvPr/>
        </p:nvGrpSpPr>
        <p:grpSpPr>
          <a:xfrm>
            <a:off x="8032545" y="2827383"/>
            <a:ext cx="417587" cy="470104"/>
            <a:chOff x="5804940" y="3289047"/>
            <a:chExt cx="1383318" cy="4701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0F0FF1-944D-943C-78E3-F4F69957A245}"/>
                    </a:ext>
                  </a:extLst>
                </p14:cNvPr>
                <p14:cNvContentPartPr/>
                <p14:nvPr/>
              </p14:nvContentPartPr>
              <p14:xfrm>
                <a:off x="5804940" y="3302317"/>
                <a:ext cx="1365759" cy="45683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0F0FF1-944D-943C-78E3-F4F69957A2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45352" y="3284317"/>
                  <a:ext cx="1483743" cy="492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9BE43F-1860-B98A-47F1-E000156704C6}"/>
                    </a:ext>
                  </a:extLst>
                </p14:cNvPr>
                <p14:cNvContentPartPr/>
                <p14:nvPr/>
              </p14:nvContentPartPr>
              <p14:xfrm>
                <a:off x="5828340" y="3289047"/>
                <a:ext cx="1359918" cy="466503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9BE43F-1860-B98A-47F1-E000156704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68747" y="3271063"/>
                  <a:ext cx="1477913" cy="50211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190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536C9-A15C-0E2C-6731-88B57BEA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FE787F1-8C20-7A6B-C9AF-12823D6D1F35}"/>
              </a:ext>
            </a:extLst>
          </p:cNvPr>
          <p:cNvSpPr txBox="1"/>
          <p:nvPr/>
        </p:nvSpPr>
        <p:spPr>
          <a:xfrm>
            <a:off x="4145781" y="2810274"/>
            <a:ext cx="2285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Was sieht der Compiler?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2224CD-814A-FCB4-FDD6-D2E088D01A54}"/>
              </a:ext>
            </a:extLst>
          </p:cNvPr>
          <p:cNvGrpSpPr/>
          <p:nvPr/>
        </p:nvGrpSpPr>
        <p:grpSpPr>
          <a:xfrm>
            <a:off x="219167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D8B153-EABD-15A0-90C4-0DAB8ADC9607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02372D-F341-DB87-967E-86622E40A5B9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ACED01-B8FA-A6E7-B78F-36C6CB5539BD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9A0E8F-5DE8-8981-2B86-FFA426A545FB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50D20FC-8C4A-5737-9A78-B375957BD52E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91BE7B1-2BC8-EDA7-0F32-F791ADED0B77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7F417F1-DFED-AE8D-5E00-4615BEBBB8CE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02CD79-411D-5013-3A87-632177DED5E1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DCAA42B-A265-814C-2A10-1B9C823AB034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D7B1F43-F176-70D5-F97F-D90A7DC52D15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3EBEB8-DA70-8049-5A55-0B95A6ADDBED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62AD4-7B5A-1CC0-BD67-30636A0B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051889-8C3F-2A60-6C01-CAC266633AA8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noProof="0"/>
              <a:t>Verdeutlicht – Was für Typen akzeptiert eine Variable?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B8B90-F42F-C922-2BC8-001924EE0813}"/>
              </a:ext>
            </a:extLst>
          </p:cNvPr>
          <p:cNvSpPr txBox="1"/>
          <p:nvPr/>
        </p:nvSpPr>
        <p:spPr>
          <a:xfrm>
            <a:off x="4323623" y="3962408"/>
            <a:ext cx="308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noProof="0">
                <a:solidFill>
                  <a:srgbClr val="00B0F0"/>
                </a:solidFill>
                <a:latin typeface="Ubuntu Mono" panose="020B0509030602030204" pitchFamily="49" charset="0"/>
              </a:rPr>
              <a:t>Statischer Typ</a:t>
            </a:r>
          </a:p>
          <a:p>
            <a:r>
              <a:rPr lang="de-AT" sz="1800" b="1" noProof="0">
                <a:solidFill>
                  <a:schemeClr val="accent6"/>
                </a:solidFill>
                <a:latin typeface="Ubuntu Mono" panose="020B0509030602030204" pitchFamily="49" charset="0"/>
              </a:rPr>
              <a:t>Möglicher Dynamischer Typ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EB489-CD8D-85AD-F4A4-C8BA06F23667}"/>
              </a:ext>
            </a:extLst>
          </p:cNvPr>
          <p:cNvSpPr txBox="1"/>
          <p:nvPr/>
        </p:nvSpPr>
        <p:spPr>
          <a:xfrm>
            <a:off x="4145781" y="111111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Warum ist das </a:t>
            </a:r>
            <a:r>
              <a:rPr lang="de-AT" b="1" noProof="0"/>
              <a:t>p</a:t>
            </a:r>
            <a:r>
              <a:rPr lang="de-AT" sz="1400" b="1" noProof="0"/>
              <a:t>roblematisch?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692E9B-D1F4-78DB-C3AC-7B81343F7B03}"/>
              </a:ext>
            </a:extLst>
          </p:cNvPr>
          <p:cNvSpPr txBox="1"/>
          <p:nvPr/>
        </p:nvSpPr>
        <p:spPr>
          <a:xfrm>
            <a:off x="4145781" y="3201385"/>
            <a:ext cx="2223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 noProof="0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de-AT" sz="2400" noProof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de-AT" sz="2400" noProof="0">
                <a:solidFill>
                  <a:schemeClr val="accent6"/>
                </a:solidFill>
                <a:latin typeface="Consolas" panose="020B0609020204030204" pitchFamily="49" charset="0"/>
              </a:rPr>
              <a:t>Tier</a:t>
            </a:r>
            <a:endParaRPr lang="de-AT" sz="2400" noProof="0">
              <a:latin typeface="Consolas" panose="020B0609020204030204" pitchFamily="49" charset="0"/>
            </a:endParaRPr>
          </a:p>
        </p:txBody>
      </p:sp>
      <p:pic>
        <p:nvPicPr>
          <p:cNvPr id="29" name="Graphic 28" descr="3d Glasses outline">
            <a:extLst>
              <a:ext uri="{FF2B5EF4-FFF2-40B4-BE49-F238E27FC236}">
                <a16:creationId xmlns:a16="http://schemas.microsoft.com/office/drawing/2014/main" id="{DD7D67E8-AF6E-1434-2927-3951688E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1781" y="2698110"/>
            <a:ext cx="503275" cy="5032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5B09C47-3382-77C9-4172-49DEF88715E0}"/>
              </a:ext>
            </a:extLst>
          </p:cNvPr>
          <p:cNvSpPr txBox="1"/>
          <p:nvPr/>
        </p:nvSpPr>
        <p:spPr>
          <a:xfrm>
            <a:off x="4145781" y="2148744"/>
            <a:ext cx="23936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k3 = t1</a:t>
            </a:r>
            <a:endParaRPr lang="en-CH" sz="2400">
              <a:latin typeface="Consolas" panose="020B0609020204030204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111373-1D94-F27C-B417-BC3CEC7E737B}"/>
              </a:ext>
            </a:extLst>
          </p:cNvPr>
          <p:cNvGrpSpPr/>
          <p:nvPr/>
        </p:nvGrpSpPr>
        <p:grpSpPr>
          <a:xfrm>
            <a:off x="8032545" y="2148744"/>
            <a:ext cx="417587" cy="470104"/>
            <a:chOff x="5804940" y="3289047"/>
            <a:chExt cx="1383318" cy="4701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0B4A52-B2B9-52C7-4CDA-126A19CBAFB6}"/>
                    </a:ext>
                  </a:extLst>
                </p14:cNvPr>
                <p14:cNvContentPartPr/>
                <p14:nvPr/>
              </p14:nvContentPartPr>
              <p14:xfrm>
                <a:off x="5804940" y="3302317"/>
                <a:ext cx="1365759" cy="456834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0B4A52-B2B9-52C7-4CDA-126A19CBAF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5352" y="3284317"/>
                  <a:ext cx="1483743" cy="492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DFF2F9-253C-BC8D-6CB6-20A04BE1C85A}"/>
                    </a:ext>
                  </a:extLst>
                </p14:cNvPr>
                <p14:cNvContentPartPr/>
                <p14:nvPr/>
              </p14:nvContentPartPr>
              <p14:xfrm>
                <a:off x="5828340" y="3289047"/>
                <a:ext cx="1359918" cy="466503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DFF2F9-253C-BC8D-6CB6-20A04BE1C8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8747" y="3271063"/>
                  <a:ext cx="1477913" cy="5021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DCB10ED-6E85-8663-915D-FC9608066821}"/>
              </a:ext>
            </a:extLst>
          </p:cNvPr>
          <p:cNvSpPr txBox="1"/>
          <p:nvPr/>
        </p:nvSpPr>
        <p:spPr>
          <a:xfrm>
            <a:off x="4145781" y="1521956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t1 = new </a:t>
            </a:r>
            <a:r>
              <a:rPr lang="en-GB" sz="2400">
                <a:solidFill>
                  <a:schemeClr val="accent6"/>
                </a:solidFill>
                <a:latin typeface="Consolas" panose="020B0609020204030204" pitchFamily="49" charset="0"/>
              </a:rPr>
              <a:t>Tiger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4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6EB7CE3-84B7-2D71-FCF3-3AC8C5849C16}"/>
                  </a:ext>
                </a:extLst>
              </p14:cNvPr>
              <p14:cNvContentPartPr/>
              <p14:nvPr/>
            </p14:nvContentPartPr>
            <p14:xfrm>
              <a:off x="8138871" y="1420315"/>
              <a:ext cx="280746" cy="46166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6EB7CE3-84B7-2D71-FCF3-3AC8C5849C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20874" y="1402323"/>
                <a:ext cx="316379" cy="4972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18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97D3D-58F6-6C76-DB2A-27F9EF0E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BCD4-B54B-F769-996B-60BEE1ED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2B59BF-9EE4-79FE-25E0-F7852968A25D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noProof="0"/>
              <a:t>Verdeutlicht – Was für Typen akzeptiert eine Variable?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79071E-78EF-EF71-22EE-24D9CC41F5B1}"/>
              </a:ext>
            </a:extLst>
          </p:cNvPr>
          <p:cNvSpPr txBox="1"/>
          <p:nvPr/>
        </p:nvSpPr>
        <p:spPr>
          <a:xfrm>
            <a:off x="2316981" y="8446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Warum ist das </a:t>
            </a:r>
            <a:r>
              <a:rPr lang="de-AT" b="1" noProof="0"/>
              <a:t>p</a:t>
            </a:r>
            <a:r>
              <a:rPr lang="de-AT" sz="1400" b="1" noProof="0"/>
              <a:t>roblematisch?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504668-EEE8-90D1-FB08-C8833057F90C}"/>
              </a:ext>
            </a:extLst>
          </p:cNvPr>
          <p:cNvSpPr txBox="1"/>
          <p:nvPr/>
        </p:nvSpPr>
        <p:spPr>
          <a:xfrm>
            <a:off x="2316981" y="248951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Was sieht der Compiler?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287725-E40F-90D8-33A5-392B58140169}"/>
              </a:ext>
            </a:extLst>
          </p:cNvPr>
          <p:cNvSpPr txBox="1"/>
          <p:nvPr/>
        </p:nvSpPr>
        <p:spPr>
          <a:xfrm>
            <a:off x="2316981" y="2880629"/>
            <a:ext cx="2223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 noProof="0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de-AT" sz="2400" noProof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de-AT" sz="2400" noProof="0">
                <a:solidFill>
                  <a:schemeClr val="accent6"/>
                </a:solidFill>
                <a:latin typeface="Consolas" panose="020B0609020204030204" pitchFamily="49" charset="0"/>
              </a:rPr>
              <a:t>Tier</a:t>
            </a:r>
            <a:endParaRPr lang="de-AT" sz="2400" noProof="0">
              <a:latin typeface="Consolas" panose="020B0609020204030204" pitchFamily="49" charset="0"/>
            </a:endParaRPr>
          </a:p>
        </p:txBody>
      </p:sp>
      <p:pic>
        <p:nvPicPr>
          <p:cNvPr id="29" name="Graphic 28" descr="3d Glasses outline">
            <a:extLst>
              <a:ext uri="{FF2B5EF4-FFF2-40B4-BE49-F238E27FC236}">
                <a16:creationId xmlns:a16="http://schemas.microsoft.com/office/drawing/2014/main" id="{F7AA1EFF-4A97-5B35-147D-2FB1EA20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981" y="2391768"/>
            <a:ext cx="503275" cy="503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21AAF-43F4-B7B9-EABF-FB231EEFECE1}"/>
              </a:ext>
            </a:extLst>
          </p:cNvPr>
          <p:cNvSpPr txBox="1"/>
          <p:nvPr/>
        </p:nvSpPr>
        <p:spPr>
          <a:xfrm>
            <a:off x="688629" y="3425628"/>
            <a:ext cx="8116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noProof="0"/>
              <a:t>Die Zuweisung ist unsicher, da der Compiler </a:t>
            </a:r>
            <a:r>
              <a:rPr lang="de-AT" sz="2000" b="1" noProof="0"/>
              <a:t>keine Garantie</a:t>
            </a:r>
            <a:r>
              <a:rPr lang="de-AT" sz="2000" noProof="0"/>
              <a:t> hat, dass der dynamische Typ von </a:t>
            </a:r>
            <a:r>
              <a:rPr lang="de-AT" sz="2000" b="1" noProof="0"/>
              <a:t>t1</a:t>
            </a:r>
            <a:r>
              <a:rPr lang="de-AT" sz="2000" noProof="0"/>
              <a:t> mit dem Typ </a:t>
            </a:r>
            <a:r>
              <a:rPr lang="de-AT" sz="2000" b="1" noProof="0"/>
              <a:t>Katze </a:t>
            </a:r>
            <a:r>
              <a:rPr lang="de-AT" sz="2000" noProof="0"/>
              <a:t>kompatibel ist.</a:t>
            </a:r>
            <a:br>
              <a:rPr lang="de-AT" sz="2000" noProof="0"/>
            </a:br>
            <a:r>
              <a:rPr lang="de-AT" sz="2000" b="1" noProof="0"/>
              <a:t>Intuitiv: </a:t>
            </a:r>
            <a:r>
              <a:rPr lang="de-AT" sz="2000" noProof="0"/>
              <a:t>Nicht jedes Tier ist eine Katze.</a:t>
            </a:r>
            <a:endParaRPr lang="de-AT" sz="1600" b="1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E4171-6C03-6848-0A2B-764046B060B3}"/>
              </a:ext>
            </a:extLst>
          </p:cNvPr>
          <p:cNvSpPr txBox="1"/>
          <p:nvPr/>
        </p:nvSpPr>
        <p:spPr>
          <a:xfrm>
            <a:off x="2316981" y="1882247"/>
            <a:ext cx="23936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k3 = t1</a:t>
            </a:r>
            <a:endParaRPr lang="en-CH" sz="2400">
              <a:latin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BA969-9851-B1B1-E6F9-EE1D45B410C5}"/>
              </a:ext>
            </a:extLst>
          </p:cNvPr>
          <p:cNvGrpSpPr/>
          <p:nvPr/>
        </p:nvGrpSpPr>
        <p:grpSpPr>
          <a:xfrm>
            <a:off x="6203745" y="1882247"/>
            <a:ext cx="417587" cy="470104"/>
            <a:chOff x="5804940" y="3289047"/>
            <a:chExt cx="1383318" cy="4701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48473D-25D4-6ACF-8E07-1D2C06135DA4}"/>
                    </a:ext>
                  </a:extLst>
                </p14:cNvPr>
                <p14:cNvContentPartPr/>
                <p14:nvPr/>
              </p14:nvContentPartPr>
              <p14:xfrm>
                <a:off x="5804940" y="3302317"/>
                <a:ext cx="1365759" cy="45683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48473D-25D4-6ACF-8E07-1D2C06135D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5352" y="3284317"/>
                  <a:ext cx="1483743" cy="492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007A25-F1E8-8E13-5825-D0BCAEFAC48D}"/>
                    </a:ext>
                  </a:extLst>
                </p14:cNvPr>
                <p14:cNvContentPartPr/>
                <p14:nvPr/>
              </p14:nvContentPartPr>
              <p14:xfrm>
                <a:off x="5828340" y="3289047"/>
                <a:ext cx="1359918" cy="46650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007A25-F1E8-8E13-5825-D0BCAEFAC4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8747" y="3271063"/>
                  <a:ext cx="1477913" cy="5021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26FF4D-E0AE-7C0C-F4AC-6E47DDBEF502}"/>
              </a:ext>
            </a:extLst>
          </p:cNvPr>
          <p:cNvSpPr txBox="1"/>
          <p:nvPr/>
        </p:nvSpPr>
        <p:spPr>
          <a:xfrm>
            <a:off x="2316981" y="1255459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t1 = new </a:t>
            </a:r>
            <a:r>
              <a:rPr lang="en-GB" sz="2400">
                <a:solidFill>
                  <a:schemeClr val="accent6"/>
                </a:solidFill>
                <a:latin typeface="Consolas" panose="020B0609020204030204" pitchFamily="49" charset="0"/>
              </a:rPr>
              <a:t>Tiger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4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929220B-2A77-EB33-9DEA-378F9108516B}"/>
                  </a:ext>
                </a:extLst>
              </p14:cNvPr>
              <p14:cNvContentPartPr/>
              <p14:nvPr/>
            </p14:nvContentPartPr>
            <p14:xfrm>
              <a:off x="6310071" y="1153818"/>
              <a:ext cx="280746" cy="46166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929220B-2A77-EB33-9DEA-378F910851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2074" y="1135826"/>
                <a:ext cx="316379" cy="4972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77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B9483-B7A4-6750-A6B4-D8112DB4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4606-5DC5-2EF1-91E2-5EACA899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55B1C-9AEE-3C8D-B413-20049F440EDC}"/>
              </a:ext>
            </a:extLst>
          </p:cNvPr>
          <p:cNvSpPr txBox="1"/>
          <p:nvPr/>
        </p:nvSpPr>
        <p:spPr>
          <a:xfrm>
            <a:off x="333808" y="196200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noProof="0"/>
              <a:t>Verdeutlicht – Was für Typen akzeptiert eine Variable?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0253B-C5D1-A085-3A17-861E100A47D1}"/>
              </a:ext>
            </a:extLst>
          </p:cNvPr>
          <p:cNvSpPr txBox="1"/>
          <p:nvPr/>
        </p:nvSpPr>
        <p:spPr>
          <a:xfrm>
            <a:off x="2316981" y="8446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Warum ist das </a:t>
            </a:r>
            <a:r>
              <a:rPr lang="de-AT" b="1" noProof="0"/>
              <a:t>p</a:t>
            </a:r>
            <a:r>
              <a:rPr lang="de-AT" sz="1400" b="1" noProof="0"/>
              <a:t>roblematisch?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BAB9E-AB93-6424-0B02-CD507BA4B087}"/>
              </a:ext>
            </a:extLst>
          </p:cNvPr>
          <p:cNvSpPr txBox="1"/>
          <p:nvPr/>
        </p:nvSpPr>
        <p:spPr>
          <a:xfrm>
            <a:off x="2316981" y="248951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noProof="0"/>
              <a:t>Was sieht der Compiler?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841078-CB92-7A75-FC31-34B044D1BCD8}"/>
              </a:ext>
            </a:extLst>
          </p:cNvPr>
          <p:cNvSpPr txBox="1"/>
          <p:nvPr/>
        </p:nvSpPr>
        <p:spPr>
          <a:xfrm>
            <a:off x="2316981" y="2880629"/>
            <a:ext cx="2223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 noProof="0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de-AT" sz="2400" noProof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de-AT" sz="2400" noProof="0">
                <a:solidFill>
                  <a:schemeClr val="accent6"/>
                </a:solidFill>
                <a:latin typeface="Consolas" panose="020B0609020204030204" pitchFamily="49" charset="0"/>
              </a:rPr>
              <a:t>Tier</a:t>
            </a:r>
            <a:endParaRPr lang="de-AT" sz="2400" noProof="0">
              <a:latin typeface="Consolas" panose="020B0609020204030204" pitchFamily="49" charset="0"/>
            </a:endParaRPr>
          </a:p>
        </p:txBody>
      </p:sp>
      <p:pic>
        <p:nvPicPr>
          <p:cNvPr id="29" name="Graphic 28" descr="3d Glasses outline">
            <a:extLst>
              <a:ext uri="{FF2B5EF4-FFF2-40B4-BE49-F238E27FC236}">
                <a16:creationId xmlns:a16="http://schemas.microsoft.com/office/drawing/2014/main" id="{38685300-A603-19AC-FB94-6AE30258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981" y="2391768"/>
            <a:ext cx="503275" cy="503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5532B-3AF1-A77E-36A1-E053AB0DB134}"/>
              </a:ext>
            </a:extLst>
          </p:cNvPr>
          <p:cNvSpPr txBox="1"/>
          <p:nvPr/>
        </p:nvSpPr>
        <p:spPr>
          <a:xfrm>
            <a:off x="688629" y="3425628"/>
            <a:ext cx="8116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noProof="0"/>
              <a:t>Aber wir probieren doch nur einen </a:t>
            </a:r>
            <a:r>
              <a:rPr lang="de-AT" sz="1800" b="1" noProof="0"/>
              <a:t>Tiger</a:t>
            </a:r>
            <a:r>
              <a:rPr lang="de-AT" sz="1800" noProof="0"/>
              <a:t> (subklasse der </a:t>
            </a:r>
            <a:r>
              <a:rPr lang="de-AT" sz="1800" b="1" noProof="0"/>
              <a:t>Katze</a:t>
            </a:r>
            <a:r>
              <a:rPr lang="de-AT" sz="1800" noProof="0"/>
              <a:t>) in </a:t>
            </a:r>
            <a:r>
              <a:rPr lang="de-AT" sz="1800" b="1" noProof="0"/>
              <a:t>k3</a:t>
            </a:r>
            <a:r>
              <a:rPr lang="de-AT" sz="1800" noProof="0"/>
              <a:t> zu speichern…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73CB8-1223-F8E0-FD46-F26961054258}"/>
              </a:ext>
            </a:extLst>
          </p:cNvPr>
          <p:cNvSpPr txBox="1"/>
          <p:nvPr/>
        </p:nvSpPr>
        <p:spPr>
          <a:xfrm>
            <a:off x="2316981" y="1882247"/>
            <a:ext cx="23936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rgbClr val="00B0F0"/>
                </a:solidFill>
                <a:latin typeface="Consolas" panose="020B0609020204030204" pitchFamily="49" charset="0"/>
              </a:rPr>
              <a:t>Katze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k3 = t1</a:t>
            </a:r>
            <a:endParaRPr lang="en-CH" sz="2400">
              <a:latin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8D67E-DBBF-44E7-F6DF-7183F8672C1D}"/>
              </a:ext>
            </a:extLst>
          </p:cNvPr>
          <p:cNvGrpSpPr/>
          <p:nvPr/>
        </p:nvGrpSpPr>
        <p:grpSpPr>
          <a:xfrm>
            <a:off x="6203745" y="1882247"/>
            <a:ext cx="417587" cy="470104"/>
            <a:chOff x="5804940" y="3289047"/>
            <a:chExt cx="1383318" cy="4701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2DA5F7-F39C-3C8D-CE8D-FBC8B415A8BB}"/>
                    </a:ext>
                  </a:extLst>
                </p14:cNvPr>
                <p14:cNvContentPartPr/>
                <p14:nvPr/>
              </p14:nvContentPartPr>
              <p14:xfrm>
                <a:off x="5804940" y="3302317"/>
                <a:ext cx="1365759" cy="45683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2DA5F7-F39C-3C8D-CE8D-FBC8B415A8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5352" y="3284317"/>
                  <a:ext cx="1483743" cy="492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F381AC-9B77-5701-5053-FD10A6EED123}"/>
                    </a:ext>
                  </a:extLst>
                </p14:cNvPr>
                <p14:cNvContentPartPr/>
                <p14:nvPr/>
              </p14:nvContentPartPr>
              <p14:xfrm>
                <a:off x="5828340" y="3289047"/>
                <a:ext cx="1359918" cy="46650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F381AC-9B77-5701-5053-FD10A6EED1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8747" y="3271063"/>
                  <a:ext cx="1477913" cy="5021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732EF6-A752-D21E-BC87-866DBE72D7C2}"/>
              </a:ext>
            </a:extLst>
          </p:cNvPr>
          <p:cNvSpPr txBox="1"/>
          <p:nvPr/>
        </p:nvSpPr>
        <p:spPr>
          <a:xfrm>
            <a:off x="2316981" y="1255459"/>
            <a:ext cx="3752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 t1 = new </a:t>
            </a:r>
            <a:r>
              <a:rPr lang="en-GB" sz="2400">
                <a:solidFill>
                  <a:schemeClr val="accent6"/>
                </a:solidFill>
                <a:latin typeface="Consolas" panose="020B0609020204030204" pitchFamily="49" charset="0"/>
              </a:rPr>
              <a:t>Tiger</a:t>
            </a:r>
            <a:r>
              <a:rPr lang="en-GB" sz="240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CH" sz="240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695855-E97B-7193-F85F-536D2890ED4D}"/>
                  </a:ext>
                </a:extLst>
              </p14:cNvPr>
              <p14:cNvContentPartPr/>
              <p14:nvPr/>
            </p14:nvContentPartPr>
            <p14:xfrm>
              <a:off x="6310071" y="1153818"/>
              <a:ext cx="280746" cy="46166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695855-E97B-7193-F85F-536D2890ED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2074" y="1135826"/>
                <a:ext cx="316379" cy="49728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BF6E00-ED85-75E5-63DC-11995EF4148F}"/>
              </a:ext>
            </a:extLst>
          </p:cNvPr>
          <p:cNvSpPr txBox="1"/>
          <p:nvPr/>
        </p:nvSpPr>
        <p:spPr>
          <a:xfrm>
            <a:off x="688628" y="4017187"/>
            <a:ext cx="7761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/>
              <a:t>Wir müssen dem Compiler garantieren können, dass er hier immer eine Subklasse von Katze bekommt, damit die Zuweisung legal ist.</a:t>
            </a:r>
            <a:endParaRPr lang="de-AT" sz="1800" b="1" noProof="0"/>
          </a:p>
        </p:txBody>
      </p:sp>
    </p:spTree>
    <p:extLst>
      <p:ext uri="{BB962C8B-B14F-4D97-AF65-F5344CB8AC3E}">
        <p14:creationId xmlns:p14="http://schemas.microsoft.com/office/powerpoint/2010/main" val="114178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413761AB-4415-8C5F-2159-C1E3FF0F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FF65A32C-73F0-42B0-F7F7-6DE2C7E6A6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Inheritance</a:t>
            </a:r>
            <a:endParaRPr lang="en-GB"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007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11C1D-5CCD-57AD-EEDE-AB8F69785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C626C-F668-F15E-96A8-976BB458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1CD06-EBD8-0166-5828-84A4D9821097}"/>
              </a:ext>
            </a:extLst>
          </p:cNvPr>
          <p:cNvSpPr txBox="1"/>
          <p:nvPr/>
        </p:nvSpPr>
        <p:spPr>
          <a:xfrm>
            <a:off x="3633281" y="224858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/>
              <a:t>Casting</a:t>
            </a:r>
            <a:endParaRPr lang="en-CH" sz="3600" b="1"/>
          </a:p>
        </p:txBody>
      </p:sp>
    </p:spTree>
    <p:extLst>
      <p:ext uri="{BB962C8B-B14F-4D97-AF65-F5344CB8AC3E}">
        <p14:creationId xmlns:p14="http://schemas.microsoft.com/office/powerpoint/2010/main" val="1436149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42DC-2B00-B544-74ED-8D53A68F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5C328-F4A1-8F1A-4363-1BFC9EEF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62018-8A01-E1A2-68F7-AA041938F49E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0D3723-A2EB-06B2-6326-B233A9E7CD5F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6A8F20-FC32-825F-5CB4-3E9DC1619C4C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F4AD32A-70AA-0510-5BAA-F5DAD07AF424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67A2F3-E95B-C92C-81A8-5A77B55BFF10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3ECDEF1-B948-686B-C625-42F3237EDCC9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01F511-72C6-4097-A9C9-371029388B30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C4144C-CFC5-ECF7-CFAB-7ECACE7DD7E0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2764B3-5502-0AF4-1079-3B01EDA7A5BF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8375721-F6C2-734F-4F6D-0DD86314C759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FB44AA-26F3-DB45-8CC6-AC869F1BC899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1C20D2-BA18-F8C8-248D-A1490E6503AE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0B2277-085C-317F-A0BD-8FE038E0AA9E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9E531-9885-C1C8-AD74-3B8920CB170C}"/>
              </a:ext>
            </a:extLst>
          </p:cNvPr>
          <p:cNvSpPr txBox="1"/>
          <p:nvPr/>
        </p:nvSpPr>
        <p:spPr>
          <a:xfrm>
            <a:off x="5708073" y="541311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h1;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5E920-B4C5-C4DE-1E64-99F2FB5B5F5C}"/>
              </a:ext>
            </a:extLst>
          </p:cNvPr>
          <p:cNvSpPr txBox="1"/>
          <p:nvPr/>
        </p:nvSpPr>
        <p:spPr>
          <a:xfrm>
            <a:off x="4430193" y="2453134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D2CA-AB74-1CE8-DA9E-16C90DE1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6A1BF-F236-4333-37E7-D7752AC4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930D8E-0496-E0AB-435A-5B2826D87C71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6DF49-0F62-D6A2-2545-E1A3749E900B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CD84E1-E80A-DD09-971C-7D0EB784D926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E8B2F5-878E-8673-334F-494632E2370B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D5EDAB-06BD-47D4-21D2-0F4FBAAC0B6B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47C197D-2251-A892-8853-799389E7F98B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062EBCB-08BC-63C9-CFF7-4536B248EBD8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987145-53A2-67F8-196F-6E98ECB3BF75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80D1CC-4A72-0C77-C67B-843C32A85098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EBA6D3-C86A-BDE3-4B0C-7FF528BED9CA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A42AAE-29AA-3AC6-804A-7E1CAFFD7486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E68164-22B0-FB2C-13B3-B1A7E62BC799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6E63ED-FDCA-973D-5AD9-6FFBA6B95D56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85FE4-843F-C859-B1BA-EFD69D3EE8BE}"/>
              </a:ext>
            </a:extLst>
          </p:cNvPr>
          <p:cNvSpPr txBox="1"/>
          <p:nvPr/>
        </p:nvSpPr>
        <p:spPr>
          <a:xfrm>
            <a:off x="5708073" y="102419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h2 = new Hund();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E0CDD-DF64-5314-5F1A-BF76A943A303}"/>
              </a:ext>
            </a:extLst>
          </p:cNvPr>
          <p:cNvSpPr txBox="1"/>
          <p:nvPr/>
        </p:nvSpPr>
        <p:spPr>
          <a:xfrm>
            <a:off x="4430193" y="2453134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5FD05-A366-EC53-7BCF-FA25C2B618B2}"/>
              </a:ext>
            </a:extLst>
          </p:cNvPr>
          <p:cNvSpPr txBox="1"/>
          <p:nvPr/>
        </p:nvSpPr>
        <p:spPr>
          <a:xfrm>
            <a:off x="3435928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A6C5-B6E5-0978-CAC9-A43FE733FD33}"/>
              </a:ext>
            </a:extLst>
          </p:cNvPr>
          <p:cNvSpPr txBox="1"/>
          <p:nvPr/>
        </p:nvSpPr>
        <p:spPr>
          <a:xfrm>
            <a:off x="6102036" y="245313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9C7551-2218-421D-099F-8013F8D97CC0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316297" y="1267467"/>
            <a:ext cx="1785739" cy="133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648FDC-EFC3-BE10-066C-67846F177B69}"/>
              </a:ext>
            </a:extLst>
          </p:cNvPr>
          <p:cNvSpPr txBox="1"/>
          <p:nvPr/>
        </p:nvSpPr>
        <p:spPr>
          <a:xfrm>
            <a:off x="5708073" y="541311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h1;</a:t>
            </a:r>
          </a:p>
        </p:txBody>
      </p:sp>
    </p:spTree>
    <p:extLst>
      <p:ext uri="{BB962C8B-B14F-4D97-AF65-F5344CB8AC3E}">
        <p14:creationId xmlns:p14="http://schemas.microsoft.com/office/powerpoint/2010/main" val="327027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A63D-A878-7AC0-2CEB-6F989E5B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F4514-DB63-03E5-EED6-2211B866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E84D54-AEEC-DC94-58D3-FBF60D416512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C155E6-B28B-77C5-5659-81F667D29959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F8687D-1723-8D08-569C-D5ACD84FEAFF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3636ED-CFD1-E38F-82C1-5944F39AEF1C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49B7B2-AE25-3111-9918-F609CFA81295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08BB32-6449-FE96-4BFB-ED12DF4B6F7E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4CBF62-0C9C-D34F-1415-D158697B78CF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699A17D-355B-E541-AA41-1A2C01977FBF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B49369-E1AF-5739-AF6E-25375341F004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DBBCB4-DE81-20F1-7EBD-C98EAE258A2E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4CE200-386C-258C-FBF9-010BD5B69A9D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C951AC5-449D-9FAA-5AD3-C2946FB9744A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E22F78-0836-FF10-DDB8-1CB2B1F971DE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87DA1-D90C-7E66-AA3F-738DE8A93BA8}"/>
              </a:ext>
            </a:extLst>
          </p:cNvPr>
          <p:cNvSpPr txBox="1"/>
          <p:nvPr/>
        </p:nvSpPr>
        <p:spPr>
          <a:xfrm>
            <a:off x="4430193" y="2453134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97809-DA2F-DE3F-2305-C9863DDDFDDD}"/>
              </a:ext>
            </a:extLst>
          </p:cNvPr>
          <p:cNvSpPr txBox="1"/>
          <p:nvPr/>
        </p:nvSpPr>
        <p:spPr>
          <a:xfrm>
            <a:off x="3435928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h2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94352-1394-1ED6-AE01-DDF435CF4F74}"/>
              </a:ext>
            </a:extLst>
          </p:cNvPr>
          <p:cNvSpPr txBox="1"/>
          <p:nvPr/>
        </p:nvSpPr>
        <p:spPr>
          <a:xfrm>
            <a:off x="6102036" y="245313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86C113-F7D8-B9CB-CBDE-90CCD7B011B2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316297" y="1267467"/>
            <a:ext cx="1785739" cy="133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A50044-7EFE-41F7-5485-0627C1440029}"/>
              </a:ext>
            </a:extLst>
          </p:cNvPr>
          <p:cNvSpPr txBox="1"/>
          <p:nvPr/>
        </p:nvSpPr>
        <p:spPr>
          <a:xfrm>
            <a:off x="5708073" y="152790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h1 = h2;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69FD0-875E-C17C-85D4-F5F1A7867DD2}"/>
              </a:ext>
            </a:extLst>
          </p:cNvPr>
          <p:cNvSpPr txBox="1"/>
          <p:nvPr/>
        </p:nvSpPr>
        <p:spPr>
          <a:xfrm>
            <a:off x="5708073" y="102419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h2 = new Hund();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31488-6283-AF33-9308-5C2C6E720343}"/>
              </a:ext>
            </a:extLst>
          </p:cNvPr>
          <p:cNvSpPr txBox="1"/>
          <p:nvPr/>
        </p:nvSpPr>
        <p:spPr>
          <a:xfrm>
            <a:off x="5708073" y="541311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h1;</a:t>
            </a:r>
          </a:p>
        </p:txBody>
      </p:sp>
    </p:spTree>
    <p:extLst>
      <p:ext uri="{BB962C8B-B14F-4D97-AF65-F5344CB8AC3E}">
        <p14:creationId xmlns:p14="http://schemas.microsoft.com/office/powerpoint/2010/main" val="4076522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0291-BD4F-4921-88C2-1773B64CF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3EEE9-CEDF-CCB8-30CD-477EFEB9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2928EC-3D0D-B408-9934-7B2B07A56F22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F16FCE-52F9-851C-EB08-1C07A076AD72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9A02DA-41EA-85D8-071A-7078E74A4FCE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AC82BB6-80CF-7BCD-EB5C-F0EB03B8944C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384BF1-437C-DC26-8490-989AEEDF66CE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8EA37C-CCAE-A3E4-7EB5-2B55E702069E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079101-937E-5C70-9015-E09B6CCE2B01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CA901C8-BB84-28A7-B2A7-33E9013B9F4C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129CF9-C2C2-0DB8-5720-5965BB734B9A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3BD2192-1FC7-FC7B-D308-AFF2E0961AC9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0E3AE4-3456-568A-6E5C-60E2B463B9EB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97599D5-7B7F-1E6B-22BC-4530691F5F45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B83553-3844-C2AB-00E6-727106144C20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76AF-786E-8623-D077-3A52C2AF521E}"/>
              </a:ext>
            </a:extLst>
          </p:cNvPr>
          <p:cNvSpPr txBox="1"/>
          <p:nvPr/>
        </p:nvSpPr>
        <p:spPr>
          <a:xfrm>
            <a:off x="4430193" y="2453134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0F3B7-EE7C-F28D-BF1B-C0672BBF9EC0}"/>
              </a:ext>
            </a:extLst>
          </p:cNvPr>
          <p:cNvSpPr txBox="1"/>
          <p:nvPr/>
        </p:nvSpPr>
        <p:spPr>
          <a:xfrm>
            <a:off x="3435928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22B01-A028-7150-42E2-780D4296F6A1}"/>
              </a:ext>
            </a:extLst>
          </p:cNvPr>
          <p:cNvSpPr txBox="1"/>
          <p:nvPr/>
        </p:nvSpPr>
        <p:spPr>
          <a:xfrm>
            <a:off x="6102036" y="245313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951D2C-A57F-7610-D6A5-651BCE0B002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316297" y="1267467"/>
            <a:ext cx="1785739" cy="133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6BAA3FC5-5A1B-C596-CDC5-36B706090CC2}"/>
              </a:ext>
            </a:extLst>
          </p:cNvPr>
          <p:cNvSpPr/>
          <p:nvPr/>
        </p:nvSpPr>
        <p:spPr>
          <a:xfrm>
            <a:off x="6891893" y="1507079"/>
            <a:ext cx="521855" cy="731248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83C01-3B85-0EF0-6962-1E6E9F52B328}"/>
              </a:ext>
            </a:extLst>
          </p:cNvPr>
          <p:cNvSpPr txBox="1"/>
          <p:nvPr/>
        </p:nvSpPr>
        <p:spPr>
          <a:xfrm>
            <a:off x="5708073" y="152790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h1 = h2;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BB399-3B32-CC04-BFD6-2A1C51B695B4}"/>
              </a:ext>
            </a:extLst>
          </p:cNvPr>
          <p:cNvSpPr txBox="1"/>
          <p:nvPr/>
        </p:nvSpPr>
        <p:spPr>
          <a:xfrm>
            <a:off x="5708073" y="102419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50"/>
                </a:solidFill>
                <a:latin typeface="Consolas" panose="020B0609020204030204" pitchFamily="49" charset="0"/>
              </a:rPr>
              <a:t>Tier h2 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= new Hund();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35B63-55EC-093F-6FD1-97C720C7BFF3}"/>
              </a:ext>
            </a:extLst>
          </p:cNvPr>
          <p:cNvSpPr txBox="1"/>
          <p:nvPr/>
        </p:nvSpPr>
        <p:spPr>
          <a:xfrm>
            <a:off x="5708073" y="541311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2129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16C09-2743-F2F4-A5D3-C9D18B5C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24D13-BCCE-4719-6C30-C879FB3E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600BEA-C2BA-41E4-6C35-F791AEADF9AA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32D667-3B6C-499E-1B50-42FB2B393776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EF74EF-D9B7-67C9-DA76-5D29CC7B0E53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C491035-D604-A060-210F-4FB9E6EB6BA0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E24D5F-4D81-A9BC-B345-293D81968DE7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A26A862-89F5-CEB2-6923-A9A3714A68EF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775CF5-08B0-9657-076B-0342213095B6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B00837D-91A5-3CA5-4553-7E0A4C3FDF03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47FDCB-0D72-9544-BE9B-42FCA2EB2AE4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C2D30E4-F924-CC2A-C0CD-95E49EB6683C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65DDF1-B5F5-F17E-B507-2556CA338E12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4C7D5-40CE-458E-699E-082E983488E4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B5D5A6-54AF-04B8-907D-CA908891989E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AB626-21EC-3BAA-2A7B-62027B416C4A}"/>
              </a:ext>
            </a:extLst>
          </p:cNvPr>
          <p:cNvSpPr txBox="1"/>
          <p:nvPr/>
        </p:nvSpPr>
        <p:spPr>
          <a:xfrm>
            <a:off x="4430193" y="2453134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CF1A3-044D-2050-C7A6-112E39B1FD34}"/>
              </a:ext>
            </a:extLst>
          </p:cNvPr>
          <p:cNvSpPr txBox="1"/>
          <p:nvPr/>
        </p:nvSpPr>
        <p:spPr>
          <a:xfrm>
            <a:off x="3435928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9CDB6-EEFF-2E53-56BC-85C439D9C32B}"/>
              </a:ext>
            </a:extLst>
          </p:cNvPr>
          <p:cNvSpPr txBox="1"/>
          <p:nvPr/>
        </p:nvSpPr>
        <p:spPr>
          <a:xfrm>
            <a:off x="6102036" y="245313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9FEA4D-D61C-2B97-B028-E0BE7530EEE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316297" y="1267467"/>
            <a:ext cx="1785739" cy="133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3B2958EB-0239-04E0-F427-4E7ABADB2678}"/>
              </a:ext>
            </a:extLst>
          </p:cNvPr>
          <p:cNvSpPr/>
          <p:nvPr/>
        </p:nvSpPr>
        <p:spPr>
          <a:xfrm>
            <a:off x="6891893" y="1619406"/>
            <a:ext cx="521855" cy="731248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D9BD6-9C9F-3D1E-383B-E716F919879C}"/>
              </a:ext>
            </a:extLst>
          </p:cNvPr>
          <p:cNvSpPr txBox="1"/>
          <p:nvPr/>
        </p:nvSpPr>
        <p:spPr>
          <a:xfrm>
            <a:off x="4316297" y="2876638"/>
            <a:ext cx="459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java: incompatible types: Tier cannot be converted to Hund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7878D-EF72-468D-8983-E3D2F8B6B22F}"/>
              </a:ext>
            </a:extLst>
          </p:cNvPr>
          <p:cNvSpPr txBox="1"/>
          <p:nvPr/>
        </p:nvSpPr>
        <p:spPr>
          <a:xfrm>
            <a:off x="5708073" y="152790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h1 = h2;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FAD29-4037-7489-784E-ED507639C5A9}"/>
              </a:ext>
            </a:extLst>
          </p:cNvPr>
          <p:cNvSpPr txBox="1"/>
          <p:nvPr/>
        </p:nvSpPr>
        <p:spPr>
          <a:xfrm>
            <a:off x="5708073" y="1024195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50"/>
                </a:solidFill>
                <a:latin typeface="Consolas" panose="020B0609020204030204" pitchFamily="49" charset="0"/>
              </a:rPr>
              <a:t>Tier h2 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= new Hund();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3CECD-0261-FAD4-D0DA-4E0572082F00}"/>
              </a:ext>
            </a:extLst>
          </p:cNvPr>
          <p:cNvSpPr txBox="1"/>
          <p:nvPr/>
        </p:nvSpPr>
        <p:spPr>
          <a:xfrm>
            <a:off x="5708073" y="541311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D33A8-EFE3-6C13-4200-15BF54DD32E9}"/>
              </a:ext>
            </a:extLst>
          </p:cNvPr>
          <p:cNvSpPr txBox="1"/>
          <p:nvPr/>
        </p:nvSpPr>
        <p:spPr>
          <a:xfrm>
            <a:off x="4503600" y="3946472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err="1"/>
              <a:t>Wieso</a:t>
            </a:r>
            <a:r>
              <a:rPr lang="en-GB" sz="2800" b="1"/>
              <a:t> </a:t>
            </a:r>
            <a:r>
              <a:rPr lang="en-GB" sz="2800" b="1" err="1"/>
              <a:t>geht</a:t>
            </a:r>
            <a:r>
              <a:rPr lang="en-GB" sz="2800" b="1"/>
              <a:t> das </a:t>
            </a:r>
            <a:r>
              <a:rPr lang="en-GB" sz="2800" b="1" err="1"/>
              <a:t>nicht</a:t>
            </a:r>
            <a:r>
              <a:rPr lang="en-GB" sz="2800" b="1"/>
              <a:t>? </a:t>
            </a:r>
            <a:endParaRPr lang="en-CH" sz="2800" b="1"/>
          </a:p>
        </p:txBody>
      </p:sp>
    </p:spTree>
    <p:extLst>
      <p:ext uri="{BB962C8B-B14F-4D97-AF65-F5344CB8AC3E}">
        <p14:creationId xmlns:p14="http://schemas.microsoft.com/office/powerpoint/2010/main" val="150161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FE48-F540-1C72-E80A-2FCD5AEA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397C0-9F9D-0992-7160-97326679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BC7BA9-7A4F-3891-CF25-40A58AD8EE7B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7674A2-0246-4719-BA50-17DF6F32925C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A31807-D44E-1F1C-07BD-C269AE679F1F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15C8AFA-AC7B-83B4-A63E-973B0215AB55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4D2814-3DE8-2164-1422-ED8072B2D380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B16BDB-BAD5-5046-488E-56E5DA4A7B51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Casting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E287B-F1CB-37DA-E18F-7A6DCBF0F2F8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13F8D-6B61-9B60-215E-20EE5287C065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91BA4-9ADA-6CD2-66FE-CE34A626A8BE}"/>
              </a:ext>
            </a:extLst>
          </p:cNvPr>
          <p:cNvSpPr txBox="1"/>
          <p:nvPr/>
        </p:nvSpPr>
        <p:spPr>
          <a:xfrm>
            <a:off x="2957055" y="2571750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>
                <a:solidFill>
                  <a:schemeClr val="tx1"/>
                </a:solidFill>
                <a:latin typeface="Consolas" panose="020B0609020204030204" pitchFamily="49" charset="0"/>
              </a:rPr>
              <a:t> Hund()</a:t>
            </a:r>
            <a:endParaRPr lang="de-AT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7B8A06-284D-1F80-0EDE-6266902C9C7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2667606" y="1267467"/>
            <a:ext cx="878713" cy="130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24900130-9F7D-FBC2-25A1-C7EE39BDFF72}"/>
              </a:ext>
            </a:extLst>
          </p:cNvPr>
          <p:cNvSpPr/>
          <p:nvPr/>
        </p:nvSpPr>
        <p:spPr>
          <a:xfrm>
            <a:off x="5779014" y="1669438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25A08-558A-DF9D-0EA2-63A63FF5E620}"/>
              </a:ext>
            </a:extLst>
          </p:cNvPr>
          <p:cNvSpPr txBox="1"/>
          <p:nvPr/>
        </p:nvSpPr>
        <p:spPr>
          <a:xfrm>
            <a:off x="4425032" y="2356307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/>
              <a:t>Wieso geht das nicht?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9CD4D3-9799-2EF5-306D-4AF243FA539C}"/>
              </a:ext>
            </a:extLst>
          </p:cNvPr>
          <p:cNvSpPr txBox="1"/>
          <p:nvPr/>
        </p:nvSpPr>
        <p:spPr>
          <a:xfrm>
            <a:off x="4425032" y="3117273"/>
            <a:ext cx="43864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b="1"/>
              <a:t>Von wo wissen wir, dass </a:t>
            </a:r>
            <a:r>
              <a:rPr lang="de-AT" sz="1600" b="1">
                <a:latin typeface="Consolas" panose="020B0609020204030204" pitchFamily="49" charset="0"/>
              </a:rPr>
              <a:t>h2</a:t>
            </a:r>
            <a:r>
              <a:rPr lang="de-AT" sz="1600" b="1"/>
              <a:t> eine Referenz auf ein Objekt vom Typ </a:t>
            </a:r>
            <a:r>
              <a:rPr lang="de-AT" sz="1600" b="1">
                <a:latin typeface="Consolas" panose="020B0609020204030204" pitchFamily="49" charset="0"/>
              </a:rPr>
              <a:t>Hund</a:t>
            </a:r>
            <a:r>
              <a:rPr lang="de-AT" sz="1600" b="1"/>
              <a:t> enthält?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68ED4-0A2E-CCC0-9C2D-097FEDA003D7}"/>
              </a:ext>
            </a:extLst>
          </p:cNvPr>
          <p:cNvSpPr txBox="1"/>
          <p:nvPr/>
        </p:nvSpPr>
        <p:spPr>
          <a:xfrm>
            <a:off x="4425032" y="3809489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/>
              <a:t>Wir kennen den dynamischen Typ…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06638-AC9A-71D7-B715-C7A83B42F248}"/>
              </a:ext>
            </a:extLst>
          </p:cNvPr>
          <p:cNvSpPr txBox="1"/>
          <p:nvPr/>
        </p:nvSpPr>
        <p:spPr>
          <a:xfrm>
            <a:off x="4627418" y="1643497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h1 = h2;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68F71-08DC-1D45-21E3-5BDBCA53D2CE}"/>
              </a:ext>
            </a:extLst>
          </p:cNvPr>
          <p:cNvSpPr txBox="1"/>
          <p:nvPr/>
        </p:nvSpPr>
        <p:spPr>
          <a:xfrm>
            <a:off x="4627418" y="1139787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rgbClr val="00B050"/>
                </a:solidFill>
                <a:latin typeface="Consolas" panose="020B0609020204030204" pitchFamily="49" charset="0"/>
              </a:rPr>
              <a:t>Tier h2 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Hund();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FD814-8ABD-B599-D66C-626526F2FD11}"/>
              </a:ext>
            </a:extLst>
          </p:cNvPr>
          <p:cNvSpPr txBox="1"/>
          <p:nvPr/>
        </p:nvSpPr>
        <p:spPr>
          <a:xfrm>
            <a:off x="4627418" y="656903"/>
            <a:ext cx="3144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0090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1EBA-3199-091C-424F-5858EB473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AD446-3009-AC7B-EDB5-2CE6ABCB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61AB51-189B-8A29-6BA0-4E4AF8FBA134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0B03A4-A881-9A46-BF03-D41CB0697B69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07A68E-34FE-6E0D-D848-74624C497358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5468E03-C36D-BF8C-3746-F353F19499F6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3A7619-16C5-270A-1610-79A7705F5BDC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2A99DE-3AAB-8FEC-4452-CEF44740139A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0D9D7-15FD-9611-F4CB-031889299781}"/>
              </a:ext>
            </a:extLst>
          </p:cNvPr>
          <p:cNvSpPr txBox="1"/>
          <p:nvPr/>
        </p:nvSpPr>
        <p:spPr>
          <a:xfrm>
            <a:off x="4426688" y="541311"/>
            <a:ext cx="44263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methode1(</a:t>
            </a:r>
            <a:r>
              <a:rPr lang="en-GB" sz="2000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endParaRPr lang="en-GB" sz="200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3"/>
            <a:r>
              <a:rPr lang="en-GB" sz="2000">
                <a:solidFill>
                  <a:schemeClr val="accent2"/>
                </a:solidFill>
                <a:latin typeface="Consolas" panose="020B0609020204030204" pitchFamily="49" charset="0"/>
              </a:rPr>
              <a:t>   Hund h1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2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h1 = h2; 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388CD-8CD5-3C55-50E6-DE861AF1DC97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78FC1-7F3A-E10B-C615-A06530236D3F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25501-F586-DE38-37CE-F2288C742C4A}"/>
              </a:ext>
            </a:extLst>
          </p:cNvPr>
          <p:cNvSpPr txBox="1"/>
          <p:nvPr/>
        </p:nvSpPr>
        <p:spPr>
          <a:xfrm>
            <a:off x="2957055" y="2571750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55E75E-E7CF-605C-0371-15853EF2C8B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67606" y="1267467"/>
            <a:ext cx="440183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17254D28-FCAB-5C62-4D34-280C317EC765}"/>
              </a:ext>
            </a:extLst>
          </p:cNvPr>
          <p:cNvSpPr/>
          <p:nvPr/>
        </p:nvSpPr>
        <p:spPr>
          <a:xfrm>
            <a:off x="6079094" y="1706757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802F3-6334-4867-1B6B-79C80FF37132}"/>
              </a:ext>
            </a:extLst>
          </p:cNvPr>
          <p:cNvSpPr txBox="1"/>
          <p:nvPr/>
        </p:nvSpPr>
        <p:spPr>
          <a:xfrm>
            <a:off x="4572000" y="2604077"/>
            <a:ext cx="442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Hier </a:t>
            </a:r>
            <a:r>
              <a:rPr lang="en-GB" b="1" err="1"/>
              <a:t>kennen</a:t>
            </a:r>
            <a:r>
              <a:rPr lang="en-GB" b="1"/>
              <a:t> </a:t>
            </a:r>
            <a:r>
              <a:rPr lang="en-GB" b="1" err="1"/>
              <a:t>wir</a:t>
            </a:r>
            <a:r>
              <a:rPr lang="en-GB" b="1"/>
              <a:t> den </a:t>
            </a:r>
            <a:r>
              <a:rPr lang="en-GB" b="1" err="1"/>
              <a:t>dynamischen</a:t>
            </a:r>
            <a:r>
              <a:rPr lang="en-GB" b="1"/>
              <a:t> </a:t>
            </a:r>
            <a:r>
              <a:rPr lang="en-GB" b="1" err="1"/>
              <a:t>Typ</a:t>
            </a:r>
            <a:r>
              <a:rPr lang="en-GB" b="1"/>
              <a:t> </a:t>
            </a:r>
            <a:r>
              <a:rPr lang="en-GB" b="1" err="1"/>
              <a:t>nicht</a:t>
            </a:r>
            <a:r>
              <a:rPr lang="en-GB" b="1"/>
              <a:t>…</a:t>
            </a:r>
            <a:endParaRPr lang="en-CH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F557B-C583-956C-97AD-2999C0789EA9}"/>
              </a:ext>
            </a:extLst>
          </p:cNvPr>
          <p:cNvSpPr txBox="1"/>
          <p:nvPr/>
        </p:nvSpPr>
        <p:spPr>
          <a:xfrm>
            <a:off x="3111890" y="17067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/>
              <a:t>?</a:t>
            </a:r>
            <a:endParaRPr lang="en-CH" b="1"/>
          </a:p>
        </p:txBody>
      </p:sp>
    </p:spTree>
    <p:extLst>
      <p:ext uri="{BB962C8B-B14F-4D97-AF65-F5344CB8AC3E}">
        <p14:creationId xmlns:p14="http://schemas.microsoft.com/office/powerpoint/2010/main" val="354569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93C57-83CC-2ADD-918C-2A132014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49CC7-FBDD-20B0-1673-65BF2758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3CFD8F-21AD-2DEC-6962-532F09AA52FA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8411F9-ABE7-F820-C424-EFFF4CDC3420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051E3F-4BBC-B6D3-DAD7-6A398A7DB671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3A3ADCC-856B-7EB5-EC94-462519B6A242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153134-356A-7319-8164-9D2CDAE10257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16EE2E-F75A-43D0-3251-97443675340E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A342A-FCB3-4B20-8BC7-FBF725E69675}"/>
              </a:ext>
            </a:extLst>
          </p:cNvPr>
          <p:cNvSpPr txBox="1"/>
          <p:nvPr/>
        </p:nvSpPr>
        <p:spPr>
          <a:xfrm>
            <a:off x="4426688" y="541311"/>
            <a:ext cx="44263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void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methode1(</a:t>
            </a:r>
            <a:r>
              <a:rPr lang="de-AT" sz="2000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endParaRPr lang="de-AT" sz="200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3"/>
            <a:r>
              <a:rPr lang="de-AT" sz="2000">
                <a:solidFill>
                  <a:schemeClr val="accent2"/>
                </a:solidFill>
                <a:latin typeface="Consolas" panose="020B0609020204030204" pitchFamily="49" charset="0"/>
              </a:rPr>
              <a:t>   Hund h1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endParaRPr lang="de-AT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2"/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  h1 = h2;  </a:t>
            </a:r>
          </a:p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DA793-E72F-2207-A0A9-844115237BEA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F83DC-D079-2EBE-4210-01316F3A6B17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EC7C-32C8-F72A-0EEE-E35161DEFE34}"/>
              </a:ext>
            </a:extLst>
          </p:cNvPr>
          <p:cNvSpPr txBox="1"/>
          <p:nvPr/>
        </p:nvSpPr>
        <p:spPr>
          <a:xfrm>
            <a:off x="2957055" y="2571750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>
                <a:solidFill>
                  <a:schemeClr val="tx1"/>
                </a:solidFill>
                <a:latin typeface="Consolas" panose="020B0609020204030204" pitchFamily="49" charset="0"/>
              </a:rPr>
              <a:t> Hund()</a:t>
            </a:r>
            <a:endParaRPr lang="de-AT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590FD-8B87-22E5-B84C-3560B9CC18AB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2667606" y="1267467"/>
            <a:ext cx="878713" cy="130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5CAE5C91-B082-96B6-FA29-869ABFF09541}"/>
              </a:ext>
            </a:extLst>
          </p:cNvPr>
          <p:cNvSpPr/>
          <p:nvPr/>
        </p:nvSpPr>
        <p:spPr>
          <a:xfrm>
            <a:off x="6079094" y="1706757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9E35-0ADB-DF07-557A-3650D87F6F07}"/>
              </a:ext>
            </a:extLst>
          </p:cNvPr>
          <p:cNvSpPr txBox="1"/>
          <p:nvPr/>
        </p:nvSpPr>
        <p:spPr>
          <a:xfrm>
            <a:off x="4378036" y="2663198"/>
            <a:ext cx="44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/>
              <a:t>Wenn wir </a:t>
            </a:r>
            <a:r>
              <a:rPr lang="de-AT" sz="1600">
                <a:latin typeface="Consolas" panose="020B0609020204030204" pitchFamily="49" charset="0"/>
              </a:rPr>
              <a:t>methode1</a:t>
            </a:r>
            <a:r>
              <a:rPr lang="de-AT" sz="1600"/>
              <a:t> nur aufrufen, wenn </a:t>
            </a:r>
            <a:r>
              <a:rPr lang="de-AT" sz="1600">
                <a:latin typeface="Consolas" panose="020B0609020204030204" pitchFamily="49" charset="0"/>
              </a:rPr>
              <a:t>h2</a:t>
            </a:r>
            <a:r>
              <a:rPr lang="de-AT" sz="1600"/>
              <a:t> eine Referenz auf ein Objekt vom Typ Hund enthält, dann würde eigentlich </a:t>
            </a:r>
            <a:r>
              <a:rPr lang="de-AT" sz="1600">
                <a:latin typeface="Consolas" panose="020B0609020204030204" pitchFamily="49" charset="0"/>
              </a:rPr>
              <a:t>h1 = h2 </a:t>
            </a:r>
            <a:r>
              <a:rPr lang="de-AT" sz="1600"/>
              <a:t>immer gehen!</a:t>
            </a:r>
          </a:p>
        </p:txBody>
      </p:sp>
    </p:spTree>
    <p:extLst>
      <p:ext uri="{BB962C8B-B14F-4D97-AF65-F5344CB8AC3E}">
        <p14:creationId xmlns:p14="http://schemas.microsoft.com/office/powerpoint/2010/main" val="86910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28AC-CD7F-8B5F-D941-74C6D161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6FEC7-67C7-D682-6534-79C3AE44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898EA4-93DD-624F-9C7C-5963E8827E47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7E34C0-C0F7-8101-2F9A-87617149E2F6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CCE653-968F-9019-8D04-C89A736BA9C9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0649753-FF01-899C-CD4B-F5150CEE0101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83A140-F570-4B40-48D1-DACF650E3BE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B31226-C42C-BC97-C777-3D951CAB2D73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Casting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B2BFA-E170-8916-CEF6-2C09FDFFC43A}"/>
              </a:ext>
            </a:extLst>
          </p:cNvPr>
          <p:cNvSpPr txBox="1"/>
          <p:nvPr/>
        </p:nvSpPr>
        <p:spPr>
          <a:xfrm>
            <a:off x="4426688" y="541311"/>
            <a:ext cx="44263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void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methode1(</a:t>
            </a:r>
            <a:r>
              <a:rPr lang="de-AT" sz="2000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endParaRPr lang="de-AT" sz="200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lvl="3"/>
            <a:r>
              <a:rPr lang="de-AT" sz="2000">
                <a:solidFill>
                  <a:schemeClr val="accent2"/>
                </a:solidFill>
                <a:latin typeface="Consolas" panose="020B0609020204030204" pitchFamily="49" charset="0"/>
              </a:rPr>
              <a:t>   Hund h1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lvl="2"/>
            <a:endParaRPr lang="de-AT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2"/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  h1 = (Hund) h2;  </a:t>
            </a:r>
          </a:p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793D9-BA1A-6FFE-49B6-F25D3F565245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chemeClr val="accent2"/>
                </a:solidFill>
                <a:latin typeface="Consolas" panose="020B0609020204030204" pitchFamily="49" charset="0"/>
              </a:rPr>
              <a:t>Hund h1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40B7F-1D6D-BA75-F822-92F54EC55285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>
                <a:solidFill>
                  <a:srgbClr val="00B050"/>
                </a:solidFill>
                <a:latin typeface="Consolas" panose="020B0609020204030204" pitchFamily="49" charset="0"/>
              </a:rPr>
              <a:t>Tier 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84A7B-149D-350F-F5B3-FA725CC241A4}"/>
              </a:ext>
            </a:extLst>
          </p:cNvPr>
          <p:cNvSpPr txBox="1"/>
          <p:nvPr/>
        </p:nvSpPr>
        <p:spPr>
          <a:xfrm>
            <a:off x="2957055" y="2571750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>
                <a:solidFill>
                  <a:schemeClr val="tx1"/>
                </a:solidFill>
                <a:latin typeface="Consolas" panose="020B0609020204030204" pitchFamily="49" charset="0"/>
              </a:rPr>
              <a:t> Hund()</a:t>
            </a:r>
            <a:endParaRPr lang="de-AT"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B1C0B8-71A6-C33B-35EE-294B736B378F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2667606" y="1267467"/>
            <a:ext cx="878713" cy="130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B56318-98EF-2A3B-4DC2-DAD41801F93D}"/>
              </a:ext>
            </a:extLst>
          </p:cNvPr>
          <p:cNvSpPr txBox="1"/>
          <p:nvPr/>
        </p:nvSpPr>
        <p:spPr>
          <a:xfrm>
            <a:off x="4378036" y="2663198"/>
            <a:ext cx="44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/>
              <a:t>Wenn wir </a:t>
            </a:r>
            <a:r>
              <a:rPr lang="de-AT" sz="1600">
                <a:latin typeface="Consolas" panose="020B0609020204030204" pitchFamily="49" charset="0"/>
              </a:rPr>
              <a:t>methode1</a:t>
            </a:r>
            <a:r>
              <a:rPr lang="de-AT" sz="1600"/>
              <a:t> nur aufrufen, wenn </a:t>
            </a:r>
            <a:r>
              <a:rPr lang="de-AT" sz="1600">
                <a:latin typeface="Consolas" panose="020B0609020204030204" pitchFamily="49" charset="0"/>
              </a:rPr>
              <a:t>h2</a:t>
            </a:r>
            <a:r>
              <a:rPr lang="de-AT" sz="1600"/>
              <a:t> eine Referenz auf ein Objekt vom Typ Hund enthält, dann würde eigentlich </a:t>
            </a:r>
            <a:r>
              <a:rPr lang="de-AT" sz="1600">
                <a:latin typeface="Consolas" panose="020B0609020204030204" pitchFamily="49" charset="0"/>
              </a:rPr>
              <a:t>h1 = h2 </a:t>
            </a:r>
            <a:r>
              <a:rPr lang="de-AT" sz="1600"/>
              <a:t>immer gehen!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C9FDF-AAFE-CD5F-A73B-3D43D3E6C8B3}"/>
              </a:ext>
            </a:extLst>
          </p:cNvPr>
          <p:cNvSpPr txBox="1"/>
          <p:nvPr/>
        </p:nvSpPr>
        <p:spPr>
          <a:xfrm>
            <a:off x="4456545" y="3828473"/>
            <a:ext cx="42693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/>
              <a:t>Ein Cast ist ein Versprechen an den Compiler, dass dies der Fall ist.</a:t>
            </a:r>
          </a:p>
        </p:txBody>
      </p:sp>
    </p:spTree>
    <p:extLst>
      <p:ext uri="{BB962C8B-B14F-4D97-AF65-F5344CB8AC3E}">
        <p14:creationId xmlns:p14="http://schemas.microsoft.com/office/powerpoint/2010/main" val="339783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FFA46-0248-1036-3582-EDFB86EB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06D0-29A1-8987-1DEC-23D258C3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Extends-Schlüsselwort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E5AB-BFED-B0CA-24CD-12D1439BB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noProof="0" err="1"/>
              <a:t>extends</a:t>
            </a:r>
            <a:r>
              <a:rPr lang="de-AT" sz="2000" noProof="0"/>
              <a:t>  </a:t>
            </a:r>
            <a:r>
              <a:rPr lang="de-AT" sz="2000" b="0" noProof="0"/>
              <a:t>spezifiziert, dass eine Klasse von einer anderen </a:t>
            </a:r>
            <a:r>
              <a:rPr lang="de-AT" sz="2000" noProof="0"/>
              <a:t>erbt</a:t>
            </a:r>
          </a:p>
          <a:p>
            <a:pPr>
              <a:lnSpc>
                <a:spcPct val="90000"/>
              </a:lnSpc>
            </a:pPr>
            <a:r>
              <a:rPr lang="de-AT" sz="2000" b="0"/>
              <a:t>Wir nennen die erbende Klasse im Folgenden Subklasse…</a:t>
            </a:r>
          </a:p>
          <a:p>
            <a:pPr>
              <a:lnSpc>
                <a:spcPct val="90000"/>
              </a:lnSpc>
            </a:pPr>
            <a:r>
              <a:rPr lang="de-AT" sz="2000" b="0" noProof="0"/>
              <a:t>und die vererbende Klasse Superklasse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CDB4-62C2-3D70-54F9-B37781BA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D332F-5CBA-70B6-64D0-711F69356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83" y="1200151"/>
            <a:ext cx="3923625" cy="10115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373EB8-5CC1-99A0-3669-DED690167593}"/>
              </a:ext>
            </a:extLst>
          </p:cNvPr>
          <p:cNvSpPr/>
          <p:nvPr/>
        </p:nvSpPr>
        <p:spPr>
          <a:xfrm>
            <a:off x="6156176" y="35865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056A75-B515-0C44-C136-9BF3E329E470}"/>
              </a:ext>
            </a:extLst>
          </p:cNvPr>
          <p:cNvSpPr/>
          <p:nvPr/>
        </p:nvSpPr>
        <p:spPr>
          <a:xfrm>
            <a:off x="6156176" y="2244488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CBBB30-E5C6-430C-37F2-EABA5999435E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6660232" y="3252600"/>
            <a:ext cx="0" cy="333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10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FCC2C-8F30-D43B-6414-048B2BF1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D80BE-7CA9-BC47-76F9-F9E046A1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0A137A-D97D-655A-541A-3690F994D867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55CF4-62BF-E494-0014-2DBD788AF8C8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B96CD0-667F-267B-85E0-0DBBB043D3CA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B422154-7D9C-957D-05D5-9BE16B8A6945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0BF9D0-0480-77CA-B902-0A9DF152A925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711CFA-BA52-1201-9800-A051C1A9705A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4CC10-F68F-DA80-5B31-337B4B330F7C}"/>
              </a:ext>
            </a:extLst>
          </p:cNvPr>
          <p:cNvSpPr txBox="1"/>
          <p:nvPr/>
        </p:nvSpPr>
        <p:spPr>
          <a:xfrm>
            <a:off x="4426688" y="541311"/>
            <a:ext cx="442636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methode1(Tier h2) {</a:t>
            </a:r>
          </a:p>
          <a:p>
            <a:pPr lvl="3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Hund h1;</a:t>
            </a:r>
          </a:p>
          <a:p>
            <a:pPr lvl="2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h1 = (Hund) h2; 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methode2() {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Tier t = new Hund();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methode1(t);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5E82D-452C-5BF5-AA27-49E1B8DC108F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2038-B989-D3AA-0487-DE0FBB4B456A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DAF41-C07A-879A-4752-086C0540D114}"/>
              </a:ext>
            </a:extLst>
          </p:cNvPr>
          <p:cNvSpPr txBox="1"/>
          <p:nvPr/>
        </p:nvSpPr>
        <p:spPr>
          <a:xfrm>
            <a:off x="2957055" y="2571750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0EA23-53E7-E8E4-17D6-CA573FAA9F98}"/>
              </a:ext>
            </a:extLst>
          </p:cNvPr>
          <p:cNvSpPr txBox="1"/>
          <p:nvPr/>
        </p:nvSpPr>
        <p:spPr>
          <a:xfrm>
            <a:off x="5459791" y="345362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chemeClr val="tx1"/>
                </a:solidFill>
              </a:rPr>
              <a:t>Geht</a:t>
            </a:r>
            <a:r>
              <a:rPr lang="en-GB" sz="3200" b="1">
                <a:solidFill>
                  <a:schemeClr val="tx1"/>
                </a:solidFill>
              </a:rPr>
              <a:t> das?</a:t>
            </a:r>
            <a:endParaRPr lang="en-CH" sz="32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6F560-F816-36D1-69BF-FDF7F9B44B48}"/>
              </a:ext>
            </a:extLst>
          </p:cNvPr>
          <p:cNvSpPr txBox="1"/>
          <p:nvPr/>
        </p:nvSpPr>
        <p:spPr>
          <a:xfrm>
            <a:off x="1787235" y="1617634"/>
            <a:ext cx="8785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t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B32240-9BC0-4107-1D36-474EB9E349DC}"/>
              </a:ext>
            </a:extLst>
          </p:cNvPr>
          <p:cNvCxnSpPr>
            <a:stCxn id="14" idx="2"/>
            <a:endCxn id="7" idx="1"/>
          </p:cNvCxnSpPr>
          <p:nvPr/>
        </p:nvCxnSpPr>
        <p:spPr>
          <a:xfrm>
            <a:off x="2226532" y="1925411"/>
            <a:ext cx="730523" cy="80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8AABFB-2333-456C-4BF8-2DA7748D2F52}"/>
                  </a:ext>
                </a:extLst>
              </p14:cNvPr>
              <p14:cNvContentPartPr/>
              <p14:nvPr/>
            </p14:nvContentPartPr>
            <p14:xfrm>
              <a:off x="7356724" y="3468377"/>
              <a:ext cx="694440" cy="78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8AABFB-2333-456C-4BF8-2DA7748D2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8724" y="3450377"/>
                <a:ext cx="730080" cy="824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E72129-75E3-E004-C364-BFAC7C2CB646}"/>
              </a:ext>
            </a:extLst>
          </p:cNvPr>
          <p:cNvSpPr txBox="1"/>
          <p:nvPr/>
        </p:nvSpPr>
        <p:spPr>
          <a:xfrm>
            <a:off x="1953490" y="4309801"/>
            <a:ext cx="5237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b="1" noProof="0" dirty="0">
                <a:solidFill>
                  <a:schemeClr val="tx1"/>
                </a:solidFill>
              </a:rPr>
              <a:t>Die Einschränkung auf einen Typen weiter unten im Baum nennt man einen Downcast.</a:t>
            </a:r>
          </a:p>
        </p:txBody>
      </p:sp>
    </p:spTree>
    <p:extLst>
      <p:ext uri="{BB962C8B-B14F-4D97-AF65-F5344CB8AC3E}">
        <p14:creationId xmlns:p14="http://schemas.microsoft.com/office/powerpoint/2010/main" val="424752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C7A7-5FAE-44E4-447C-E3366D24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3CA3B-CA50-9FE5-FC2B-86591A7C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8E2A1F-762E-6861-A42F-DB793824D0AF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8F50F9-0BDE-0319-ACD2-F1D84CEA58B2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3FC183-4B21-9EA4-7E2D-9BE4B85F7294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60B931D-F617-D0D8-4917-A7AC5A9BA1F8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1F85AD-2781-61F5-CF73-0040E135A426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DF5ED-14E3-208E-CE28-9C04C28F0151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2C85B-F101-EFF9-E123-34255FFDB606}"/>
              </a:ext>
            </a:extLst>
          </p:cNvPr>
          <p:cNvSpPr txBox="1"/>
          <p:nvPr/>
        </p:nvSpPr>
        <p:spPr>
          <a:xfrm>
            <a:off x="4426688" y="541311"/>
            <a:ext cx="442636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methode1(Tier h2) {</a:t>
            </a:r>
          </a:p>
          <a:p>
            <a:pPr lvl="3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Hund h1;</a:t>
            </a:r>
          </a:p>
          <a:p>
            <a:pPr lvl="2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h1 = (Hund) h2; 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methode2() {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Tier t = new Tier();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methode1(t);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83404-B21A-893A-698F-F33B9A11171B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21C69-AC0F-CD64-04C4-E9B096D9B540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CC00B-3E67-EC05-DEA3-21E92AEEBE2F}"/>
              </a:ext>
            </a:extLst>
          </p:cNvPr>
          <p:cNvSpPr txBox="1"/>
          <p:nvPr/>
        </p:nvSpPr>
        <p:spPr>
          <a:xfrm>
            <a:off x="2957055" y="1617633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Tier()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F1CE5-070A-D321-42BA-381E05B673D6}"/>
              </a:ext>
            </a:extLst>
          </p:cNvPr>
          <p:cNvSpPr txBox="1"/>
          <p:nvPr/>
        </p:nvSpPr>
        <p:spPr>
          <a:xfrm>
            <a:off x="5459791" y="3689928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chemeClr val="tx1"/>
                </a:solidFill>
              </a:rPr>
              <a:t>Geht</a:t>
            </a:r>
            <a:r>
              <a:rPr lang="en-GB" sz="3200" b="1">
                <a:solidFill>
                  <a:schemeClr val="tx1"/>
                </a:solidFill>
              </a:rPr>
              <a:t> das?</a:t>
            </a:r>
            <a:endParaRPr lang="en-CH" sz="32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6F1F1-1724-F62D-8548-311A5251D49D}"/>
              </a:ext>
            </a:extLst>
          </p:cNvPr>
          <p:cNvSpPr txBox="1"/>
          <p:nvPr/>
        </p:nvSpPr>
        <p:spPr>
          <a:xfrm>
            <a:off x="1787235" y="1617634"/>
            <a:ext cx="8785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t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976F3C-3E13-893E-8CD7-823D8E5ED8A7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2665828" y="1771522"/>
            <a:ext cx="2912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18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E354-64B8-F677-8577-3446AC87B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EC81-73FB-3893-24DE-9E7933D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8EC15F-BF7A-7565-FEDE-9AD20E959684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6C8AA5-3511-0D15-63F2-646C4510C36E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4F726B-D083-0CE6-624B-B6862CD1B4C0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4BC42DB-5902-E6FC-A532-308FAF945FD6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BE7A86-6E5A-6900-A1E0-B567CAAAFCE5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4ECA3C-DE59-D6DA-1875-3A8510245CA5}"/>
              </a:ext>
            </a:extLst>
          </p:cNvPr>
          <p:cNvSpPr txBox="1"/>
          <p:nvPr/>
        </p:nvSpPr>
        <p:spPr>
          <a:xfrm>
            <a:off x="333808" y="196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</a:t>
            </a:r>
            <a:endParaRPr lang="en-CH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799EE-C5C5-B1E8-B8EB-6CA709048FDB}"/>
              </a:ext>
            </a:extLst>
          </p:cNvPr>
          <p:cNvSpPr txBox="1"/>
          <p:nvPr/>
        </p:nvSpPr>
        <p:spPr>
          <a:xfrm>
            <a:off x="4426688" y="541311"/>
            <a:ext cx="442636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methode1(Tier h2) {</a:t>
            </a:r>
          </a:p>
          <a:p>
            <a:pPr lvl="3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Hund h1;</a:t>
            </a:r>
          </a:p>
          <a:p>
            <a:pPr lvl="2"/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h1 = (Hund) h2; 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void methode2() {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Tier t = new Tier();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  methode1(t); 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619A-032D-0FFE-E2AF-58676383EEBB}"/>
              </a:ext>
            </a:extLst>
          </p:cNvPr>
          <p:cNvSpPr txBox="1"/>
          <p:nvPr/>
        </p:nvSpPr>
        <p:spPr>
          <a:xfrm>
            <a:off x="1787236" y="2571750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Hund h1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B73DD-C371-C140-1CF8-8F59C294D1AF}"/>
              </a:ext>
            </a:extLst>
          </p:cNvPr>
          <p:cNvSpPr txBox="1"/>
          <p:nvPr/>
        </p:nvSpPr>
        <p:spPr>
          <a:xfrm>
            <a:off x="1787237" y="1113578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h2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6680A-492A-6C0F-9437-EB22A616CA02}"/>
              </a:ext>
            </a:extLst>
          </p:cNvPr>
          <p:cNvSpPr txBox="1"/>
          <p:nvPr/>
        </p:nvSpPr>
        <p:spPr>
          <a:xfrm>
            <a:off x="2957055" y="1617633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new Tier()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D559D-5A3B-64F3-0CF0-57D09FEB2B26}"/>
              </a:ext>
            </a:extLst>
          </p:cNvPr>
          <p:cNvSpPr txBox="1"/>
          <p:nvPr/>
        </p:nvSpPr>
        <p:spPr>
          <a:xfrm>
            <a:off x="5459791" y="3689928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chemeClr val="tx1"/>
                </a:solidFill>
              </a:rPr>
              <a:t>Geht</a:t>
            </a:r>
            <a:r>
              <a:rPr lang="en-GB" sz="3200" b="1">
                <a:solidFill>
                  <a:schemeClr val="tx1"/>
                </a:solidFill>
              </a:rPr>
              <a:t> das?</a:t>
            </a:r>
            <a:endParaRPr lang="en-CH" sz="32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90C2B-C7B1-F787-5027-C64EB6EFD669}"/>
              </a:ext>
            </a:extLst>
          </p:cNvPr>
          <p:cNvSpPr txBox="1"/>
          <p:nvPr/>
        </p:nvSpPr>
        <p:spPr>
          <a:xfrm>
            <a:off x="1787235" y="1617634"/>
            <a:ext cx="8785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Consolas" panose="020B0609020204030204" pitchFamily="49" charset="0"/>
              </a:rPr>
              <a:t>Tier t</a:t>
            </a:r>
            <a:endParaRPr lang="en-CH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11D6BF-450D-8B19-6AF1-48229CB1AC1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2665828" y="1771522"/>
            <a:ext cx="2912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31B4C62F-BA3B-20AB-CA80-BC9093AD7154}"/>
              </a:ext>
            </a:extLst>
          </p:cNvPr>
          <p:cNvSpPr/>
          <p:nvPr/>
        </p:nvSpPr>
        <p:spPr>
          <a:xfrm>
            <a:off x="6961165" y="1069075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C2F30-D3FA-D691-7CDE-7D2953F14A17}"/>
              </a:ext>
            </a:extLst>
          </p:cNvPr>
          <p:cNvGrpSpPr/>
          <p:nvPr/>
        </p:nvGrpSpPr>
        <p:grpSpPr>
          <a:xfrm>
            <a:off x="7647604" y="3735280"/>
            <a:ext cx="392040" cy="551520"/>
            <a:chOff x="7647604" y="3735280"/>
            <a:chExt cx="3920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42C0E6-6CF5-EA4B-B8C2-37334D0A75FC}"/>
                    </a:ext>
                  </a:extLst>
                </p14:cNvPr>
                <p14:cNvContentPartPr/>
                <p14:nvPr/>
              </p14:nvContentPartPr>
              <p14:xfrm>
                <a:off x="7661284" y="3735280"/>
                <a:ext cx="304200" cy="45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42C0E6-6CF5-EA4B-B8C2-37334D0A75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3644" y="3717640"/>
                  <a:ext cx="3398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DEFC6C-118A-4376-79C2-B48C169203B1}"/>
                    </a:ext>
                  </a:extLst>
                </p14:cNvPr>
                <p14:cNvContentPartPr/>
                <p14:nvPr/>
              </p14:nvContentPartPr>
              <p14:xfrm>
                <a:off x="7647604" y="3750040"/>
                <a:ext cx="392040" cy="53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DEFC6C-118A-4376-79C2-B48C169203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29604" y="3732040"/>
                  <a:ext cx="427680" cy="57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4FC9DD-C14D-1464-4D28-C76FCDA19EB7}"/>
              </a:ext>
            </a:extLst>
          </p:cNvPr>
          <p:cNvSpPr txBox="1"/>
          <p:nvPr/>
        </p:nvSpPr>
        <p:spPr>
          <a:xfrm>
            <a:off x="1787235" y="4346912"/>
            <a:ext cx="640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Exception in thread "main" </a:t>
            </a:r>
            <a:r>
              <a:rPr lang="en-GB" dirty="0" err="1">
                <a:latin typeface="Consolas" panose="020B0609020204030204" pitchFamily="49" charset="0"/>
              </a:rPr>
              <a:t>java.lang.</a:t>
            </a:r>
            <a:r>
              <a:rPr lang="en-GB" b="1" dirty="0" err="1">
                <a:latin typeface="Consolas" panose="020B0609020204030204" pitchFamily="49" charset="0"/>
              </a:rPr>
              <a:t>ClassCastException</a:t>
            </a:r>
            <a:r>
              <a:rPr lang="en-GB" dirty="0">
                <a:latin typeface="Consolas" panose="020B0609020204030204" pitchFamily="49" charset="0"/>
              </a:rPr>
              <a:t>: class Tier </a:t>
            </a:r>
            <a:r>
              <a:rPr lang="en-GB" b="1" dirty="0">
                <a:latin typeface="Consolas" panose="020B0609020204030204" pitchFamily="49" charset="0"/>
              </a:rPr>
              <a:t>cannot be cast </a:t>
            </a:r>
            <a:r>
              <a:rPr lang="en-GB" dirty="0">
                <a:latin typeface="Consolas" panose="020B0609020204030204" pitchFamily="49" charset="0"/>
              </a:rPr>
              <a:t>to class Hund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3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98787-1AF8-02EB-C584-03B31538F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ED43-5931-A768-F668-C560A050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5CEAE7-AD62-4E83-54F7-B5B1FA437016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DF1C08-080F-6A1A-9977-61E1ACE01C83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F9C433-6870-32E3-E3E1-8BE256A6DDDF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8ACFBAF-E342-DB8C-81F6-C659670BCBFB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243EE7-F64B-FAD0-4840-0C897401F5FB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22D59F-E105-1156-754B-6D50600747FA}"/>
              </a:ext>
            </a:extLst>
          </p:cNvPr>
          <p:cNvSpPr txBox="1"/>
          <p:nvPr/>
        </p:nvSpPr>
        <p:spPr>
          <a:xfrm>
            <a:off x="333808" y="196200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Casting: Laufzeitfehler </a:t>
            </a:r>
            <a:r>
              <a:rPr lang="de-AT" sz="2400" b="1" err="1"/>
              <a:t>vs</a:t>
            </a:r>
            <a:r>
              <a:rPr lang="de-AT" sz="2400" b="1"/>
              <a:t> Compiler Fehler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1B51D-047F-EE78-6AB7-34EEEDA51064}"/>
              </a:ext>
            </a:extLst>
          </p:cNvPr>
          <p:cNvSpPr txBox="1"/>
          <p:nvPr/>
        </p:nvSpPr>
        <p:spPr>
          <a:xfrm>
            <a:off x="2496289" y="1067412"/>
            <a:ext cx="31471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Hund h = </a:t>
            </a:r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Tier();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C7AE3-ADAF-85DC-BD0A-5EEC22C9ADF7}"/>
              </a:ext>
            </a:extLst>
          </p:cNvPr>
          <p:cNvSpPr txBox="1"/>
          <p:nvPr/>
        </p:nvSpPr>
        <p:spPr>
          <a:xfrm>
            <a:off x="2496289" y="1837764"/>
            <a:ext cx="580032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Consolas" panose="020B0609020204030204" pitchFamily="49" charset="0"/>
              </a:rPr>
              <a:t>Exception</a:t>
            </a:r>
            <a:r>
              <a:rPr lang="de-AT" dirty="0">
                <a:latin typeface="Consolas" panose="020B0609020204030204" pitchFamily="49" charset="0"/>
              </a:rPr>
              <a:t> in </a:t>
            </a:r>
            <a:r>
              <a:rPr lang="de-AT" dirty="0" err="1">
                <a:latin typeface="Consolas" panose="020B0609020204030204" pitchFamily="49" charset="0"/>
              </a:rPr>
              <a:t>thread</a:t>
            </a:r>
            <a:r>
              <a:rPr lang="de-AT" dirty="0">
                <a:latin typeface="Consolas" panose="020B0609020204030204" pitchFamily="49" charset="0"/>
              </a:rPr>
              <a:t> "</a:t>
            </a:r>
            <a:r>
              <a:rPr lang="de-AT" dirty="0" err="1">
                <a:latin typeface="Consolas" panose="020B0609020204030204" pitchFamily="49" charset="0"/>
              </a:rPr>
              <a:t>main</a:t>
            </a:r>
            <a:r>
              <a:rPr lang="de-AT" dirty="0">
                <a:latin typeface="Consolas" panose="020B0609020204030204" pitchFamily="49" charset="0"/>
              </a:rPr>
              <a:t>" </a:t>
            </a:r>
            <a:r>
              <a:rPr lang="de-AT" dirty="0" err="1">
                <a:latin typeface="Consolas" panose="020B0609020204030204" pitchFamily="49" charset="0"/>
              </a:rPr>
              <a:t>java.lang.</a:t>
            </a:r>
            <a:r>
              <a:rPr lang="de-AT" b="1" dirty="0" err="1">
                <a:latin typeface="Consolas" panose="020B0609020204030204" pitchFamily="49" charset="0"/>
              </a:rPr>
              <a:t>Error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de-AT" dirty="0" err="1">
                <a:latin typeface="Consolas" panose="020B0609020204030204" pitchFamily="49" charset="0"/>
              </a:rPr>
              <a:t>Unresolved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 err="1">
                <a:latin typeface="Consolas" panose="020B0609020204030204" pitchFamily="49" charset="0"/>
              </a:rPr>
              <a:t>compilation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 err="1">
                <a:latin typeface="Consolas" panose="020B0609020204030204" pitchFamily="49" charset="0"/>
              </a:rPr>
              <a:t>problem</a:t>
            </a:r>
            <a:r>
              <a:rPr lang="de-AT" dirty="0">
                <a:latin typeface="Consolas" panose="020B0609020204030204" pitchFamily="49" charset="0"/>
              </a:rPr>
              <a:t>: </a:t>
            </a:r>
          </a:p>
          <a:p>
            <a:r>
              <a:rPr lang="de-AT" dirty="0">
                <a:latin typeface="Consolas" panose="020B0609020204030204" pitchFamily="49" charset="0"/>
              </a:rPr>
              <a:t>        Type </a:t>
            </a:r>
            <a:r>
              <a:rPr lang="de-AT" dirty="0" err="1">
                <a:latin typeface="Consolas" panose="020B0609020204030204" pitchFamily="49" charset="0"/>
              </a:rPr>
              <a:t>mismatch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de-AT" b="1" dirty="0" err="1">
                <a:latin typeface="Consolas" panose="020B0609020204030204" pitchFamily="49" charset="0"/>
              </a:rPr>
              <a:t>cannot</a:t>
            </a:r>
            <a:r>
              <a:rPr lang="de-AT" b="1" dirty="0">
                <a:latin typeface="Consolas" panose="020B0609020204030204" pitchFamily="49" charset="0"/>
              </a:rPr>
              <a:t> </a:t>
            </a:r>
            <a:r>
              <a:rPr lang="de-AT" b="1" dirty="0" err="1">
                <a:latin typeface="Consolas" panose="020B0609020204030204" pitchFamily="49" charset="0"/>
              </a:rPr>
              <a:t>convert</a:t>
            </a:r>
            <a:r>
              <a:rPr lang="de-AT" b="1" dirty="0">
                <a:latin typeface="Consolas" panose="020B0609020204030204" pitchFamily="49" charset="0"/>
              </a:rPr>
              <a:t> </a:t>
            </a:r>
            <a:r>
              <a:rPr lang="de-AT" b="1" dirty="0" err="1">
                <a:latin typeface="Consolas" panose="020B0609020204030204" pitchFamily="49" charset="0"/>
              </a:rPr>
              <a:t>from</a:t>
            </a:r>
            <a:r>
              <a:rPr lang="de-AT" b="1" dirty="0">
                <a:latin typeface="Consolas" panose="020B0609020204030204" pitchFamily="49" charset="0"/>
              </a:rPr>
              <a:t> Tier </a:t>
            </a:r>
            <a:r>
              <a:rPr lang="de-AT" b="1" dirty="0" err="1">
                <a:latin typeface="Consolas" panose="020B0609020204030204" pitchFamily="49" charset="0"/>
              </a:rPr>
              <a:t>to</a:t>
            </a:r>
            <a:r>
              <a:rPr lang="de-AT" b="1" dirty="0">
                <a:latin typeface="Consolas" panose="020B0609020204030204" pitchFamily="49" charset="0"/>
              </a:rPr>
              <a:t> Hund</a:t>
            </a:r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1FC19C67-4CF4-E173-63A8-CB0FECF89E52}"/>
              </a:ext>
            </a:extLst>
          </p:cNvPr>
          <p:cNvSpPr/>
          <p:nvPr/>
        </p:nvSpPr>
        <p:spPr>
          <a:xfrm>
            <a:off x="5922075" y="1028107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4424FD-F77B-8066-820B-EC37CC86CC67}"/>
              </a:ext>
            </a:extLst>
          </p:cNvPr>
          <p:cNvSpPr txBox="1"/>
          <p:nvPr/>
        </p:nvSpPr>
        <p:spPr>
          <a:xfrm>
            <a:off x="2443019" y="2946670"/>
            <a:ext cx="584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/>
              <a:t>Compiler-Fehler: </a:t>
            </a:r>
            <a:r>
              <a:rPr lang="de-AT" sz="2000"/>
              <a:t>Die Typen sind </a:t>
            </a:r>
            <a:r>
              <a:rPr lang="de-AT" sz="2000" b="1"/>
              <a:t>nie </a:t>
            </a:r>
            <a:r>
              <a:rPr lang="de-AT" sz="2000"/>
              <a:t>kompatibel.</a:t>
            </a:r>
          </a:p>
        </p:txBody>
      </p:sp>
    </p:spTree>
    <p:extLst>
      <p:ext uri="{BB962C8B-B14F-4D97-AF65-F5344CB8AC3E}">
        <p14:creationId xmlns:p14="http://schemas.microsoft.com/office/powerpoint/2010/main" val="1165635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3B90-B678-017A-097F-F5C72941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5625C-A5BA-460E-439E-9A00060F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8DD265-64AF-9F32-C42F-512C065C7286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B5BF48-C45E-2A70-7B53-BE42E5CFBF84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0115A6-BD4C-8A56-FAD4-C70051B15DF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574F4CE-8193-B9B2-F122-7FBE13DC856B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B2D86B-53E7-6F04-5C5F-E0ABFC2E82A4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617B4-0497-ED28-2B06-44A509C14BF0}"/>
              </a:ext>
            </a:extLst>
          </p:cNvPr>
          <p:cNvSpPr txBox="1"/>
          <p:nvPr/>
        </p:nvSpPr>
        <p:spPr>
          <a:xfrm>
            <a:off x="333808" y="196200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Casting: Laufzeitfehler </a:t>
            </a:r>
            <a:r>
              <a:rPr lang="de-AT" sz="2400" b="1" err="1"/>
              <a:t>vs</a:t>
            </a:r>
            <a:r>
              <a:rPr lang="de-AT" sz="2400" b="1"/>
              <a:t> Compiler Fehler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B5694-B5A8-36DC-805C-15B0008FAB8F}"/>
              </a:ext>
            </a:extLst>
          </p:cNvPr>
          <p:cNvSpPr txBox="1"/>
          <p:nvPr/>
        </p:nvSpPr>
        <p:spPr>
          <a:xfrm>
            <a:off x="2496289" y="1067412"/>
            <a:ext cx="314713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Tier t = </a:t>
            </a:r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Tier();</a:t>
            </a:r>
          </a:p>
          <a:p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Hund h = (Hund) 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0D334-960A-87D0-922F-36C48A003717}"/>
              </a:ext>
            </a:extLst>
          </p:cNvPr>
          <p:cNvSpPr txBox="1"/>
          <p:nvPr/>
        </p:nvSpPr>
        <p:spPr>
          <a:xfrm>
            <a:off x="2496289" y="1953216"/>
            <a:ext cx="5800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Consolas" panose="020B0609020204030204" pitchFamily="49" charset="0"/>
              </a:rPr>
              <a:t>Exception</a:t>
            </a:r>
            <a:r>
              <a:rPr lang="de-AT" dirty="0">
                <a:latin typeface="Consolas" panose="020B0609020204030204" pitchFamily="49" charset="0"/>
              </a:rPr>
              <a:t> in </a:t>
            </a:r>
            <a:r>
              <a:rPr lang="de-AT" dirty="0" err="1">
                <a:latin typeface="Consolas" panose="020B0609020204030204" pitchFamily="49" charset="0"/>
              </a:rPr>
              <a:t>thread</a:t>
            </a:r>
            <a:r>
              <a:rPr lang="de-AT" dirty="0">
                <a:latin typeface="Consolas" panose="020B0609020204030204" pitchFamily="49" charset="0"/>
              </a:rPr>
              <a:t> "</a:t>
            </a:r>
            <a:r>
              <a:rPr lang="de-AT" dirty="0" err="1">
                <a:latin typeface="Consolas" panose="020B0609020204030204" pitchFamily="49" charset="0"/>
              </a:rPr>
              <a:t>main</a:t>
            </a:r>
            <a:r>
              <a:rPr lang="de-AT" dirty="0">
                <a:latin typeface="Consolas" panose="020B0609020204030204" pitchFamily="49" charset="0"/>
              </a:rPr>
              <a:t>" </a:t>
            </a:r>
            <a:r>
              <a:rPr lang="de-AT" dirty="0" err="1">
                <a:latin typeface="Consolas" panose="020B0609020204030204" pitchFamily="49" charset="0"/>
              </a:rPr>
              <a:t>java.lang.</a:t>
            </a:r>
            <a:r>
              <a:rPr lang="de-AT" b="1" dirty="0" err="1">
                <a:latin typeface="Consolas" panose="020B0609020204030204" pitchFamily="49" charset="0"/>
              </a:rPr>
              <a:t>ClassCastException</a:t>
            </a:r>
            <a:r>
              <a:rPr lang="de-AT" dirty="0">
                <a:latin typeface="Consolas" panose="020B0609020204030204" pitchFamily="49" charset="0"/>
              </a:rPr>
              <a:t>: </a:t>
            </a:r>
            <a:r>
              <a:rPr lang="de-AT" dirty="0" err="1">
                <a:latin typeface="Consolas" panose="020B0609020204030204" pitchFamily="49" charset="0"/>
              </a:rPr>
              <a:t>class</a:t>
            </a:r>
            <a:r>
              <a:rPr lang="de-AT" dirty="0">
                <a:latin typeface="Consolas" panose="020B0609020204030204" pitchFamily="49" charset="0"/>
              </a:rPr>
              <a:t> Tier </a:t>
            </a:r>
            <a:r>
              <a:rPr lang="de-AT" b="1" dirty="0" err="1">
                <a:latin typeface="Consolas" panose="020B0609020204030204" pitchFamily="49" charset="0"/>
              </a:rPr>
              <a:t>cannot</a:t>
            </a:r>
            <a:r>
              <a:rPr lang="de-AT" b="1" dirty="0">
                <a:latin typeface="Consolas" panose="020B0609020204030204" pitchFamily="49" charset="0"/>
              </a:rPr>
              <a:t> </a:t>
            </a:r>
            <a:r>
              <a:rPr lang="de-AT" b="1" dirty="0" err="1">
                <a:latin typeface="Consolas" panose="020B0609020204030204" pitchFamily="49" charset="0"/>
              </a:rPr>
              <a:t>be</a:t>
            </a:r>
            <a:r>
              <a:rPr lang="de-AT" b="1" dirty="0">
                <a:latin typeface="Consolas" panose="020B0609020204030204" pitchFamily="49" charset="0"/>
              </a:rPr>
              <a:t> cast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 err="1">
                <a:latin typeface="Consolas" panose="020B0609020204030204" pitchFamily="49" charset="0"/>
              </a:rPr>
              <a:t>to</a:t>
            </a:r>
            <a:r>
              <a:rPr lang="de-AT" dirty="0">
                <a:latin typeface="Consolas" panose="020B0609020204030204" pitchFamily="49" charset="0"/>
              </a:rPr>
              <a:t> </a:t>
            </a:r>
            <a:r>
              <a:rPr lang="de-AT" dirty="0" err="1">
                <a:latin typeface="Consolas" panose="020B0609020204030204" pitchFamily="49" charset="0"/>
              </a:rPr>
              <a:t>class</a:t>
            </a:r>
            <a:r>
              <a:rPr lang="de-AT" dirty="0">
                <a:latin typeface="Consolas" panose="020B0609020204030204" pitchFamily="49" charset="0"/>
              </a:rPr>
              <a:t> Hund</a:t>
            </a:r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FB1060D4-C1D1-8569-2DE8-60440D13DABE}"/>
              </a:ext>
            </a:extLst>
          </p:cNvPr>
          <p:cNvSpPr/>
          <p:nvPr/>
        </p:nvSpPr>
        <p:spPr>
          <a:xfrm>
            <a:off x="5922075" y="1028107"/>
            <a:ext cx="395598" cy="500339"/>
          </a:xfrm>
          <a:prstGeom prst="lightningBol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87F880-88A0-2A17-0FA8-DC49A7D8AB92}"/>
              </a:ext>
            </a:extLst>
          </p:cNvPr>
          <p:cNvSpPr txBox="1"/>
          <p:nvPr/>
        </p:nvSpPr>
        <p:spPr>
          <a:xfrm>
            <a:off x="2443020" y="2946670"/>
            <a:ext cx="5853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/>
              <a:t>Laufzeitfehler: </a:t>
            </a:r>
            <a:r>
              <a:rPr lang="de-AT" sz="2000"/>
              <a:t>Die Typen sind zwar nie kompatibel, aber das Versprechen (der Cast) an den Compiler lässt das Programm kompilieren.</a:t>
            </a:r>
          </a:p>
          <a:p>
            <a:endParaRPr lang="de-AT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/>
              <a:t>Beim Ausführen gibt es einen Laufzeitfehler.</a:t>
            </a:r>
          </a:p>
        </p:txBody>
      </p:sp>
    </p:spTree>
    <p:extLst>
      <p:ext uri="{BB962C8B-B14F-4D97-AF65-F5344CB8AC3E}">
        <p14:creationId xmlns:p14="http://schemas.microsoft.com/office/powerpoint/2010/main" val="3114954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345E-7F9F-6E89-C2C1-763485E5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F6D59-2188-C19F-BCC7-C3BAF7D1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EF547D-F824-FD08-ED9A-76D675FB4C58}"/>
              </a:ext>
            </a:extLst>
          </p:cNvPr>
          <p:cNvSpPr/>
          <p:nvPr/>
        </p:nvSpPr>
        <p:spPr>
          <a:xfrm>
            <a:off x="756597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996A22-7274-4B61-E635-4AE2DCA62F5B}"/>
              </a:ext>
            </a:extLst>
          </p:cNvPr>
          <p:cNvSpPr/>
          <p:nvPr/>
        </p:nvSpPr>
        <p:spPr>
          <a:xfrm>
            <a:off x="1423495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ABF3E0-600D-ACC9-A071-3843549CC33B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H="1" flipV="1">
            <a:off x="1260653" y="1771523"/>
            <a:ext cx="666898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9D9849B-BFB6-2805-B94A-75F56A69F6EA}"/>
              </a:ext>
            </a:extLst>
          </p:cNvPr>
          <p:cNvSpPr/>
          <p:nvPr/>
        </p:nvSpPr>
        <p:spPr>
          <a:xfrm>
            <a:off x="122936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0096F2-20D4-21BA-AB87-9DD2BFED86B6}"/>
              </a:ext>
            </a:extLst>
          </p:cNvPr>
          <p:cNvCxnSpPr>
            <a:cxnSpLocks/>
            <a:stCxn id="24" idx="0"/>
            <a:endCxn id="9" idx="4"/>
          </p:cNvCxnSpPr>
          <p:nvPr/>
        </p:nvCxnSpPr>
        <p:spPr>
          <a:xfrm flipV="1">
            <a:off x="626992" y="1771523"/>
            <a:ext cx="633661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D1B663-7046-4EFC-2F71-C7DE59A7ADF8}"/>
              </a:ext>
            </a:extLst>
          </p:cNvPr>
          <p:cNvSpPr txBox="1"/>
          <p:nvPr/>
        </p:nvSpPr>
        <p:spPr>
          <a:xfrm>
            <a:off x="333808" y="196200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Casting: </a:t>
            </a:r>
            <a:r>
              <a:rPr lang="en-GB" sz="2400" b="1" err="1"/>
              <a:t>Laufzeitfehler</a:t>
            </a:r>
            <a:r>
              <a:rPr lang="en-GB" sz="2400" b="1"/>
              <a:t> vs Compiler Fehler</a:t>
            </a:r>
            <a:endParaRPr lang="en-CH" sz="24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7948F-F6E8-DB44-75F4-598157B3C7C1}"/>
              </a:ext>
            </a:extLst>
          </p:cNvPr>
          <p:cNvSpPr txBox="1"/>
          <p:nvPr/>
        </p:nvSpPr>
        <p:spPr>
          <a:xfrm>
            <a:off x="3115124" y="1063637"/>
            <a:ext cx="32856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k = new 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Katze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h = new Hund();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 = k;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E1589-16DE-A733-794C-BE6382293625}"/>
              </a:ext>
            </a:extLst>
          </p:cNvPr>
          <p:cNvSpPr txBox="1"/>
          <p:nvPr/>
        </p:nvSpPr>
        <p:spPr>
          <a:xfrm>
            <a:off x="3478591" y="2561362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chemeClr val="tx1"/>
                </a:solidFill>
              </a:rPr>
              <a:t>Geht</a:t>
            </a:r>
            <a:r>
              <a:rPr lang="en-GB" sz="3200" b="1">
                <a:solidFill>
                  <a:schemeClr val="tx1"/>
                </a:solidFill>
              </a:rPr>
              <a:t> das?</a:t>
            </a:r>
            <a:endParaRPr lang="en-CH" sz="32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98F34C-AEEE-858D-C35C-86B84FEB76A8}"/>
                  </a:ext>
                </a:extLst>
              </p14:cNvPr>
              <p14:cNvContentPartPr/>
              <p14:nvPr/>
            </p14:nvContentPartPr>
            <p14:xfrm>
              <a:off x="5384644" y="2706400"/>
              <a:ext cx="683280" cy="70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98F34C-AEEE-858D-C35C-86B84FEB7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644" y="2688400"/>
                <a:ext cx="71892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04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4D0BC-4A02-D964-7728-CFEAB4BE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08335-4959-437D-8DEB-75838FC4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CBFCB-23C0-172F-88DB-0F1B8A43E983}"/>
              </a:ext>
            </a:extLst>
          </p:cNvPr>
          <p:cNvSpPr/>
          <p:nvPr/>
        </p:nvSpPr>
        <p:spPr>
          <a:xfrm>
            <a:off x="756597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EB52DF-52CE-32E0-B4D6-1390C8BED185}"/>
              </a:ext>
            </a:extLst>
          </p:cNvPr>
          <p:cNvSpPr/>
          <p:nvPr/>
        </p:nvSpPr>
        <p:spPr>
          <a:xfrm>
            <a:off x="1423495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F54621-A969-9B00-8356-7F322C74A63B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H="1" flipV="1">
            <a:off x="1260653" y="1771523"/>
            <a:ext cx="666898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A60CC2C-7023-25F9-3173-FB0AA62E9C4F}"/>
              </a:ext>
            </a:extLst>
          </p:cNvPr>
          <p:cNvSpPr/>
          <p:nvPr/>
        </p:nvSpPr>
        <p:spPr>
          <a:xfrm>
            <a:off x="122936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78626F-C701-DBD8-8385-5F1261B6CCAD}"/>
              </a:ext>
            </a:extLst>
          </p:cNvPr>
          <p:cNvCxnSpPr>
            <a:cxnSpLocks/>
            <a:stCxn id="24" idx="0"/>
            <a:endCxn id="9" idx="4"/>
          </p:cNvCxnSpPr>
          <p:nvPr/>
        </p:nvCxnSpPr>
        <p:spPr>
          <a:xfrm flipV="1">
            <a:off x="626992" y="1771523"/>
            <a:ext cx="633661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FC9EF2-3635-9A54-FF60-B67E18B76B2C}"/>
              </a:ext>
            </a:extLst>
          </p:cNvPr>
          <p:cNvSpPr txBox="1"/>
          <p:nvPr/>
        </p:nvSpPr>
        <p:spPr>
          <a:xfrm>
            <a:off x="333808" y="196200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Casting: </a:t>
            </a:r>
            <a:r>
              <a:rPr lang="en-GB" sz="2400" b="1" err="1"/>
              <a:t>Laufzeitfehler</a:t>
            </a:r>
            <a:r>
              <a:rPr lang="en-GB" sz="2400" b="1"/>
              <a:t> vs Compiler Fehler</a:t>
            </a:r>
            <a:endParaRPr lang="en-CH" sz="24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C7B2E-75F6-EAE5-A97F-E501E726A159}"/>
              </a:ext>
            </a:extLst>
          </p:cNvPr>
          <p:cNvSpPr txBox="1"/>
          <p:nvPr/>
        </p:nvSpPr>
        <p:spPr>
          <a:xfrm>
            <a:off x="3115124" y="1063637"/>
            <a:ext cx="32856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k = new 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Katze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h = new Hund();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 = k;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18EF5-B8AA-909E-EE5B-9932575D00CE}"/>
              </a:ext>
            </a:extLst>
          </p:cNvPr>
          <p:cNvSpPr txBox="1"/>
          <p:nvPr/>
        </p:nvSpPr>
        <p:spPr>
          <a:xfrm>
            <a:off x="3115124" y="3341199"/>
            <a:ext cx="580032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Exception in thread "main" </a:t>
            </a:r>
            <a:r>
              <a:rPr lang="en-GB" dirty="0" err="1">
                <a:latin typeface="Consolas" panose="020B0609020204030204" pitchFamily="49" charset="0"/>
              </a:rPr>
              <a:t>java.lang.</a:t>
            </a:r>
            <a:r>
              <a:rPr lang="en-GB" b="1" dirty="0" err="1">
                <a:latin typeface="Consolas" panose="020B0609020204030204" pitchFamily="49" charset="0"/>
              </a:rPr>
              <a:t>Error</a:t>
            </a:r>
            <a:r>
              <a:rPr lang="en-GB" dirty="0">
                <a:latin typeface="Consolas" panose="020B0609020204030204" pitchFamily="49" charset="0"/>
              </a:rPr>
              <a:t>: Unresolved compilation problem: </a:t>
            </a:r>
          </a:p>
          <a:p>
            <a:r>
              <a:rPr lang="en-GB" dirty="0">
                <a:latin typeface="Consolas" panose="020B0609020204030204" pitchFamily="49" charset="0"/>
              </a:rPr>
              <a:t>        Type mismatch: </a:t>
            </a:r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cannot convert from Tier to Hund</a:t>
            </a:r>
            <a:endParaRPr lang="en-CH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74CDC-7933-7BC5-A869-050ED580881E}"/>
              </a:ext>
            </a:extLst>
          </p:cNvPr>
          <p:cNvSpPr txBox="1"/>
          <p:nvPr/>
        </p:nvSpPr>
        <p:spPr>
          <a:xfrm>
            <a:off x="3478591" y="2561362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err="1">
                <a:solidFill>
                  <a:schemeClr val="tx1"/>
                </a:solidFill>
              </a:rPr>
              <a:t>Geht</a:t>
            </a:r>
            <a:r>
              <a:rPr lang="en-GB" sz="3200" b="1">
                <a:solidFill>
                  <a:schemeClr val="tx1"/>
                </a:solidFill>
              </a:rPr>
              <a:t> das?</a:t>
            </a:r>
            <a:endParaRPr lang="en-CH" sz="3200" b="1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E1F2E-F260-2060-5AAE-74C3B4B215E2}"/>
              </a:ext>
            </a:extLst>
          </p:cNvPr>
          <p:cNvGrpSpPr/>
          <p:nvPr/>
        </p:nvGrpSpPr>
        <p:grpSpPr>
          <a:xfrm>
            <a:off x="5648524" y="2622880"/>
            <a:ext cx="526320" cy="472680"/>
            <a:chOff x="5648524" y="2622880"/>
            <a:chExt cx="5263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9484F4-0000-CA6A-17EE-A2D30D018F2D}"/>
                    </a:ext>
                  </a:extLst>
                </p14:cNvPr>
                <p14:cNvContentPartPr/>
                <p14:nvPr/>
              </p14:nvContentPartPr>
              <p14:xfrm>
                <a:off x="5721964" y="2622880"/>
                <a:ext cx="451800" cy="47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9484F4-0000-CA6A-17EE-A2D30D018F2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03964" y="2605240"/>
                  <a:ext cx="4874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280709-18D6-808C-56FA-E7E950C77E6B}"/>
                    </a:ext>
                  </a:extLst>
                </p14:cNvPr>
                <p14:cNvContentPartPr/>
                <p14:nvPr/>
              </p14:nvContentPartPr>
              <p14:xfrm>
                <a:off x="5648524" y="2655280"/>
                <a:ext cx="526320" cy="40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280709-18D6-808C-56FA-E7E950C77E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30524" y="2637280"/>
                  <a:ext cx="561960" cy="44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200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32E47C38-ABD1-44F4-0100-D98AB995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6E67886C-FE4D-4033-64CF-F6C29A2061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Attributwahl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988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E8785-4753-C314-2AF3-9A6E3996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E7E3D-1AE5-0F73-23CE-3A716B38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5379BE-84DE-925C-C3B1-D6949E855975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2AD903-F174-F80B-1D4B-D7968F93B68C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7655D2-3CD9-2AFF-FBBB-4D1FB6B3CE3F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6AE6C77-1F27-001E-1816-82FDCDCF7216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60619B-6379-7934-ECD1-3A647EE369E4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5BA533-9A63-BF36-C487-C365F0B4EB14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CDAD7-F506-915C-0BA3-39E4088E667D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564AA-62DB-9718-52EB-CBCF95788A7C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AE617-0F71-7944-84DF-791DD21F9F85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DD23A-5021-7AAC-321A-FC463F7D2533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Regel: </a:t>
            </a:r>
            <a:r>
              <a:rPr lang="en-GB" sz="2800" dirty="0"/>
              <a:t>Attribute </a:t>
            </a:r>
            <a:r>
              <a:rPr lang="en-GB" sz="2800" dirty="0" err="1"/>
              <a:t>werden</a:t>
            </a:r>
            <a:r>
              <a:rPr lang="en-GB" sz="2800" dirty="0"/>
              <a:t> </a:t>
            </a:r>
            <a:r>
              <a:rPr lang="en-GB" sz="2800" dirty="0" err="1"/>
              <a:t>anhand</a:t>
            </a:r>
            <a:r>
              <a:rPr lang="en-GB" sz="2800" dirty="0"/>
              <a:t> </a:t>
            </a:r>
            <a:r>
              <a:rPr lang="en-GB" sz="2800" dirty="0" err="1"/>
              <a:t>vom</a:t>
            </a:r>
            <a:r>
              <a:rPr lang="en-GB" sz="2800" dirty="0"/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statischen</a:t>
            </a:r>
            <a:r>
              <a:rPr lang="en-GB" sz="2800" b="1" dirty="0"/>
              <a:t> </a:t>
            </a:r>
            <a:r>
              <a:rPr lang="en-GB" sz="2800" b="1" dirty="0" err="1"/>
              <a:t>Typ</a:t>
            </a:r>
            <a:r>
              <a:rPr lang="en-GB" sz="2800" dirty="0"/>
              <a:t> </a:t>
            </a:r>
            <a:r>
              <a:rPr lang="en-GB" sz="2800" dirty="0" err="1"/>
              <a:t>ausgewählt</a:t>
            </a:r>
            <a:r>
              <a:rPr lang="en-GB" sz="2800" dirty="0"/>
              <a:t>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262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53DAC-C56D-4704-43EF-1CD0D9F83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35D7F-BF09-7D74-DADD-F6B66E0E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6C0A9-0A91-5801-418B-F667ABEE56F9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D278E8-6B37-25AB-10AE-0B32756B098B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F99A47-BF84-F4B9-1D12-27635691736E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E763AE6-6781-FF45-D3A2-7DB421EE299A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4DEDB6-3389-05CD-9FCE-34AF977CE2E6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03C0BF-C5F7-E0F5-0A1A-BBA5E87CBAC9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9E8B1-D16C-5CC9-84F4-06154D97998A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216A2-90BC-7D95-F8A0-2C7687F72F80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5005B-81B2-2767-965B-C4024CA10102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4A4A1-F783-14ED-9149-C701A4FA25F0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Tier();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F4BE-509B-E2E4-CC75-3FB983256E12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61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48610-D72B-7596-D10B-34A94A47D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A3E2F-F026-E641-6FE4-A7FEE17A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53E21A-8302-7BC7-AD63-452CA1070FA7}"/>
              </a:ext>
            </a:extLst>
          </p:cNvPr>
          <p:cNvSpPr/>
          <p:nvPr/>
        </p:nvSpPr>
        <p:spPr>
          <a:xfrm>
            <a:off x="3059832" y="1563638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Katze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106B9C-3169-4A53-0DD7-5047719DCDFD}"/>
              </a:ext>
            </a:extLst>
          </p:cNvPr>
          <p:cNvSpPr/>
          <p:nvPr/>
        </p:nvSpPr>
        <p:spPr>
          <a:xfrm>
            <a:off x="4067944" y="221615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35DA7-1018-C231-1FD2-DB93B84B3564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3563888" y="1229727"/>
            <a:ext cx="1008112" cy="333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DA10136-0C3E-3F78-C958-BE70D014D44A}"/>
              </a:ext>
            </a:extLst>
          </p:cNvPr>
          <p:cNvSpPr/>
          <p:nvPr/>
        </p:nvSpPr>
        <p:spPr>
          <a:xfrm>
            <a:off x="5076056" y="1563638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CA1B81-F916-CFA1-E700-9DF92BAC2968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H="1" flipV="1">
            <a:off x="4572000" y="1229727"/>
            <a:ext cx="1008112" cy="333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5AC0B7F-163B-B355-337A-E5DF741E26C8}"/>
              </a:ext>
            </a:extLst>
          </p:cNvPr>
          <p:cNvSpPr/>
          <p:nvPr/>
        </p:nvSpPr>
        <p:spPr>
          <a:xfrm>
            <a:off x="5076056" y="321982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DB79B3-363A-8C01-24F6-EE8DBF997599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5580112" y="2571750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D02A987-C02A-3127-3FD0-9641BE64DB7E}"/>
              </a:ext>
            </a:extLst>
          </p:cNvPr>
          <p:cNvSpPr/>
          <p:nvPr/>
        </p:nvSpPr>
        <p:spPr>
          <a:xfrm>
            <a:off x="2267744" y="321982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Löwe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12CD51-BB8A-4B3C-1C1C-F593C8C3F284}"/>
              </a:ext>
            </a:extLst>
          </p:cNvPr>
          <p:cNvCxnSpPr>
            <a:cxnSpLocks/>
            <a:stCxn id="27" idx="0"/>
            <a:endCxn id="8" idx="4"/>
          </p:cNvCxnSpPr>
          <p:nvPr/>
        </p:nvCxnSpPr>
        <p:spPr>
          <a:xfrm flipV="1">
            <a:off x="2771800" y="2571750"/>
            <a:ext cx="792088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3D22FBA-ACC7-0531-ECBF-34BD0DE7B487}"/>
              </a:ext>
            </a:extLst>
          </p:cNvPr>
          <p:cNvSpPr/>
          <p:nvPr/>
        </p:nvSpPr>
        <p:spPr>
          <a:xfrm>
            <a:off x="3779912" y="321982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06D03B-1A10-94DF-A83E-6BC270ECC773}"/>
              </a:ext>
            </a:extLst>
          </p:cNvPr>
          <p:cNvCxnSpPr>
            <a:cxnSpLocks/>
            <a:stCxn id="31" idx="0"/>
            <a:endCxn id="8" idx="4"/>
          </p:cNvCxnSpPr>
          <p:nvPr/>
        </p:nvCxnSpPr>
        <p:spPr>
          <a:xfrm flipH="1" flipV="1">
            <a:off x="3563888" y="2571750"/>
            <a:ext cx="72008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19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7" grpId="0" animBg="1"/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F328E-3089-5030-1F99-F52A2C9C6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3F5B8-E7B4-E5D7-4A19-04902B23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570984-F496-43EC-D7BE-5F988156EC6F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40E89D-3257-8259-F17F-3598BBBBDDD5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0B8450-9FD9-7AAE-A811-CCAF6A4772CC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77E4331-14A4-5C5D-0E7A-629D5D8862D4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B9B392-A8A2-4B21-B657-E5A0588D7143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6B5C42-22CD-F3F2-7DE9-A48CAD0E7980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CAC22-4216-DFE1-0082-2F03C636B123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6505F-DBC5-74A6-9CAC-483A0BB1F7C6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8337-339F-EEA5-D5CD-04F47FD08196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2A41B-1392-41CE-2644-097FD59D6F5A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t = new Tier();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94E4D-C56D-A0EF-118D-E77B02AF5598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1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4AAC4-0DE9-3393-8788-0018E9C8FDF2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87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159FA-A60B-21B0-E031-A40C2333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43BD0-BDDC-AB0E-F68E-8751CB9C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B45-3556-5103-B209-CBD9F79F04E0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AB6B51-F109-BC48-78EB-886F88C38BA6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8C55F6-27E1-EC24-89FE-7BF27BB2898E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F571995-35A7-CF0F-870E-D83AC6D4C1FE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29921B-CC7E-1EE3-FD1E-86D20A5EFC50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E094F4-B3AF-D8ED-39D6-8CA8A6EFCAFA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/>
              <a:t>Attribute: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C2739-6646-B2D5-2291-1BBD2574C4AF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err="1"/>
              <a:t>int</a:t>
            </a:r>
            <a:r>
              <a:rPr lang="de-AT" sz="1200"/>
              <a:t> x =1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AF1CA-6572-D206-18EC-24196BEF323F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err="1"/>
              <a:t>int</a:t>
            </a:r>
            <a:r>
              <a:rPr lang="de-AT" sz="1200"/>
              <a:t> x =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5A09D-BE44-ADE2-3F51-F661665CC6D7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err="1"/>
              <a:t>int</a:t>
            </a:r>
            <a:r>
              <a:rPr lang="de-AT" sz="1200"/>
              <a:t> x 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401C1-37FF-8769-8152-3646047EA1D6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t = </a:t>
            </a:r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new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 Hund();</a:t>
            </a:r>
          </a:p>
          <a:p>
            <a:endParaRPr lang="de-AT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de-AT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de-AT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88208-6842-DD6A-584E-6AB12C7C749B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/>
              <a:t>Resultat: </a:t>
            </a:r>
            <a:r>
              <a:rPr lang="de-AT" sz="2000">
                <a:latin typeface="Consolas" panose="020B0609020204030204" pitchFamily="49" charset="0"/>
              </a:rPr>
              <a:t>1</a:t>
            </a:r>
            <a:r>
              <a:rPr lang="de-AT" sz="20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A7192-ECE1-7A6A-D17B-D1CCE7576EAD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42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9382-00BA-1E9F-BA82-284C758F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96B14-5352-EFC2-EFEF-5ECB96B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CFF8C7-D58C-8AB3-79E6-0F2B83E85C39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3D86D0-DD04-5510-973E-CFC098C82D38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823FA4-8D2D-48B7-CFCF-EA9D8F6C8D19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AE83338-BA7A-FE97-5455-4BAF8AB66492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E5544B-9A70-D9D7-BCE6-2138E8D301AA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7937E9-B347-6CCB-CA74-B0C888336634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77D67-AD92-CD47-E340-49B8A9040A17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6983E-1EBE-95CE-38AB-A14FF0EFA721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E1A6E-5A16-6835-F86A-F806FDD1A525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64E77-E868-AA0A-56E6-A30816336601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Tier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954B8-11FE-13CB-FDCD-7FCAD482005C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1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56270-EA08-BCEF-8576-19771C4A3A37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609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5A0F-F594-26B2-A5D0-1CC20FFB9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DC81-BAAE-A769-FF58-32AD7632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06C43E-0EE4-9596-0F66-38B11F22453C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B637AC-426C-FDA9-E25E-D5ABD63C9B4A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D6A6AE-C947-0AA9-D2CA-1E1A85E4002A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D3B8E51-70B4-A0DC-A6BA-3E62A62A3DF5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2752F-921F-F03C-F564-44897B7BBF84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CF4DF8-0C2F-78DF-159E-32C496A1F5A8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E74AE-4A40-B1EA-2DDE-BECF3711209B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0BB79-554E-1C0C-FF39-962B8F1523C0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37F61-65F7-8FA3-9172-A790976D272E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04242-194D-A992-1655-1BD03B8331C5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78040-0769-81EE-7089-92620FE51E56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484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85D8-9C98-16D7-A94F-16F5135B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E23BB-A5FE-BB8A-3F54-AAC40532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112956-77B4-6D9D-8D2A-004ECB4DC6A6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2EE681-8796-51E2-AFCD-D94D81DF9196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E204F6-3808-B2B8-917F-C2894B9B3D89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B7DE6FA-2B94-156F-A3B7-92310C9E72AC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FCAF70-A245-A561-EE5D-10D41878347F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B2C8E2-823E-9507-8A04-931B03B98A3C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93323-B8E8-B20B-49B5-E0F6560F7614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62FC-9A8B-2CE8-556B-C4CF8BCB7CCD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9C6AD-9888-B6A1-4D99-02102D5B752F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C4C43-EBA3-AE6B-2DAB-6C4F1BB1C4AB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CFB9-D046-09A5-DC86-A38E752F87E7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3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17294-6FA8-7C9A-630E-649F2DD19EAC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296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4E2F-B5EE-5B02-FB79-70651B73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6E65-AF57-5DD1-F20D-C7A9BA5E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FB185-00E9-BC2C-C391-376A9942AD19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679195-583D-4E35-A449-B632C58A49C1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F2AA0B-F091-7B3F-5C4F-BAEC4067052C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05CE0D-4870-6A35-1414-2AC8DF629713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187EC8-233F-8732-E531-A703799EE16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8E7F05-69AF-A941-1285-F7903DF6FA9F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4AB49-C45F-8729-55A4-46EF7D060E9A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7ED1-7542-9A31-EFA8-BABB77D6191D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6F268-A224-F54E-E45A-95D5A2B0405C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DAB2-A29E-14EC-FEE8-3F7FFBC1131E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1340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A1FE-37C7-142F-38BD-3CC26218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8452E-DCF5-516C-38E5-7B902527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A0BFF4-E0F4-1C5A-6943-1EB1CDE066E4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8DC960-E12E-B62D-E68F-4A01161AB062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D52FF8-2E37-E24A-6F73-FA7A5D66EC94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3B4A330-395C-0AA7-2AAB-7FA7E338D4C0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85D033-8DC9-0067-FBD7-DED9AA86CDEC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8FFBA5-1804-C162-CC2E-81C4788FE42B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3A567-F875-688D-D085-065DB4F9BE48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0F9A4-51B6-EADE-B76A-90547751C5CB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E0CCF-3991-A2A0-F396-FA3DC52D14B3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B174C-7CE5-4429-CC12-F2A538712CA4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0611E-FE96-A7FB-2294-FEAAB0134001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AB9D6-823D-79D3-8657-F04C9BA63940}"/>
              </a:ext>
            </a:extLst>
          </p:cNvPr>
          <p:cNvSpPr txBox="1"/>
          <p:nvPr/>
        </p:nvSpPr>
        <p:spPr>
          <a:xfrm>
            <a:off x="2619876" y="3761526"/>
            <a:ext cx="5705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err="1"/>
              <a:t>Einer</a:t>
            </a:r>
            <a:r>
              <a:rPr lang="en-GB" sz="1600"/>
              <a:t> </a:t>
            </a:r>
            <a:r>
              <a:rPr lang="en-GB" sz="1600" err="1"/>
              <a:t>Klasse</a:t>
            </a:r>
            <a:r>
              <a:rPr lang="en-GB" sz="1600"/>
              <a:t> </a:t>
            </a:r>
            <a:r>
              <a:rPr lang="en-GB" sz="1600" err="1"/>
              <a:t>stehen</a:t>
            </a:r>
            <a:r>
              <a:rPr lang="en-GB" sz="1600"/>
              <a:t> </a:t>
            </a:r>
            <a:r>
              <a:rPr lang="en-GB" sz="1600" err="1"/>
              <a:t>grundätzlich</a:t>
            </a:r>
            <a:r>
              <a:rPr lang="en-GB" sz="1600"/>
              <a:t> alle </a:t>
            </a:r>
            <a:r>
              <a:rPr lang="en-GB" sz="1600" b="1" err="1"/>
              <a:t>nicht</a:t>
            </a:r>
            <a:r>
              <a:rPr lang="en-GB" sz="1600" b="1"/>
              <a:t> private </a:t>
            </a:r>
            <a:r>
              <a:rPr lang="en-GB" sz="1600" err="1"/>
              <a:t>Variablen</a:t>
            </a:r>
            <a:r>
              <a:rPr lang="en-GB" sz="1600"/>
              <a:t> der </a:t>
            </a:r>
            <a:r>
              <a:rPr lang="en-GB" sz="1600" err="1"/>
              <a:t>Superklasse</a:t>
            </a:r>
            <a:r>
              <a:rPr lang="en-GB" sz="1600"/>
              <a:t> </a:t>
            </a:r>
            <a:r>
              <a:rPr lang="en-GB" sz="1600" err="1"/>
              <a:t>zur</a:t>
            </a:r>
            <a:r>
              <a:rPr lang="en-GB" sz="1600"/>
              <a:t> </a:t>
            </a:r>
            <a:r>
              <a:rPr lang="en-GB" sz="1600" err="1"/>
              <a:t>Verfügung</a:t>
            </a:r>
            <a:r>
              <a:rPr lang="en-GB" sz="1600"/>
              <a:t>. </a:t>
            </a:r>
            <a:r>
              <a:rPr lang="en-GB" sz="1600" err="1"/>
              <a:t>Wird</a:t>
            </a:r>
            <a:r>
              <a:rPr lang="en-GB" sz="1600"/>
              <a:t> die Variable </a:t>
            </a:r>
            <a:r>
              <a:rPr lang="en-GB" sz="1600" err="1"/>
              <a:t>explizit</a:t>
            </a:r>
            <a:r>
              <a:rPr lang="en-GB" sz="1600"/>
              <a:t> </a:t>
            </a:r>
            <a:r>
              <a:rPr lang="en-GB" sz="1600" err="1"/>
              <a:t>deklariert</a:t>
            </a:r>
            <a:r>
              <a:rPr lang="en-GB" sz="1600"/>
              <a:t>, </a:t>
            </a:r>
            <a:r>
              <a:rPr lang="en-GB" sz="1600" err="1"/>
              <a:t>wird</a:t>
            </a:r>
            <a:r>
              <a:rPr lang="en-GB" sz="1600"/>
              <a:t> die </a:t>
            </a:r>
            <a:r>
              <a:rPr lang="en-GB" sz="1600" err="1"/>
              <a:t>vererbte</a:t>
            </a:r>
            <a:r>
              <a:rPr lang="en-GB" sz="1600"/>
              <a:t> Variable “</a:t>
            </a:r>
            <a:r>
              <a:rPr lang="en-GB" sz="1600" err="1"/>
              <a:t>verdeckt</a:t>
            </a:r>
            <a:r>
              <a:rPr lang="en-GB" sz="1600"/>
              <a:t>” und </a:t>
            </a:r>
            <a:r>
              <a:rPr lang="en-GB" sz="1600" err="1"/>
              <a:t>ist</a:t>
            </a:r>
            <a:r>
              <a:rPr lang="en-GB" sz="1600"/>
              <a:t> </a:t>
            </a:r>
            <a:r>
              <a:rPr lang="en-GB" sz="1600" err="1"/>
              <a:t>nicht</a:t>
            </a:r>
            <a:r>
              <a:rPr lang="en-GB" sz="1600"/>
              <a:t> </a:t>
            </a:r>
            <a:r>
              <a:rPr lang="en-GB" sz="1600" err="1"/>
              <a:t>mehr</a:t>
            </a:r>
            <a:r>
              <a:rPr lang="en-GB" sz="1600"/>
              <a:t> </a:t>
            </a:r>
            <a:r>
              <a:rPr lang="en-GB" sz="1600" err="1"/>
              <a:t>zugänglich</a:t>
            </a:r>
            <a:r>
              <a:rPr lang="en-GB" sz="1600"/>
              <a:t>. 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558590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3E9C-D3DC-3C98-6180-52DA1B0D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1FB0-C2DC-47FA-845F-FF3344D9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F1616D-EAED-834F-74EF-ED007F1E442D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172D2B-17E6-11C0-9014-72BA816D642A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6B701B-2733-0517-8D60-9B1E595C9BB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98F8B82-DC45-61BB-1EB9-62E279D29751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F9AF4-EDF6-BB11-7D15-07E33DC75C79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3E4F03-ADBB-6184-981B-7D75374315C0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76918-4A06-306C-EBE9-2374C795B2E3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78406-C953-03D4-2AEA-99640593265C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A447F-5995-B5B8-45EE-55886E8B6469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5A7E5-BCA4-4339-172E-2F28122D72F2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(((Hund)t).x);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D0919-6BCA-A429-13CD-63B9DD565625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11076-A99B-83FB-0222-FF4EB295B998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/>
              <a:t>Attribute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rgbClr val="00B0F0"/>
                </a:solidFill>
              </a:rPr>
              <a:t>statischen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372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9A3D-2D3C-3E4A-7464-F8150225B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DE10-A7A2-0DC7-ECDA-3F83CE09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E66E9-4BB5-96BF-3E1C-FCF95BFCB822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7F80D-A914-43E9-0BD0-F8AD8B365BD7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AD9ECF-A479-B135-012B-524608898A7C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9042336-6BC0-E033-B0BC-470EEFA32B1B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44374D-F7DA-DD6D-1CF2-11F6C58B8A38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C6A6BB-B0C9-7473-9654-C6B12220A33B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54450-81C3-CDE4-6695-E005BAE5708D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CADD1-1546-9B74-EC95-0BF089142505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F48C2-4DAA-FF19-5B28-02DEB076BDBE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int x = 3</a:t>
            </a:r>
            <a:endParaRPr lang="en-CH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AD17D-9C09-CC53-942F-E13DA75EF939}"/>
              </a:ext>
            </a:extLst>
          </p:cNvPr>
          <p:cNvSpPr txBox="1"/>
          <p:nvPr/>
        </p:nvSpPr>
        <p:spPr>
          <a:xfrm>
            <a:off x="2619876" y="763411"/>
            <a:ext cx="57054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Regel: </a:t>
            </a:r>
            <a:r>
              <a:rPr lang="en-GB" sz="2800" dirty="0"/>
              <a:t>Attribute </a:t>
            </a:r>
            <a:r>
              <a:rPr lang="de-AT" sz="2800" noProof="0" dirty="0"/>
              <a:t>werden</a:t>
            </a:r>
            <a:r>
              <a:rPr lang="en-GB" sz="2800" dirty="0"/>
              <a:t> an Hand </a:t>
            </a:r>
            <a:r>
              <a:rPr lang="en-GB" sz="2800" dirty="0" err="1"/>
              <a:t>vom</a:t>
            </a:r>
            <a:r>
              <a:rPr lang="en-GB" sz="2800" dirty="0"/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statischen</a:t>
            </a:r>
            <a:r>
              <a:rPr lang="en-GB" sz="2800" b="1" dirty="0"/>
              <a:t> </a:t>
            </a:r>
            <a:r>
              <a:rPr lang="en-GB" sz="2800" b="1" dirty="0" err="1"/>
              <a:t>Typ</a:t>
            </a:r>
            <a:r>
              <a:rPr lang="en-GB" sz="2800" dirty="0"/>
              <a:t> </a:t>
            </a:r>
            <a:r>
              <a:rPr lang="en-GB" sz="2800" dirty="0" err="1"/>
              <a:t>ausgewählt</a:t>
            </a:r>
            <a:r>
              <a:rPr lang="en-GB" sz="2800" dirty="0"/>
              <a:t>.</a:t>
            </a:r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96298-F5EE-9FE4-B801-5148776AF2FB}"/>
              </a:ext>
            </a:extLst>
          </p:cNvPr>
          <p:cNvSpPr txBox="1"/>
          <p:nvPr/>
        </p:nvSpPr>
        <p:spPr>
          <a:xfrm>
            <a:off x="2619876" y="220709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(((</a:t>
            </a:r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Hund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)t).x);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C92EB-A171-AF5E-8963-691827E4831C}"/>
              </a:ext>
            </a:extLst>
          </p:cNvPr>
          <p:cNvSpPr txBox="1"/>
          <p:nvPr/>
        </p:nvSpPr>
        <p:spPr>
          <a:xfrm>
            <a:off x="2619876" y="3361416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44EFF-8046-8EBD-5166-91584DB6CFE4}"/>
              </a:ext>
            </a:extLst>
          </p:cNvPr>
          <p:cNvSpPr txBox="1"/>
          <p:nvPr/>
        </p:nvSpPr>
        <p:spPr>
          <a:xfrm>
            <a:off x="2619876" y="3761526"/>
            <a:ext cx="570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Durch den Cast </a:t>
            </a:r>
            <a:r>
              <a:rPr lang="en-GB" sz="1600" err="1"/>
              <a:t>sehen</a:t>
            </a:r>
            <a:r>
              <a:rPr lang="en-GB" sz="1600"/>
              <a:t> </a:t>
            </a:r>
            <a:r>
              <a:rPr lang="en-GB" sz="1600" err="1"/>
              <a:t>wir</a:t>
            </a:r>
            <a:r>
              <a:rPr lang="en-GB" sz="1600"/>
              <a:t>: Das neu </a:t>
            </a:r>
            <a:r>
              <a:rPr lang="en-GB" sz="1600" err="1"/>
              <a:t>definieren</a:t>
            </a:r>
            <a:r>
              <a:rPr lang="en-GB" sz="1600"/>
              <a:t> von </a:t>
            </a:r>
            <a:r>
              <a:rPr lang="en-GB" sz="1600" b="1"/>
              <a:t>x</a:t>
            </a:r>
            <a:r>
              <a:rPr lang="en-GB" sz="1600"/>
              <a:t> hat </a:t>
            </a:r>
            <a:r>
              <a:rPr lang="en-GB" sz="1600" b="1" err="1"/>
              <a:t>keine</a:t>
            </a:r>
            <a:r>
              <a:rPr lang="en-GB" sz="1600" b="1"/>
              <a:t> </a:t>
            </a:r>
            <a:r>
              <a:rPr lang="en-GB" sz="1600" err="1"/>
              <a:t>Auswirkung</a:t>
            </a:r>
            <a:r>
              <a:rPr lang="en-GB" sz="1600"/>
              <a:t> auf </a:t>
            </a:r>
            <a:r>
              <a:rPr lang="en-GB" sz="1600" b="1"/>
              <a:t>x </a:t>
            </a:r>
            <a:r>
              <a:rPr lang="en-GB" sz="1600"/>
              <a:t>der </a:t>
            </a:r>
            <a:r>
              <a:rPr lang="en-GB" sz="1600" err="1"/>
              <a:t>Superklasse</a:t>
            </a:r>
            <a:r>
              <a:rPr lang="en-GB" sz="1600"/>
              <a:t>.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50011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971B-C546-20BE-23DE-E0161D45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6DD3A-0F54-3FA6-241D-FDD7DB20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4E2883-2FDE-F9A8-B7EA-D18632107CF4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6E7276-0545-2E8A-0926-7C44A7862849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1887F8-A91F-80CF-9BB1-B0B59DAD79F5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E0A43D1-F94D-0B39-013A-3BA5F38F6054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9E155C-FF85-88E4-0FA2-C8286A9A52C6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E3CA24-2A56-8E16-F5BB-1DF29B376B6C}"/>
              </a:ext>
            </a:extLst>
          </p:cNvPr>
          <p:cNvSpPr txBox="1"/>
          <p:nvPr/>
        </p:nvSpPr>
        <p:spPr>
          <a:xfrm>
            <a:off x="333808" y="19620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Attribute: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C7808-5129-441B-9A02-83F962FCB8F0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6D918-C1CA-D733-21F5-61D2124AD964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9B148-B718-53C2-B05C-97FE02449CAB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98114-AFE4-2C49-6192-2DCBEC7E8159}"/>
              </a:ext>
            </a:extLst>
          </p:cNvPr>
          <p:cNvSpPr txBox="1"/>
          <p:nvPr/>
        </p:nvSpPr>
        <p:spPr>
          <a:xfrm>
            <a:off x="2619879" y="763016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(((</a:t>
            </a:r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Hund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)t).x);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BC2B4-60DD-70E4-0034-1B3D8A7B4F18}"/>
              </a:ext>
            </a:extLst>
          </p:cNvPr>
          <p:cNvSpPr txBox="1"/>
          <p:nvPr/>
        </p:nvSpPr>
        <p:spPr>
          <a:xfrm>
            <a:off x="2619878" y="2689940"/>
            <a:ext cx="570540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Husky t = new Husky();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>
                <a:solidFill>
                  <a:srgbClr val="00B0F0"/>
                </a:solidFill>
                <a:latin typeface="Consolas" panose="020B0609020204030204" pitchFamily="49" charset="0"/>
              </a:rPr>
              <a:t>Hund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casted_t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 = (Hund) t;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casted_t.x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56631C-D2A0-FB82-7A31-94BC15FD1555}"/>
              </a:ext>
            </a:extLst>
          </p:cNvPr>
          <p:cNvCxnSpPr/>
          <p:nvPr/>
        </p:nvCxnSpPr>
        <p:spPr>
          <a:xfrm>
            <a:off x="5116946" y="1959527"/>
            <a:ext cx="0" cy="5495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EA3F6E-17B9-4701-D15E-218C9D7874DA}"/>
              </a:ext>
            </a:extLst>
          </p:cNvPr>
          <p:cNvSpPr txBox="1"/>
          <p:nvPr/>
        </p:nvSpPr>
        <p:spPr>
          <a:xfrm>
            <a:off x="5269346" y="1972699"/>
            <a:ext cx="34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Hier </a:t>
            </a:r>
            <a:r>
              <a:rPr lang="en-GB" err="1"/>
              <a:t>wird</a:t>
            </a:r>
            <a:r>
              <a:rPr lang="en-GB"/>
              <a:t> </a:t>
            </a:r>
            <a:r>
              <a:rPr lang="en-GB" err="1"/>
              <a:t>implizit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neue</a:t>
            </a:r>
            <a:r>
              <a:rPr lang="en-GB"/>
              <a:t>, </a:t>
            </a:r>
            <a:r>
              <a:rPr lang="en-GB" err="1"/>
              <a:t>temporäre</a:t>
            </a:r>
            <a:r>
              <a:rPr lang="en-GB"/>
              <a:t> Variable </a:t>
            </a:r>
            <a:r>
              <a:rPr lang="en-GB" err="1"/>
              <a:t>mit</a:t>
            </a:r>
            <a:r>
              <a:rPr lang="en-GB"/>
              <a:t> </a:t>
            </a:r>
            <a:r>
              <a:rPr lang="en-GB" err="1"/>
              <a:t>statischem</a:t>
            </a:r>
            <a:r>
              <a:rPr lang="en-GB"/>
              <a:t> </a:t>
            </a:r>
            <a:r>
              <a:rPr lang="en-GB" err="1"/>
              <a:t>Typ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Hund</a:t>
            </a:r>
            <a:r>
              <a:rPr lang="en-GB"/>
              <a:t> </a:t>
            </a:r>
            <a:r>
              <a:rPr lang="en-GB" err="1"/>
              <a:t>erstellt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43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8CCD3-AD22-7817-26F7-7A07234A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BC0FB-BBDC-AC21-9909-E0F17E7A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843D15-DF80-A714-29DB-4F24C34DC9BD}"/>
              </a:ext>
            </a:extLst>
          </p:cNvPr>
          <p:cNvSpPr/>
          <p:nvPr/>
        </p:nvSpPr>
        <p:spPr>
          <a:xfrm>
            <a:off x="1010491" y="774010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BC74C8-FE23-B33B-72FA-B120C67894A4}"/>
              </a:ext>
            </a:extLst>
          </p:cNvPr>
          <p:cNvSpPr/>
          <p:nvPr/>
        </p:nvSpPr>
        <p:spPr>
          <a:xfrm>
            <a:off x="2106348" y="232616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D8B365-A3AE-8729-1E58-D75B33A5C166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H="1" flipV="1">
            <a:off x="1514547" y="1782122"/>
            <a:ext cx="1095857" cy="544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CCAD3D0-2BEC-E05B-3B41-D926832AC5BC}"/>
              </a:ext>
            </a:extLst>
          </p:cNvPr>
          <p:cNvSpPr/>
          <p:nvPr/>
        </p:nvSpPr>
        <p:spPr>
          <a:xfrm>
            <a:off x="3320473" y="375915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C1959F-4AEE-F9AF-9DD5-42A8EF2CC4B8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H="1" flipV="1">
            <a:off x="2610404" y="3334278"/>
            <a:ext cx="1214125" cy="4248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E6BEC0-46F9-0D89-00E6-4566AEFCF20A}"/>
              </a:ext>
            </a:extLst>
          </p:cNvPr>
          <p:cNvSpPr txBox="1"/>
          <p:nvPr/>
        </p:nvSpPr>
        <p:spPr>
          <a:xfrm>
            <a:off x="333808" y="196200"/>
            <a:ext cx="825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Vererbungshierarchie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990B8-0B5A-543E-C4B9-5BDDCC613370}"/>
              </a:ext>
            </a:extLst>
          </p:cNvPr>
          <p:cNvSpPr txBox="1"/>
          <p:nvPr/>
        </p:nvSpPr>
        <p:spPr>
          <a:xfrm>
            <a:off x="5053864" y="1010777"/>
            <a:ext cx="299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Die </a:t>
            </a:r>
            <a:r>
              <a:rPr lang="en-GB" sz="2400" err="1">
                <a:solidFill>
                  <a:schemeClr val="accent1"/>
                </a:solidFill>
              </a:rPr>
              <a:t>Pfeile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sind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eine</a:t>
            </a:r>
            <a:r>
              <a:rPr lang="en-GB" sz="2400">
                <a:solidFill>
                  <a:schemeClr val="accent1"/>
                </a:solidFill>
              </a:rPr>
              <a:t> “</a:t>
            </a:r>
            <a:r>
              <a:rPr lang="en-GB" sz="2400" err="1">
                <a:solidFill>
                  <a:schemeClr val="accent1"/>
                </a:solidFill>
              </a:rPr>
              <a:t>ist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ein</a:t>
            </a:r>
            <a:r>
              <a:rPr lang="en-GB" sz="2400">
                <a:solidFill>
                  <a:schemeClr val="accent1"/>
                </a:solidFill>
              </a:rPr>
              <a:t>” - </a:t>
            </a:r>
            <a:r>
              <a:rPr lang="en-GB" sz="2400" err="1">
                <a:solidFill>
                  <a:schemeClr val="accent1"/>
                </a:solidFill>
              </a:rPr>
              <a:t>Beziehung</a:t>
            </a:r>
            <a:endParaRPr lang="en-CH" sz="2400">
              <a:solidFill>
                <a:schemeClr val="accent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726939-960B-9262-9149-138D73A15329}"/>
              </a:ext>
            </a:extLst>
          </p:cNvPr>
          <p:cNvCxnSpPr>
            <a:cxnSpLocks/>
          </p:cNvCxnSpPr>
          <p:nvPr/>
        </p:nvCxnSpPr>
        <p:spPr>
          <a:xfrm flipH="1">
            <a:off x="2225964" y="1356004"/>
            <a:ext cx="2604654" cy="698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0DBC6A-6B1C-99B7-146C-CCEE331BA5BA}"/>
              </a:ext>
            </a:extLst>
          </p:cNvPr>
          <p:cNvCxnSpPr>
            <a:cxnSpLocks/>
          </p:cNvCxnSpPr>
          <p:nvPr/>
        </p:nvCxnSpPr>
        <p:spPr>
          <a:xfrm flipH="1">
            <a:off x="3435927" y="1588655"/>
            <a:ext cx="1463186" cy="1962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767282-E69A-7079-8789-0C47CE2022C8}"/>
              </a:ext>
            </a:extLst>
          </p:cNvPr>
          <p:cNvSpPr txBox="1"/>
          <p:nvPr/>
        </p:nvSpPr>
        <p:spPr>
          <a:xfrm>
            <a:off x="5053864" y="1887955"/>
            <a:ext cx="286168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Ein Hund </a:t>
            </a:r>
            <a:r>
              <a:rPr lang="en-GB" err="1"/>
              <a:t>ist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 Tier.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Nicht</a:t>
            </a:r>
            <a:r>
              <a:rPr lang="en-GB"/>
              <a:t> alle </a:t>
            </a:r>
            <a:r>
              <a:rPr lang="en-GB" err="1"/>
              <a:t>Tiere</a:t>
            </a:r>
            <a:r>
              <a:rPr lang="en-GB"/>
              <a:t> </a:t>
            </a:r>
            <a:r>
              <a:rPr lang="en-GB" err="1"/>
              <a:t>sind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 Hund.</a:t>
            </a:r>
            <a:endParaRPr lang="en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462C18-CDD6-76BA-AEDE-BEAA10C202EE}"/>
              </a:ext>
            </a:extLst>
          </p:cNvPr>
          <p:cNvSpPr txBox="1"/>
          <p:nvPr/>
        </p:nvSpPr>
        <p:spPr>
          <a:xfrm>
            <a:off x="5053864" y="2857598"/>
            <a:ext cx="28616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Ein Husky </a:t>
            </a:r>
            <a:r>
              <a:rPr lang="en-GB" err="1"/>
              <a:t>ist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 Tier und </a:t>
            </a:r>
            <a:r>
              <a:rPr lang="en-GB" err="1"/>
              <a:t>ein</a:t>
            </a:r>
            <a:r>
              <a:rPr lang="en-GB"/>
              <a:t> Hund.</a:t>
            </a:r>
          </a:p>
        </p:txBody>
      </p:sp>
    </p:spTree>
    <p:extLst>
      <p:ext uri="{BB962C8B-B14F-4D97-AF65-F5344CB8AC3E}">
        <p14:creationId xmlns:p14="http://schemas.microsoft.com/office/powerpoint/2010/main" val="209549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D8A09087-914F-BEAF-C7C2-5E583072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B3CEDF7B-9B78-8234-B1F2-BE3C9C372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Methodenwahl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8850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F007-7BC1-21B4-B66D-93CA671FC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39289-51BF-2D8E-6F4B-D46F6988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0F5A5B-6BCC-7234-03DC-133FC2E76856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82967E-80F2-2931-8A2E-4834145FB36E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C5EBAD-5453-57AB-BE23-B37BFB904529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24711F7-A991-7CBB-EF4C-D54F968F4A24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67355F-E6D7-2200-26AF-04B164349D9A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7F2BBB-2D53-1679-9CD2-9878154B7EFC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ACFD-1215-EDD2-8958-8C433D82DAB3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743D7-2888-9E23-ED48-1481CD387598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Regel: </a:t>
            </a:r>
            <a:r>
              <a:rPr lang="en-GB" sz="2800" dirty="0" err="1"/>
              <a:t>Methoden</a:t>
            </a:r>
            <a:r>
              <a:rPr lang="en-GB" sz="2800" dirty="0"/>
              <a:t>* </a:t>
            </a:r>
            <a:r>
              <a:rPr lang="en-GB" sz="2800" dirty="0" err="1"/>
              <a:t>werden</a:t>
            </a:r>
            <a:r>
              <a:rPr lang="en-GB" sz="2800" dirty="0"/>
              <a:t> an Hand </a:t>
            </a:r>
            <a:r>
              <a:rPr lang="en-GB" sz="2800" dirty="0" err="1"/>
              <a:t>vom</a:t>
            </a:r>
            <a:r>
              <a:rPr lang="en-GB" sz="2800" dirty="0"/>
              <a:t> </a:t>
            </a:r>
            <a:r>
              <a:rPr lang="en-GB" sz="2800" b="1" dirty="0" err="1">
                <a:solidFill>
                  <a:schemeClr val="accent6"/>
                </a:solidFill>
              </a:rPr>
              <a:t>dynamischen</a:t>
            </a:r>
            <a:r>
              <a:rPr lang="en-GB" sz="2800" b="1" dirty="0"/>
              <a:t> </a:t>
            </a:r>
            <a:r>
              <a:rPr lang="en-GB" sz="2800" b="1" dirty="0" err="1"/>
              <a:t>Typ</a:t>
            </a:r>
            <a:r>
              <a:rPr lang="en-GB" sz="2800" dirty="0"/>
              <a:t> </a:t>
            </a:r>
            <a:r>
              <a:rPr lang="en-GB" sz="2800" dirty="0" err="1"/>
              <a:t>ausgewählt</a:t>
            </a:r>
            <a:r>
              <a:rPr lang="en-GB" sz="2800" dirty="0"/>
              <a:t>.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ausser</a:t>
            </a:r>
            <a:r>
              <a:rPr lang="en-GB" sz="1200" dirty="0"/>
              <a:t> private, static und final </a:t>
            </a:r>
            <a:r>
              <a:rPr lang="en-GB" sz="1200" dirty="0" err="1"/>
              <a:t>Methoden</a:t>
            </a:r>
            <a:r>
              <a:rPr lang="en-GB" sz="1200" dirty="0"/>
              <a:t> (</a:t>
            </a:r>
            <a:r>
              <a:rPr lang="en-GB" sz="1200" dirty="0" err="1"/>
              <a:t>hier</a:t>
            </a:r>
            <a:r>
              <a:rPr lang="en-GB" sz="1200" dirty="0"/>
              <a:t> </a:t>
            </a:r>
            <a:r>
              <a:rPr lang="en-GB" sz="1200" dirty="0" err="1"/>
              <a:t>statischer</a:t>
            </a:r>
            <a:r>
              <a:rPr lang="en-GB" sz="1200" dirty="0"/>
              <a:t> </a:t>
            </a:r>
            <a:r>
              <a:rPr lang="en-GB" sz="1200" dirty="0" err="1"/>
              <a:t>Typ</a:t>
            </a:r>
            <a:r>
              <a:rPr lang="en-GB" sz="1200" dirty="0"/>
              <a:t>) </a:t>
            </a:r>
            <a:endParaRPr lang="en-CH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42BCD-E272-7CC9-9310-F6B94BD929E4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CE753-58F1-BE06-72D0-A79CFEF6327A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B5D06-36D8-7639-3342-C0AF336FAE8E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E9524-C16C-E38A-A272-83387EC2DD35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2F6C81-4C4E-5D02-1A08-9BA857E22091}"/>
              </a:ext>
            </a:extLst>
          </p:cNvPr>
          <p:cNvSpPr txBox="1"/>
          <p:nvPr/>
        </p:nvSpPr>
        <p:spPr>
          <a:xfrm>
            <a:off x="1635104" y="2365670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AC6565-1077-0C0C-CD92-5C49A158202B}"/>
              </a:ext>
            </a:extLst>
          </p:cNvPr>
          <p:cNvSpPr txBox="1"/>
          <p:nvPr/>
        </p:nvSpPr>
        <p:spPr>
          <a:xfrm>
            <a:off x="1635104" y="3832193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FAE5F-9F30-F805-72ED-74230951933C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3</a:t>
            </a:r>
            <a:r>
              <a:rPr lang="en-GB" sz="2000"/>
              <a:t> </a:t>
            </a:r>
            <a:endParaRPr lang="en-CH" sz="2000"/>
          </a:p>
        </p:txBody>
      </p:sp>
    </p:spTree>
    <p:extLst>
      <p:ext uri="{BB962C8B-B14F-4D97-AF65-F5344CB8AC3E}">
        <p14:creationId xmlns:p14="http://schemas.microsoft.com/office/powerpoint/2010/main" val="44556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B374-DF92-6395-3E99-D44BA158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6E9E-6ABB-AFB1-CA05-987F8ABA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964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85DFC6-3146-97DD-E52C-A8C948798F6E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BC7A40-1D48-7001-5126-71DBC590A53B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1C5534-CEEC-CC2C-640B-7411BB36082D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0731824-F892-2A33-0FEB-84EC6E00B314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DBC656-071E-A37F-6A92-227B3B7C8BF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B13EEE-C544-B41F-1262-85802E376938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8F040-85FC-8F9E-EC02-C9E67C77BAB4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FDA14-8352-8C54-9D63-CDDE1B9CAFCB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693B3-7C16-7B95-E58E-CF4416DC8506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337E5-FB03-7F5C-9BCC-251FAFA1BF75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113EA-22FD-F3C6-AF2B-F3091FBCB127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44273-79C1-82F7-FEC3-542103DE46DE}"/>
              </a:ext>
            </a:extLst>
          </p:cNvPr>
          <p:cNvSpPr txBox="1"/>
          <p:nvPr/>
        </p:nvSpPr>
        <p:spPr>
          <a:xfrm>
            <a:off x="1635104" y="2365670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ACDB3-3B06-35EC-401D-15BF9055C811}"/>
              </a:ext>
            </a:extLst>
          </p:cNvPr>
          <p:cNvSpPr txBox="1"/>
          <p:nvPr/>
        </p:nvSpPr>
        <p:spPr>
          <a:xfrm>
            <a:off x="1635104" y="3832193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F6162-96E2-075D-C4F2-B1FCE9EA9B09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3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CE068-E259-D0FA-35AD-7C769139ACD4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Regel: </a:t>
            </a:r>
            <a:r>
              <a:rPr lang="en-GB" sz="2800" dirty="0" err="1"/>
              <a:t>Methoden</a:t>
            </a:r>
            <a:r>
              <a:rPr lang="en-GB" sz="2800" dirty="0"/>
              <a:t>* </a:t>
            </a:r>
            <a:r>
              <a:rPr lang="en-GB" sz="2800" dirty="0" err="1"/>
              <a:t>werden</a:t>
            </a:r>
            <a:r>
              <a:rPr lang="en-GB" sz="2800" dirty="0"/>
              <a:t> an Hand </a:t>
            </a:r>
            <a:r>
              <a:rPr lang="en-GB" sz="2800" dirty="0" err="1"/>
              <a:t>vom</a:t>
            </a:r>
            <a:r>
              <a:rPr lang="en-GB" sz="2800" dirty="0"/>
              <a:t> </a:t>
            </a:r>
            <a:r>
              <a:rPr lang="en-GB" sz="2800" b="1" dirty="0" err="1">
                <a:solidFill>
                  <a:schemeClr val="accent6"/>
                </a:solidFill>
              </a:rPr>
              <a:t>dynamischen</a:t>
            </a:r>
            <a:r>
              <a:rPr lang="en-GB" sz="2800" b="1" dirty="0"/>
              <a:t> </a:t>
            </a:r>
            <a:r>
              <a:rPr lang="en-GB" sz="2800" b="1" dirty="0" err="1"/>
              <a:t>Typ</a:t>
            </a:r>
            <a:r>
              <a:rPr lang="en-GB" sz="2800" dirty="0"/>
              <a:t> </a:t>
            </a:r>
            <a:r>
              <a:rPr lang="en-GB" sz="2800" dirty="0" err="1"/>
              <a:t>ausgewählt</a:t>
            </a:r>
            <a:r>
              <a:rPr lang="en-GB" sz="2800" dirty="0"/>
              <a:t>.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ausser</a:t>
            </a:r>
            <a:r>
              <a:rPr lang="en-GB" sz="1200" dirty="0"/>
              <a:t> private, static und final </a:t>
            </a:r>
            <a:r>
              <a:rPr lang="en-GB" sz="1200" dirty="0" err="1"/>
              <a:t>Methoden</a:t>
            </a:r>
            <a:r>
              <a:rPr lang="en-GB" sz="1200" dirty="0"/>
              <a:t> (</a:t>
            </a:r>
            <a:r>
              <a:rPr lang="en-GB" sz="1200" dirty="0" err="1"/>
              <a:t>hier</a:t>
            </a:r>
            <a:r>
              <a:rPr lang="en-GB" sz="1200" dirty="0"/>
              <a:t> </a:t>
            </a:r>
            <a:r>
              <a:rPr lang="en-GB" sz="1200" dirty="0" err="1"/>
              <a:t>statischer</a:t>
            </a:r>
            <a:r>
              <a:rPr lang="en-GB" sz="1200" dirty="0"/>
              <a:t> </a:t>
            </a:r>
            <a:r>
              <a:rPr lang="en-GB" sz="1200" dirty="0" err="1"/>
              <a:t>Typ</a:t>
            </a:r>
            <a:r>
              <a:rPr lang="en-GB" sz="1200" dirty="0"/>
              <a:t>) 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380429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2A0E-6675-1B07-C9B2-389A57C5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FD905-AEE7-1810-4280-7204123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D61335-4453-EE4F-764F-6D0EA390B1AD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4F1828-9436-0441-7FCA-35DAD22FB2BD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3AA6B-A215-EDAF-3377-FEE6361BC407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95169A2-1402-7E2C-D901-F21A18E389A3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CA0082-8CD5-7EB1-87CB-90F88461B31F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274235-85BA-C569-6810-E920BCC41D55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D2022-C889-612A-3FF1-D55932ED1497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A609A-2BBB-D545-AB3D-B1CE81D5251D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100C1-F8C2-1F7B-0692-19AF66EB177B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90C98-D181-8CAC-3D0D-0E90FBBA7070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D6E85-2691-41CC-0BDE-C8CB2D6DBFA3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Hund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Hund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B561BC-AE31-6A75-3F7E-818BF4283919}"/>
              </a:ext>
            </a:extLst>
          </p:cNvPr>
          <p:cNvSpPr txBox="1"/>
          <p:nvPr/>
        </p:nvSpPr>
        <p:spPr>
          <a:xfrm>
            <a:off x="1635104" y="2365670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B06FC-2FE9-E08F-E784-750BD5DC2580}"/>
              </a:ext>
            </a:extLst>
          </p:cNvPr>
          <p:cNvSpPr txBox="1"/>
          <p:nvPr/>
        </p:nvSpPr>
        <p:spPr>
          <a:xfrm>
            <a:off x="1635104" y="3832193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73CA9B-0B7C-103B-E1A6-F2C097BD6EBA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7368F-62BA-E523-65D7-EC489C178090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216419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8315-B118-22A7-6162-CF17A100B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B9CE7-A5DE-4F6B-0743-88A8C799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6E1D25-8F21-612D-CA84-C8C42C3AE447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C31B57-23DC-3C36-A3F7-D9BE88A02830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C8507A-27D2-779F-C74E-397EFBC79528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FAB39EB-49BD-084E-8A37-28EBAB09F1BF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C331C0-ABE2-A5AD-C554-D6A5E892D6CF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0B5787-F983-0BB3-797E-098BA8C675DB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82BA1-C3C6-0EF3-9FE0-B7723BE9923B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method1()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BDC6E-C164-26A9-242D-A3D5147D1F90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20E86-37D6-90EA-BC0A-A238B33FF17B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05D48-608C-DD69-AA97-119D30002B5E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BCF93-7664-EAAC-DDA8-CAC93C1C2CF4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9CC86-04AF-B3C8-0FB2-A1320519F5B1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1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3C6C7-4B61-FF3A-AF2E-4219B2968F45}"/>
              </a:ext>
            </a:extLst>
          </p:cNvPr>
          <p:cNvSpPr txBox="1"/>
          <p:nvPr/>
        </p:nvSpPr>
        <p:spPr>
          <a:xfrm>
            <a:off x="4221018" y="349363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/>
              <a:t>?</a:t>
            </a:r>
            <a:endParaRPr lang="en-CH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96187-1E60-6A34-77F4-5FE7F7010DA6}"/>
              </a:ext>
            </a:extLst>
          </p:cNvPr>
          <p:cNvSpPr txBox="1"/>
          <p:nvPr/>
        </p:nvSpPr>
        <p:spPr>
          <a:xfrm>
            <a:off x="4659205" y="3691638"/>
            <a:ext cx="378799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method1</a:t>
            </a:r>
            <a:r>
              <a:rPr lang="en-GB"/>
              <a:t> </a:t>
            </a:r>
            <a:r>
              <a:rPr lang="en-GB" err="1"/>
              <a:t>existiert</a:t>
            </a:r>
            <a:r>
              <a:rPr lang="en-GB"/>
              <a:t> in der </a:t>
            </a:r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</a:t>
            </a:r>
            <a:r>
              <a:rPr lang="en-GB" err="1"/>
              <a:t>Klasse</a:t>
            </a:r>
            <a:r>
              <a:rPr lang="en-GB"/>
              <a:t> </a:t>
            </a:r>
            <a:r>
              <a:rPr lang="en-GB" err="1"/>
              <a:t>nicht</a:t>
            </a:r>
            <a:r>
              <a:rPr lang="en-GB"/>
              <a:t>.  </a:t>
            </a:r>
            <a:r>
              <a:rPr lang="en-GB" err="1"/>
              <a:t>Deshalb</a:t>
            </a:r>
            <a:r>
              <a:rPr lang="en-GB"/>
              <a:t> </a:t>
            </a:r>
            <a:r>
              <a:rPr lang="en-GB" err="1"/>
              <a:t>gehen</a:t>
            </a:r>
            <a:r>
              <a:rPr lang="en-GB"/>
              <a:t>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alle </a:t>
            </a:r>
            <a:r>
              <a:rPr lang="en-GB" err="1"/>
              <a:t>Superklassen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, bis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solche</a:t>
            </a:r>
            <a:r>
              <a:rPr lang="en-GB"/>
              <a:t> Methode </a:t>
            </a:r>
            <a:r>
              <a:rPr lang="en-GB" err="1"/>
              <a:t>finden</a:t>
            </a:r>
            <a:r>
              <a:rPr lang="en-GB"/>
              <a:t>.</a:t>
            </a:r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FCBEE-6E64-020B-F6C2-81F0A41875D3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626017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2BBD-0079-A9BA-CC04-C03001A58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AEC7-6776-47A6-9C0C-04F9EA46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031B2E-26A3-9F3C-1ADA-A98224F7AFCA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3C6793-A2F9-508E-01C1-5980CFBE535F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EB0086-F82C-0B9B-8ACE-5CB436A33B8D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599B5AC-59BA-5CEE-385E-D7DD8BB9C41C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A68C07-383A-7464-4420-913C3116BD8F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27F927-8869-F0AB-BB48-C1D63C977A0F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1A916-36FC-4C18-4D0E-88CD2D57A602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B050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6ECA7-767E-FBD6-24F6-79C4B0C6678E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9155A-AAD2-95A9-A101-3D72DFD6EFCE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5488A-C9E6-028E-FD51-3235B7FB2AC6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66D0D-E98B-0A29-9AA7-F4F5A4F70CFB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</a:t>
            </a:r>
            <a:r>
              <a:rPr lang="en-GB" sz="2000">
                <a:solidFill>
                  <a:srgbClr val="00B050"/>
                </a:solidFill>
                <a:latin typeface="Consolas" panose="020B0609020204030204" pitchFamily="49" charset="0"/>
              </a:rPr>
              <a:t>method1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43BCE-F29C-8526-B564-1E3DAC3A6951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1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7AB59-ED8D-0349-5B2D-32EFBE0635D1}"/>
              </a:ext>
            </a:extLst>
          </p:cNvPr>
          <p:cNvSpPr txBox="1"/>
          <p:nvPr/>
        </p:nvSpPr>
        <p:spPr>
          <a:xfrm>
            <a:off x="4659205" y="3691638"/>
            <a:ext cx="378799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method1</a:t>
            </a:r>
            <a:r>
              <a:rPr lang="en-GB"/>
              <a:t> </a:t>
            </a:r>
            <a:r>
              <a:rPr lang="en-GB" err="1"/>
              <a:t>existiert</a:t>
            </a:r>
            <a:r>
              <a:rPr lang="en-GB"/>
              <a:t> in der </a:t>
            </a:r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</a:t>
            </a:r>
            <a:r>
              <a:rPr lang="en-GB" err="1"/>
              <a:t>Klasse</a:t>
            </a:r>
            <a:r>
              <a:rPr lang="en-GB"/>
              <a:t> </a:t>
            </a:r>
            <a:r>
              <a:rPr lang="en-GB" err="1"/>
              <a:t>nicht</a:t>
            </a:r>
            <a:r>
              <a:rPr lang="en-GB"/>
              <a:t>.  </a:t>
            </a:r>
            <a:r>
              <a:rPr lang="en-GB" err="1"/>
              <a:t>Deshalb</a:t>
            </a:r>
            <a:r>
              <a:rPr lang="en-GB"/>
              <a:t> </a:t>
            </a:r>
            <a:r>
              <a:rPr lang="en-GB" err="1"/>
              <a:t>gehen</a:t>
            </a:r>
            <a:r>
              <a:rPr lang="en-GB"/>
              <a:t>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alle </a:t>
            </a:r>
            <a:r>
              <a:rPr lang="en-GB" err="1"/>
              <a:t>Superklassen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, bis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solche</a:t>
            </a:r>
            <a:r>
              <a:rPr lang="en-GB"/>
              <a:t> Methode </a:t>
            </a:r>
            <a:r>
              <a:rPr lang="en-GB" err="1"/>
              <a:t>finden</a:t>
            </a:r>
            <a:r>
              <a:rPr lang="en-GB"/>
              <a:t>.</a:t>
            </a:r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60E72-9D68-1C2B-E108-6C3FE2A4EEE6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343586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CF83-C5B3-77A2-BFD5-300AEEFD2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AE6FA-B23F-8685-C932-4E0585A1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8EE06-EBB9-940C-7360-FDEE503F94D3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63BCD6-9E3B-FEA4-24F5-2372B708069B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2053F8-893E-F022-1934-833994DBD47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498904E-9608-2CF0-3147-6851789D43E0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6B43C1-9E5D-DDB7-7E23-668B04FFF1F3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C93BE4-515D-7083-26C1-4C9D4D6C9471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EADE4-1465-CDB5-9DFD-8426FEF3D211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B050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04753-6395-6143-989D-6F93F0E1C182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DFB0F-96A5-631F-C009-D2F10C813683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42E1F-EA4A-C7D5-24AF-12EC5F01AB31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C46BE-C1E9-5C85-5C33-6BB4D9DEC757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</a:t>
            </a:r>
            <a:r>
              <a:rPr lang="en-GB" sz="2000">
                <a:solidFill>
                  <a:srgbClr val="00B050"/>
                </a:solidFill>
                <a:latin typeface="Consolas" panose="020B0609020204030204" pitchFamily="49" charset="0"/>
              </a:rPr>
              <a:t>method1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F812A-1D41-6950-14BA-853482AF10E3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1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B9533-8252-4870-6D7A-95E47EC0AF0D}"/>
              </a:ext>
            </a:extLst>
          </p:cNvPr>
          <p:cNvSpPr txBox="1"/>
          <p:nvPr/>
        </p:nvSpPr>
        <p:spPr>
          <a:xfrm>
            <a:off x="4659205" y="3691638"/>
            <a:ext cx="378799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method1</a:t>
            </a:r>
            <a:r>
              <a:rPr lang="en-GB"/>
              <a:t> </a:t>
            </a:r>
            <a:r>
              <a:rPr lang="en-GB" err="1"/>
              <a:t>existiert</a:t>
            </a:r>
            <a:r>
              <a:rPr lang="en-GB"/>
              <a:t> in der </a:t>
            </a:r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</a:t>
            </a:r>
            <a:r>
              <a:rPr lang="en-GB" err="1"/>
              <a:t>Klasse</a:t>
            </a:r>
            <a:r>
              <a:rPr lang="en-GB"/>
              <a:t> </a:t>
            </a:r>
            <a:r>
              <a:rPr lang="en-GB" err="1"/>
              <a:t>nicht</a:t>
            </a:r>
            <a:r>
              <a:rPr lang="en-GB"/>
              <a:t>.  </a:t>
            </a:r>
            <a:r>
              <a:rPr lang="en-GB" err="1"/>
              <a:t>Deshalb</a:t>
            </a:r>
            <a:r>
              <a:rPr lang="en-GB"/>
              <a:t> </a:t>
            </a:r>
            <a:r>
              <a:rPr lang="en-GB" err="1"/>
              <a:t>gehen</a:t>
            </a:r>
            <a:r>
              <a:rPr lang="en-GB"/>
              <a:t>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alle </a:t>
            </a:r>
            <a:r>
              <a:rPr lang="en-GB" err="1"/>
              <a:t>Superklassen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, bis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solche</a:t>
            </a:r>
            <a:r>
              <a:rPr lang="en-GB"/>
              <a:t> Methode </a:t>
            </a:r>
            <a:r>
              <a:rPr lang="en-GB" err="1"/>
              <a:t>finden</a:t>
            </a:r>
            <a:r>
              <a:rPr lang="en-GB"/>
              <a:t>.</a:t>
            </a:r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7AC10-3047-1B50-6C05-F0E2048453AF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37698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2B24-9E0E-5B32-3EF3-2DCB4231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5392-1652-D7A6-6D65-2907169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12921C-4918-888E-AEAB-4934666EC192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323621-7506-CF02-6FAB-560BA9F82FD7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BA5EA8-462E-BCFE-8716-16EEF0C58C5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CF6AC7C-62DB-F764-F713-EA720F5FEBC7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B666AC-D9E7-0101-CD83-7039126B6AE0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961503-4B61-6ECB-173C-E21FEF9858C1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AD5B1-74C3-7904-0D30-E33B9E0054E1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B050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C8550-64BB-4AEF-7F88-5F02966ED318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FCA9D-D77B-3BFE-19EE-A3B57C45359C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72748-A626-F136-8BFF-87964572E80F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80479-AFA8-5E26-3A55-C5679643D07F}"/>
              </a:ext>
            </a:extLst>
          </p:cNvPr>
          <p:cNvSpPr txBox="1"/>
          <p:nvPr/>
        </p:nvSpPr>
        <p:spPr>
          <a:xfrm>
            <a:off x="2858654" y="2309478"/>
            <a:ext cx="57054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method1</a:t>
            </a:r>
            <a:r>
              <a:rPr lang="en-GB"/>
              <a:t> </a:t>
            </a:r>
            <a:r>
              <a:rPr lang="en-GB" err="1"/>
              <a:t>existiert</a:t>
            </a:r>
            <a:r>
              <a:rPr lang="en-GB"/>
              <a:t> in der </a:t>
            </a:r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</a:t>
            </a:r>
            <a:r>
              <a:rPr lang="en-GB" err="1"/>
              <a:t>Klasse</a:t>
            </a:r>
            <a:r>
              <a:rPr lang="en-GB"/>
              <a:t> </a:t>
            </a:r>
            <a:r>
              <a:rPr lang="en-GB" err="1"/>
              <a:t>nicht</a:t>
            </a:r>
            <a:r>
              <a:rPr lang="en-GB"/>
              <a:t>.  </a:t>
            </a:r>
            <a:r>
              <a:rPr lang="en-GB" err="1"/>
              <a:t>Deshalb</a:t>
            </a:r>
            <a:r>
              <a:rPr lang="en-GB"/>
              <a:t> </a:t>
            </a:r>
            <a:r>
              <a:rPr lang="en-GB" err="1"/>
              <a:t>gehen</a:t>
            </a:r>
            <a:r>
              <a:rPr lang="en-GB"/>
              <a:t>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alle </a:t>
            </a:r>
            <a:r>
              <a:rPr lang="en-GB" err="1"/>
              <a:t>Superklassen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, bis </a:t>
            </a:r>
            <a:r>
              <a:rPr lang="en-GB" err="1"/>
              <a:t>wir</a:t>
            </a:r>
            <a:r>
              <a:rPr lang="en-GB"/>
              <a:t> </a:t>
            </a:r>
            <a:r>
              <a:rPr lang="en-GB" err="1"/>
              <a:t>eine</a:t>
            </a:r>
            <a:r>
              <a:rPr lang="en-GB"/>
              <a:t> </a:t>
            </a:r>
            <a:r>
              <a:rPr lang="en-GB" err="1"/>
              <a:t>solche</a:t>
            </a:r>
            <a:r>
              <a:rPr lang="en-GB"/>
              <a:t> Methode </a:t>
            </a:r>
            <a:r>
              <a:rPr lang="en-GB" err="1"/>
              <a:t>finden</a:t>
            </a:r>
            <a:r>
              <a:rPr lang="en-GB"/>
              <a:t>.</a:t>
            </a:r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8E718-F046-3565-CDF5-12DDF097BA46}"/>
              </a:ext>
            </a:extLst>
          </p:cNvPr>
          <p:cNvSpPr txBox="1"/>
          <p:nvPr/>
        </p:nvSpPr>
        <p:spPr>
          <a:xfrm>
            <a:off x="2858654" y="3056511"/>
            <a:ext cx="57054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Attribut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statisch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ausgewählt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2A87E-BFC2-684C-4A9C-FCB8B224F5B6}"/>
              </a:ext>
            </a:extLst>
          </p:cNvPr>
          <p:cNvSpPr txBox="1"/>
          <p:nvPr/>
        </p:nvSpPr>
        <p:spPr>
          <a:xfrm>
            <a:off x="2775527" y="3571975"/>
            <a:ext cx="5846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Kompilieren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bestimmt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falls </a:t>
            </a:r>
            <a:r>
              <a:rPr lang="en-GB">
                <a:solidFill>
                  <a:srgbClr val="00B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method1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Consolas" panose="020B0609020204030204" pitchFamily="49" charset="0"/>
                <a:cs typeface="Arial" panose="020B0604020202020204" pitchFamily="34" charset="0"/>
              </a:rPr>
              <a:t>Tier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aufgerufen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immer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Attribut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Consolas" panose="020B0609020204030204" pitchFamily="49" charset="0"/>
                <a:cs typeface="Arial" panose="020B0604020202020204" pitchFamily="34" charset="0"/>
              </a:rPr>
              <a:t>x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Consolas" panose="020B0609020204030204" pitchFamily="49" charset="0"/>
                <a:cs typeface="Arial" panose="020B0604020202020204" pitchFamily="34" charset="0"/>
              </a:rPr>
              <a:t>Tier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7F4B2-E4DB-F019-751C-84572455F7E3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96693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97D06-BDCB-B775-570F-281C2829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B816D-6259-FBEC-0A2B-55D86FFD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4EA9A-E37B-7C44-3C23-D246977C2719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E66B8C-360E-2A5A-4391-0703C2AEA900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D8B447-418F-35B6-AD3C-78972C2884C9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EDC9130-6C09-61EB-A5D2-D86E70DC77B0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6FB462-F51D-E7D7-D1D5-BE3B91902FF8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AC7B1C-3D7A-68DB-7606-38B1F25035AF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B9A5F-D549-8595-EC41-7168602F5151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6E9FA-CDE2-6D29-E5CA-689EE023DDBA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DD899-475B-AA49-AA18-F5EE895EE80D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078AB-2997-4F5D-F5CC-CFC00E9EDAE7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2C673-E225-F95B-2C25-DFDB8A847F38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743F50-7D78-B4A2-FA48-D0D5271FBEDB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35B55-05D5-BE03-F656-C4E2E121122F}"/>
              </a:ext>
            </a:extLst>
          </p:cNvPr>
          <p:cNvSpPr txBox="1"/>
          <p:nvPr/>
        </p:nvSpPr>
        <p:spPr>
          <a:xfrm>
            <a:off x="1635104" y="2387987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830BE-41E5-969F-35C1-AF2157682C5E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729286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AA2BD-1FD4-A5E2-C416-0EF0D396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75D78-9C55-18CE-500D-FE2F631E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02A19B-A288-1CC4-1602-18BDA8EC0B92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0FB59B-9D42-75D8-A4FF-979118B06A0C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BEE1E7-96F3-08C7-1AAF-40D98725FB43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D56AE3C-A379-F911-1ACE-52C045FA13EE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F5E63A-3DA6-500B-4B10-DC93BEB0A9E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E4C151-EE3C-ACF6-7424-F65543A5EC04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193DB-B136-DA30-463B-0BD8D9042A21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6D91E-8B1F-F8FD-A334-70D3DBC8DB22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D0A92-0B6C-EA27-96FA-3C3B0362016F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0B1F2-25FF-4D07-B6A8-8E2576EE8C61}"/>
              </a:ext>
            </a:extLst>
          </p:cNvPr>
          <p:cNvSpPr txBox="1"/>
          <p:nvPr/>
        </p:nvSpPr>
        <p:spPr>
          <a:xfrm>
            <a:off x="767006" y="42015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3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34B5E-9509-E65A-C83A-53A6DBCDB323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6AA1-4F9D-8047-641F-C5DE0689D463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3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82B90-551F-0056-2F26-280042DDF868}"/>
              </a:ext>
            </a:extLst>
          </p:cNvPr>
          <p:cNvSpPr txBox="1"/>
          <p:nvPr/>
        </p:nvSpPr>
        <p:spPr>
          <a:xfrm>
            <a:off x="1635104" y="2387987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3BF32-38AB-C672-88C9-C2ACEDEE9637}"/>
              </a:ext>
            </a:extLst>
          </p:cNvPr>
          <p:cNvSpPr txBox="1"/>
          <p:nvPr/>
        </p:nvSpPr>
        <p:spPr>
          <a:xfrm>
            <a:off x="1635104" y="3845470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496E7-8275-87F5-5AA8-9B71E7A9C8D4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71307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B6E1-264C-B448-B739-99849EE3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1183B-A1DF-5E0B-8776-968AC035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4BBB3-5404-3DBD-AEA0-F30F943FF3A7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3B73CB-AA84-8DAC-43A6-EE9F3344D3AF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9DF336-4156-7E11-C0D4-8993C984D531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48C366-3844-22AC-389D-E1768449D7A4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35EE252-D441-60D9-72EF-EFD487246283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DB01-A91E-839F-3EA9-C32B526B0831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DC994A-046D-6E3F-6319-3731A8E319B3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422F19-0418-BEE3-439E-825B0CCC47D2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28AA35-E945-293A-1C08-A8B14D8F996D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BC66CF4-98D9-568A-F763-FEDA3B63ACEC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512D50-DAFB-61B7-7ADF-E19C929648CE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77C4A54-439B-5672-7320-C1AF3BF9D8EF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0AFBD1-EE7D-6EEE-9BAF-5AD406D14D02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CA746-DB3F-85E1-2E28-C5C55ED95190}"/>
              </a:ext>
            </a:extLst>
          </p:cNvPr>
          <p:cNvSpPr txBox="1"/>
          <p:nvPr/>
        </p:nvSpPr>
        <p:spPr>
          <a:xfrm>
            <a:off x="3393472" y="1111111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Tier()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5DD54-AFB9-F786-7B70-D49C9B61293F}"/>
              </a:ext>
            </a:extLst>
          </p:cNvPr>
          <p:cNvSpPr txBox="1"/>
          <p:nvPr/>
        </p:nvSpPr>
        <p:spPr>
          <a:xfrm>
            <a:off x="4408704" y="2453134"/>
            <a:ext cx="11785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C9D30-6A1D-623B-B5FE-B32713563B71}"/>
              </a:ext>
            </a:extLst>
          </p:cNvPr>
          <p:cNvSpPr txBox="1"/>
          <p:nvPr/>
        </p:nvSpPr>
        <p:spPr>
          <a:xfrm>
            <a:off x="4408704" y="4109318"/>
            <a:ext cx="12779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new Husky()</a:t>
            </a:r>
            <a:endParaRPr lang="en-CH"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15AED5-B721-B25E-B313-734AE76D1182}"/>
              </a:ext>
            </a:extLst>
          </p:cNvPr>
          <p:cNvCxnSpPr>
            <a:cxnSpLocks/>
          </p:cNvCxnSpPr>
          <p:nvPr/>
        </p:nvCxnSpPr>
        <p:spPr>
          <a:xfrm flipH="1" flipV="1">
            <a:off x="4664364" y="1264999"/>
            <a:ext cx="1500909" cy="427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C20158-91BA-0BDF-0631-40350869870A}"/>
              </a:ext>
            </a:extLst>
          </p:cNvPr>
          <p:cNvCxnSpPr>
            <a:cxnSpLocks/>
          </p:cNvCxnSpPr>
          <p:nvPr/>
        </p:nvCxnSpPr>
        <p:spPr>
          <a:xfrm flipH="1">
            <a:off x="5686618" y="1936011"/>
            <a:ext cx="539749" cy="635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A7BEC7-747F-AD09-9D33-EEA5D1A2B3AB}"/>
              </a:ext>
            </a:extLst>
          </p:cNvPr>
          <p:cNvCxnSpPr>
            <a:cxnSpLocks/>
          </p:cNvCxnSpPr>
          <p:nvPr/>
        </p:nvCxnSpPr>
        <p:spPr>
          <a:xfrm flipH="1">
            <a:off x="5722312" y="2156691"/>
            <a:ext cx="549179" cy="2106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A799AE-A3A2-BCE7-7589-88C1873DA55E}"/>
              </a:ext>
            </a:extLst>
          </p:cNvPr>
          <p:cNvSpPr txBox="1"/>
          <p:nvPr/>
        </p:nvSpPr>
        <p:spPr>
          <a:xfrm>
            <a:off x="6271491" y="1533406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Das </a:t>
            </a:r>
            <a:r>
              <a:rPr lang="en-GB" sz="2400" err="1">
                <a:solidFill>
                  <a:schemeClr val="accent1"/>
                </a:solidFill>
              </a:rPr>
              <a:t>sind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Objekte</a:t>
            </a:r>
            <a:r>
              <a:rPr lang="en-GB" sz="2400">
                <a:solidFill>
                  <a:schemeClr val="accent1"/>
                </a:solidFill>
              </a:rPr>
              <a:t>.</a:t>
            </a:r>
            <a:endParaRPr lang="en-CH" sz="240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99847-34C1-20BD-82DB-349A1C2A7E38}"/>
              </a:ext>
            </a:extLst>
          </p:cNvPr>
          <p:cNvSpPr txBox="1"/>
          <p:nvPr/>
        </p:nvSpPr>
        <p:spPr>
          <a:xfrm>
            <a:off x="6366065" y="1995071"/>
            <a:ext cx="23668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Objekte</a:t>
            </a:r>
            <a:r>
              <a:rPr lang="en-GB"/>
              <a:t> </a:t>
            </a:r>
            <a:r>
              <a:rPr lang="en-GB" err="1"/>
              <a:t>ändern</a:t>
            </a:r>
            <a:r>
              <a:rPr lang="en-GB"/>
              <a:t> </a:t>
            </a:r>
            <a:r>
              <a:rPr lang="en-GB" b="1" err="1"/>
              <a:t>nie</a:t>
            </a:r>
            <a:r>
              <a:rPr lang="en-GB" b="1"/>
              <a:t> </a:t>
            </a:r>
            <a:r>
              <a:rPr lang="en-GB" err="1"/>
              <a:t>ihren</a:t>
            </a:r>
            <a:r>
              <a:rPr lang="en-GB"/>
              <a:t> Typ. </a:t>
            </a:r>
            <a:endParaRPr lang="en-C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C08F33-C277-C836-07DD-E7DE20358482}"/>
              </a:ext>
            </a:extLst>
          </p:cNvPr>
          <p:cNvSpPr txBox="1"/>
          <p:nvPr/>
        </p:nvSpPr>
        <p:spPr>
          <a:xfrm>
            <a:off x="6366065" y="2718346"/>
            <a:ext cx="236684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Ein Husky-</a:t>
            </a:r>
            <a:r>
              <a:rPr lang="en-GB" err="1"/>
              <a:t>Objekt</a:t>
            </a:r>
            <a:r>
              <a:rPr lang="en-GB"/>
              <a:t> </a:t>
            </a:r>
            <a:r>
              <a:rPr lang="en-GB" err="1"/>
              <a:t>ist</a:t>
            </a:r>
            <a:r>
              <a:rPr lang="en-GB"/>
              <a:t> und </a:t>
            </a:r>
            <a:r>
              <a:rPr lang="en-GB" err="1"/>
              <a:t>bleibt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 Husky-</a:t>
            </a:r>
            <a:r>
              <a:rPr lang="en-GB" err="1"/>
              <a:t>Objekt</a:t>
            </a:r>
            <a:r>
              <a:rPr lang="en-GB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Ein Katzen-</a:t>
            </a:r>
            <a:r>
              <a:rPr lang="en-GB" err="1"/>
              <a:t>Objekt</a:t>
            </a:r>
            <a:r>
              <a:rPr lang="en-GB"/>
              <a:t>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kein</a:t>
            </a:r>
            <a:r>
              <a:rPr lang="en-GB"/>
              <a:t> </a:t>
            </a:r>
            <a:r>
              <a:rPr lang="en-GB" err="1"/>
              <a:t>Löwen-Objekt</a:t>
            </a:r>
            <a:r>
              <a:rPr lang="en-GB"/>
              <a:t> </a:t>
            </a:r>
            <a:r>
              <a:rPr lang="en-GB" err="1"/>
              <a:t>werden</a:t>
            </a:r>
            <a:r>
              <a:rPr lang="en-GB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514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3AF1-A22B-FE1B-7F4F-593FD2BD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8F63-0177-587D-D760-DB742D6A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B0AB63-8D78-AA3F-C07D-12A77448B9E3}"/>
              </a:ext>
            </a:extLst>
          </p:cNvPr>
          <p:cNvSpPr/>
          <p:nvPr/>
        </p:nvSpPr>
        <p:spPr>
          <a:xfrm>
            <a:off x="627288" y="763411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A2CFF0-109F-7EC2-DD5B-5C59A1A7544E}"/>
              </a:ext>
            </a:extLst>
          </p:cNvPr>
          <p:cNvSpPr/>
          <p:nvPr/>
        </p:nvSpPr>
        <p:spPr>
          <a:xfrm>
            <a:off x="626992" y="2207096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B7FC2-3E5A-6D8D-F456-8434D16A0B18}"/>
              </a:ext>
            </a:extLst>
          </p:cNvPr>
          <p:cNvCxnSpPr>
            <a:cxnSpLocks/>
            <a:stCxn id="18" idx="0"/>
            <a:endCxn id="9" idx="4"/>
          </p:cNvCxnSpPr>
          <p:nvPr/>
        </p:nvCxnSpPr>
        <p:spPr>
          <a:xfrm flipV="1">
            <a:off x="1131048" y="1771523"/>
            <a:ext cx="296" cy="4355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896EE27-0EAF-2842-FCDD-2BE60C72C1C7}"/>
              </a:ext>
            </a:extLst>
          </p:cNvPr>
          <p:cNvSpPr/>
          <p:nvPr/>
        </p:nvSpPr>
        <p:spPr>
          <a:xfrm>
            <a:off x="626992" y="3650782"/>
            <a:ext cx="100811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Husky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BF993-DC56-38CF-0D67-DFE902C16E5D}"/>
              </a:ext>
            </a:extLst>
          </p:cNvPr>
          <p:cNvCxnSpPr>
            <a:cxnSpLocks/>
            <a:stCxn id="24" idx="0"/>
            <a:endCxn id="18" idx="4"/>
          </p:cNvCxnSpPr>
          <p:nvPr/>
        </p:nvCxnSpPr>
        <p:spPr>
          <a:xfrm flipV="1">
            <a:off x="1131048" y="3215208"/>
            <a:ext cx="0" cy="435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C85EBC-68EA-9E3B-69B3-75C041F0D19A}"/>
              </a:ext>
            </a:extLst>
          </p:cNvPr>
          <p:cNvSpPr txBox="1"/>
          <p:nvPr/>
        </p:nvSpPr>
        <p:spPr>
          <a:xfrm>
            <a:off x="333808" y="19620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/>
              <a:t>Methoden</a:t>
            </a:r>
            <a:r>
              <a:rPr lang="en-GB" sz="2400" b="1"/>
              <a:t>: </a:t>
            </a:r>
            <a:endParaRPr lang="en-CH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EAFA3-80AA-FE04-83AE-22EC230F1860}"/>
              </a:ext>
            </a:extLst>
          </p:cNvPr>
          <p:cNvSpPr txBox="1"/>
          <p:nvPr/>
        </p:nvSpPr>
        <p:spPr>
          <a:xfrm>
            <a:off x="1614665" y="816439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FD015-C6D2-7DFB-021E-F67D0489751A}"/>
              </a:ext>
            </a:extLst>
          </p:cNvPr>
          <p:cNvSpPr txBox="1"/>
          <p:nvPr/>
        </p:nvSpPr>
        <p:spPr>
          <a:xfrm>
            <a:off x="818716" y="134675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=1</a:t>
            </a:r>
            <a:endParaRPr lang="en-CH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7821-CA22-B301-E121-595F893A08BD}"/>
              </a:ext>
            </a:extLst>
          </p:cNvPr>
          <p:cNvSpPr txBox="1"/>
          <p:nvPr/>
        </p:nvSpPr>
        <p:spPr>
          <a:xfrm>
            <a:off x="767006" y="2779125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int x = 2</a:t>
            </a:r>
            <a:endParaRPr lang="en-CH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DE6FD-D139-5FEA-E1D8-D7222EFC5557}"/>
              </a:ext>
            </a:extLst>
          </p:cNvPr>
          <p:cNvSpPr txBox="1"/>
          <p:nvPr/>
        </p:nvSpPr>
        <p:spPr>
          <a:xfrm>
            <a:off x="2858655" y="2417332"/>
            <a:ext cx="570540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Tier t = new </a:t>
            </a:r>
            <a:r>
              <a:rPr lang="en-GB" sz="2000">
                <a:solidFill>
                  <a:schemeClr val="accent6"/>
                </a:solidFill>
                <a:latin typeface="Consolas" panose="020B0609020204030204" pitchFamily="49" charset="0"/>
              </a:rPr>
              <a:t>Husky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GB" sz="200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GB" sz="2000" err="1">
                <a:solidFill>
                  <a:schemeClr val="tx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000">
                <a:solidFill>
                  <a:schemeClr val="tx1"/>
                </a:solidFill>
                <a:latin typeface="Consolas" panose="020B0609020204030204" pitchFamily="49" charset="0"/>
              </a:rPr>
              <a:t>(t.method1());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3ABA0E-5108-836F-5823-8420BE87D786}"/>
              </a:ext>
            </a:extLst>
          </p:cNvPr>
          <p:cNvSpPr txBox="1"/>
          <p:nvPr/>
        </p:nvSpPr>
        <p:spPr>
          <a:xfrm>
            <a:off x="2858655" y="370001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err="1"/>
              <a:t>Resultat</a:t>
            </a:r>
            <a:r>
              <a:rPr lang="en-GB" sz="2000"/>
              <a:t>: </a:t>
            </a:r>
            <a:r>
              <a:rPr lang="en-GB" sz="2000">
                <a:latin typeface="Consolas" panose="020B0609020204030204" pitchFamily="49" charset="0"/>
              </a:rPr>
              <a:t>2</a:t>
            </a:r>
            <a:r>
              <a:rPr lang="en-GB" sz="2000"/>
              <a:t> </a:t>
            </a:r>
            <a:endParaRPr lang="en-CH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3A7B6-0A28-6728-3A6A-CA0A668FDFEF}"/>
              </a:ext>
            </a:extLst>
          </p:cNvPr>
          <p:cNvSpPr txBox="1"/>
          <p:nvPr/>
        </p:nvSpPr>
        <p:spPr>
          <a:xfrm>
            <a:off x="1635104" y="2387987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275C1-D33F-9378-DF95-9AD025410BAD}"/>
              </a:ext>
            </a:extLst>
          </p:cNvPr>
          <p:cNvSpPr txBox="1"/>
          <p:nvPr/>
        </p:nvSpPr>
        <p:spPr>
          <a:xfrm>
            <a:off x="1635104" y="3845470"/>
            <a:ext cx="124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method1</a:t>
            </a:r>
            <a:r>
              <a:rPr lang="en-GB" sz="1200"/>
              <a:t>() {</a:t>
            </a:r>
          </a:p>
          <a:p>
            <a:r>
              <a:rPr lang="en-GB" sz="1200"/>
              <a:t>    return x;</a:t>
            </a:r>
          </a:p>
          <a:p>
            <a:r>
              <a:rPr lang="en-GB" sz="1200"/>
              <a:t>}</a:t>
            </a:r>
            <a:endParaRPr lang="en-CH" sz="12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DE0B4D-37A4-C607-DBA5-1161FBEC281D}"/>
              </a:ext>
            </a:extLst>
          </p:cNvPr>
          <p:cNvCxnSpPr/>
          <p:nvPr/>
        </p:nvCxnSpPr>
        <p:spPr>
          <a:xfrm flipH="1" flipV="1">
            <a:off x="2493818" y="4184073"/>
            <a:ext cx="965200" cy="235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193961-5E07-CA55-D9C5-F2618A04E681}"/>
              </a:ext>
            </a:extLst>
          </p:cNvPr>
          <p:cNvSpPr txBox="1"/>
          <p:nvPr/>
        </p:nvSpPr>
        <p:spPr>
          <a:xfrm>
            <a:off x="3597800" y="4168635"/>
            <a:ext cx="5407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hat </a:t>
            </a:r>
            <a:r>
              <a:rPr lang="en-GB" err="1"/>
              <a:t>selbst</a:t>
            </a:r>
            <a:r>
              <a:rPr lang="en-GB"/>
              <a:t> </a:t>
            </a:r>
            <a:r>
              <a:rPr lang="en-GB" err="1"/>
              <a:t>kein</a:t>
            </a:r>
            <a:r>
              <a:rPr lang="en-GB"/>
              <a:t> </a:t>
            </a:r>
            <a:r>
              <a:rPr lang="en-GB" err="1"/>
              <a:t>Attribut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x</a:t>
            </a:r>
            <a:r>
              <a:rPr lang="en-GB"/>
              <a:t>. </a:t>
            </a:r>
            <a:r>
              <a:rPr lang="en-GB" err="1"/>
              <a:t>Beim</a:t>
            </a:r>
            <a:r>
              <a:rPr lang="en-GB"/>
              <a:t> </a:t>
            </a:r>
            <a:r>
              <a:rPr lang="en-GB" err="1"/>
              <a:t>Kompilieren</a:t>
            </a:r>
            <a:r>
              <a:rPr lang="en-GB"/>
              <a:t> </a:t>
            </a:r>
            <a:r>
              <a:rPr lang="en-GB" err="1"/>
              <a:t>wird</a:t>
            </a:r>
            <a:r>
              <a:rPr lang="en-GB"/>
              <a:t> </a:t>
            </a:r>
            <a:r>
              <a:rPr lang="en-GB" err="1"/>
              <a:t>bestimmt</a:t>
            </a:r>
            <a:r>
              <a:rPr lang="en-GB"/>
              <a:t>, </a:t>
            </a:r>
            <a:r>
              <a:rPr lang="en-GB" err="1"/>
              <a:t>dass</a:t>
            </a:r>
            <a:r>
              <a:rPr lang="en-GB"/>
              <a:t> falls </a:t>
            </a:r>
            <a:r>
              <a:rPr lang="en-GB">
                <a:latin typeface="Consolas" panose="020B0609020204030204" pitchFamily="49" charset="0"/>
              </a:rPr>
              <a:t>method1</a:t>
            </a:r>
            <a:r>
              <a:rPr lang="en-GB"/>
              <a:t> in der </a:t>
            </a:r>
            <a:r>
              <a:rPr lang="en-GB" err="1"/>
              <a:t>Klasse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Husky</a:t>
            </a:r>
            <a:r>
              <a:rPr lang="en-GB"/>
              <a:t> </a:t>
            </a:r>
            <a:r>
              <a:rPr lang="en-GB" err="1"/>
              <a:t>aufgerufen</a:t>
            </a:r>
            <a:r>
              <a:rPr lang="en-GB"/>
              <a:t> </a:t>
            </a:r>
            <a:r>
              <a:rPr lang="en-GB" err="1"/>
              <a:t>wird</a:t>
            </a:r>
            <a:r>
              <a:rPr lang="en-GB"/>
              <a:t>, </a:t>
            </a:r>
            <a:r>
              <a:rPr lang="en-GB" err="1"/>
              <a:t>dass</a:t>
            </a:r>
            <a:r>
              <a:rPr lang="en-GB"/>
              <a:t> immer das </a:t>
            </a:r>
            <a:r>
              <a:rPr lang="en-GB" err="1"/>
              <a:t>Attribut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x</a:t>
            </a:r>
            <a:r>
              <a:rPr lang="en-GB"/>
              <a:t> </a:t>
            </a:r>
            <a:r>
              <a:rPr lang="en-GB" err="1"/>
              <a:t>aus</a:t>
            </a:r>
            <a:r>
              <a:rPr lang="en-GB"/>
              <a:t> der </a:t>
            </a:r>
            <a:r>
              <a:rPr lang="en-GB" err="1"/>
              <a:t>Superklasse</a:t>
            </a:r>
            <a:r>
              <a:rPr lang="en-GB"/>
              <a:t> </a:t>
            </a:r>
            <a:r>
              <a:rPr lang="en-GB" err="1"/>
              <a:t>gewählt</a:t>
            </a:r>
            <a:r>
              <a:rPr lang="en-GB"/>
              <a:t> </a:t>
            </a:r>
            <a:r>
              <a:rPr lang="en-GB" err="1"/>
              <a:t>wird</a:t>
            </a:r>
            <a:r>
              <a:rPr lang="en-GB"/>
              <a:t>.</a:t>
            </a:r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334D9-ECF3-8358-BC1A-38BCD6352ED0}"/>
              </a:ext>
            </a:extLst>
          </p:cNvPr>
          <p:cNvSpPr txBox="1"/>
          <p:nvPr/>
        </p:nvSpPr>
        <p:spPr>
          <a:xfrm>
            <a:off x="2858655" y="467248"/>
            <a:ext cx="570540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Regel: </a:t>
            </a:r>
            <a:r>
              <a:rPr lang="en-GB" sz="2800" err="1"/>
              <a:t>Methoden</a:t>
            </a:r>
            <a:r>
              <a:rPr lang="en-GB" sz="2800"/>
              <a:t>* </a:t>
            </a:r>
            <a:r>
              <a:rPr lang="en-GB" sz="2800" err="1"/>
              <a:t>werden</a:t>
            </a:r>
            <a:r>
              <a:rPr lang="en-GB" sz="2800"/>
              <a:t> an Hand </a:t>
            </a:r>
            <a:r>
              <a:rPr lang="en-GB" sz="2800" err="1"/>
              <a:t>vom</a:t>
            </a:r>
            <a:r>
              <a:rPr lang="en-GB" sz="2800"/>
              <a:t> </a:t>
            </a:r>
            <a:r>
              <a:rPr lang="en-GB" sz="2800" b="1" err="1">
                <a:solidFill>
                  <a:schemeClr val="accent6"/>
                </a:solidFill>
              </a:rPr>
              <a:t>dynamischen</a:t>
            </a:r>
            <a:r>
              <a:rPr lang="en-GB" sz="2800" b="1"/>
              <a:t> </a:t>
            </a:r>
            <a:r>
              <a:rPr lang="en-GB" sz="2800" b="1" err="1"/>
              <a:t>Typ</a:t>
            </a:r>
            <a:r>
              <a:rPr lang="en-GB" sz="2800"/>
              <a:t> </a:t>
            </a:r>
            <a:r>
              <a:rPr lang="en-GB" sz="2800" err="1"/>
              <a:t>ausgewählt</a:t>
            </a:r>
            <a:r>
              <a:rPr lang="en-GB" sz="2800"/>
              <a:t>.</a:t>
            </a:r>
          </a:p>
          <a:p>
            <a:r>
              <a:rPr lang="en-GB" sz="1200"/>
              <a:t>* </a:t>
            </a:r>
            <a:r>
              <a:rPr lang="en-GB" sz="1200" err="1"/>
              <a:t>ausser</a:t>
            </a:r>
            <a:r>
              <a:rPr lang="en-GB" sz="1200"/>
              <a:t> private, static und final </a:t>
            </a:r>
            <a:r>
              <a:rPr lang="en-GB" sz="1200" err="1"/>
              <a:t>Methoden</a:t>
            </a:r>
            <a:r>
              <a:rPr lang="en-GB" sz="1200"/>
              <a:t> (</a:t>
            </a:r>
            <a:r>
              <a:rPr lang="en-GB" sz="1200" err="1"/>
              <a:t>hier</a:t>
            </a:r>
            <a:r>
              <a:rPr lang="en-GB" sz="1200"/>
              <a:t> </a:t>
            </a:r>
            <a:r>
              <a:rPr lang="en-GB" sz="1200" err="1"/>
              <a:t>statischer</a:t>
            </a:r>
            <a:r>
              <a:rPr lang="en-GB" sz="1200"/>
              <a:t> </a:t>
            </a:r>
            <a:r>
              <a:rPr lang="en-GB" sz="1200" err="1"/>
              <a:t>Typ</a:t>
            </a:r>
            <a:r>
              <a:rPr lang="en-GB" sz="1200"/>
              <a:t>) </a:t>
            </a:r>
            <a:endParaRPr lang="en-CH" sz="1100"/>
          </a:p>
        </p:txBody>
      </p:sp>
    </p:spTree>
    <p:extLst>
      <p:ext uri="{BB962C8B-B14F-4D97-AF65-F5344CB8AC3E}">
        <p14:creationId xmlns:p14="http://schemas.microsoft.com/office/powerpoint/2010/main" val="108225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EC635A26-2F9C-C710-8B08-19A2C7B4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0BA88FF5-EAF8-54E9-8E20-0B5CF1BCDB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und super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7344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BDA13E27-8C90-4AC8-A8E2-A70925A4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0F2AD09-0F5C-C6BE-76FE-354102E9F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Keywords </a:t>
            </a:r>
            <a:r>
              <a:rPr lang="en-GB" sz="3600" b="1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</a:t>
            </a: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Objekten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EB6AF50F-F452-3DF0-70E9-0A50A53038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</a:t>
            </a:r>
            <a:r>
              <a:rPr lang="de-DE" sz="2400" b="1" i="0" u="none" strike="noStrike" cap="none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ew</a:t>
            </a:r>
            <a:r>
              <a:rPr lang="de-DE" sz="2400" b="0" i="0" u="none" strike="noStrike" cap="none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400" b="0" i="0" u="none" strike="noStrike" cap="none" err="1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MyClass</a:t>
            </a:r>
            <a:r>
              <a:rPr lang="de-DE" sz="2400" b="0" i="0" u="none" strike="noStrike" cap="none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(…)</a:t>
            </a:r>
          </a:p>
          <a:p>
            <a:pPr marL="800280" lvl="1" indent="-343080"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Ruft einen Konstruktor von </a:t>
            </a:r>
            <a:r>
              <a:rPr lang="de-DE" sz="210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MyClass</a:t>
            </a:r>
            <a:r>
              <a:rPr lang="de-DE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mit der entsprechenden </a:t>
            </a:r>
            <a:r>
              <a:rPr lang="de-DE" sz="210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Argumentenliste</a:t>
            </a:r>
            <a:r>
              <a:rPr lang="de-DE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auf</a:t>
            </a: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i="0" u="none" strike="noStrike" cap="none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super</a:t>
            </a:r>
            <a:r>
              <a:rPr lang="de-DE" sz="2400" b="0" i="0" u="none" strike="noStrike" cap="none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(…)</a:t>
            </a:r>
          </a:p>
          <a:p>
            <a:pPr marL="800280" lvl="1" indent="-343080">
              <a:spcBef>
                <a:spcPts val="1202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Ruft einen Konstruktor der Superklasse mit der entsprechenden </a:t>
            </a:r>
            <a:r>
              <a:rPr lang="de-DE" sz="21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Argumentenliste</a:t>
            </a:r>
            <a:r>
              <a:rPr lang="de-DE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auf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A7575A4-57CE-5B1C-B9D3-173707D9F6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546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F064F4D-C7FF-D260-5C2F-FA6A72E5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4C18E750-03A8-7FDE-0F7A-9F497C24BC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Keywords </a:t>
            </a:r>
            <a:r>
              <a:rPr lang="en-GB" sz="3600" b="1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</a:t>
            </a: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Objekten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9417FE53-F20C-0B4D-C32D-94C3B76ADC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0000" lnSpcReduction="20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400" b="1" i="0" u="none" strike="noStrike" cap="none" err="1">
                <a:solidFill>
                  <a:srgbClr val="000000"/>
                </a:solidFill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this</a:t>
            </a:r>
            <a:r>
              <a:rPr lang="de-DE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ist eine Referenz auf das Objekt, aus dem wir gerade arbeiten und kann auch ganz normal als Objektreferenz behandelt werden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b="1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this</a:t>
            </a:r>
            <a:r>
              <a:rPr lang="de-DE" sz="2000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(…)</a:t>
            </a:r>
          </a:p>
          <a:p>
            <a:pPr marL="1257480" lvl="2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Ruft den passenden Konstruktor auf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b="1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this</a:t>
            </a:r>
            <a:r>
              <a:rPr lang="de-DE" sz="2000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.field</a:t>
            </a:r>
            <a:endParaRPr lang="de-DE" sz="2000">
              <a:highlight>
                <a:srgbClr val="C0C0C0"/>
              </a:highlight>
              <a:latin typeface="Consolas" panose="020B0609020204030204" pitchFamily="49" charset="0"/>
              <a:ea typeface="DejaVu Sans Mono" panose="020B0609030804020204" pitchFamily="49" charset="0"/>
              <a:cs typeface="DejaVu Sans Mono" panose="020B0609030804020204" pitchFamily="49" charset="0"/>
              <a:sym typeface="Calibri"/>
            </a:endParaRPr>
          </a:p>
          <a:p>
            <a:pPr marL="1257480" lvl="2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Gibt das angesprochene Objektattribut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b="1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this</a:t>
            </a:r>
            <a:r>
              <a:rPr lang="de-DE" sz="2000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.someMethod</a:t>
            </a:r>
            <a:r>
              <a:rPr lang="de-DE" sz="2000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()</a:t>
            </a:r>
          </a:p>
          <a:p>
            <a:pPr marL="1257480" lvl="2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Ruft die angesprochene Methode auf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otherMethod</a:t>
            </a:r>
            <a:r>
              <a:rPr lang="de-DE" sz="2000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(</a:t>
            </a:r>
            <a:r>
              <a:rPr lang="de-DE" sz="2000" b="1" err="1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this</a:t>
            </a:r>
            <a:r>
              <a:rPr lang="de-DE" sz="2000">
                <a:highlight>
                  <a:srgbClr val="C0C0C0"/>
                </a:highlight>
                <a:latin typeface="Consolas" panose="020B060902020403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alibri"/>
              </a:rPr>
              <a:t>, 7)</a:t>
            </a:r>
          </a:p>
          <a:p>
            <a:pPr marL="1257480" lvl="2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Übergibt die Referenz auf das aktuelle Objekt</a:t>
            </a:r>
          </a:p>
          <a:p>
            <a:pPr marL="800280" lvl="1" indent="-343080">
              <a:spcBef>
                <a:spcPts val="901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A0AC618B-CC08-D3E7-E198-72BA9375F8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1038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3F37691A-CEA9-B963-0B20-5BC472A6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31CEDE35-AF68-DBB5-95FE-A1EAA5C8A1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Scanner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263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0004C5C5-8DAE-F894-311B-8BA1D94B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DEC2423-4E65-CC16-9E88-6403FC107C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Scanner: </a:t>
            </a:r>
            <a:r>
              <a:rPr lang="en-US" sz="2400" b="1" i="0" u="none" strike="noStrike" kern="1200" cap="none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Methoden</a:t>
            </a:r>
            <a:endParaRPr lang="en-US" sz="2400" b="0" i="0" u="none" strike="noStrike" kern="1200" cap="none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AA9C85A-FAD5-193E-DC89-72AD6E17AB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85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B938D-9DC3-4A8B-1C2B-C80997989CDA}"/>
              </a:ext>
            </a:extLst>
          </p:cNvPr>
          <p:cNvSpPr txBox="1"/>
          <p:nvPr/>
        </p:nvSpPr>
        <p:spPr>
          <a:xfrm>
            <a:off x="255235" y="1262846"/>
            <a:ext cx="87325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/>
              <a:t>Scanner</a:t>
            </a:r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onsolas" panose="020B0609020204030204" pitchFamily="49" charset="0"/>
              </a:rPr>
              <a:t>next(): </a:t>
            </a:r>
            <a:r>
              <a:rPr lang="en-GB">
                <a:latin typeface="+mj-lt"/>
              </a:rPr>
              <a:t>Wenn </a:t>
            </a:r>
            <a:r>
              <a:rPr lang="en-GB" err="1">
                <a:latin typeface="+mj-lt"/>
              </a:rPr>
              <a:t>ein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nächster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String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existiert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, </a:t>
            </a:r>
            <a:r>
              <a:rPr lang="en-GB" err="1">
                <a:latin typeface="+mj-lt"/>
              </a:rPr>
              <a:t>dann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wird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dieser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eingelesen</a:t>
            </a:r>
            <a:r>
              <a:rPr lang="en-GB">
                <a:latin typeface="+mj-lt"/>
              </a:rPr>
              <a:t> und </a:t>
            </a:r>
            <a:r>
              <a:rPr lang="en-GB" err="1">
                <a:latin typeface="+mj-lt"/>
              </a:rPr>
              <a:t>zurückgegeben</a:t>
            </a:r>
            <a:r>
              <a:rPr lang="en-GB">
                <a:latin typeface="+mj-lt"/>
              </a:rPr>
              <a:t>. </a:t>
            </a:r>
            <a:r>
              <a:rPr lang="en-GB" err="1">
                <a:latin typeface="+mj-lt"/>
              </a:rPr>
              <a:t>Sonst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eine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Consolas" panose="020B0609020204030204" pitchFamily="49" charset="0"/>
              </a:rPr>
              <a:t>NoSuchElementException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nextInt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>
                <a:latin typeface="+mj-lt"/>
              </a:rPr>
              <a:t>Wenn </a:t>
            </a:r>
            <a:r>
              <a:rPr lang="en-GB" err="1">
                <a:latin typeface="+mj-lt"/>
              </a:rPr>
              <a:t>ein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nächster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Int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existiert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, </a:t>
            </a:r>
            <a:r>
              <a:rPr lang="en-GB" err="1">
                <a:latin typeface="+mj-lt"/>
              </a:rPr>
              <a:t>dann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wird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dieser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eingelesen</a:t>
            </a:r>
            <a:r>
              <a:rPr lang="en-GB">
                <a:latin typeface="+mj-lt"/>
              </a:rPr>
              <a:t> und </a:t>
            </a:r>
            <a:r>
              <a:rPr lang="en-GB" err="1">
                <a:latin typeface="+mj-lt"/>
              </a:rPr>
              <a:t>zurückgegeben</a:t>
            </a:r>
            <a:r>
              <a:rPr lang="en-GB">
                <a:latin typeface="+mj-lt"/>
              </a:rPr>
              <a:t>. </a:t>
            </a:r>
            <a:r>
              <a:rPr lang="en-GB" err="1">
                <a:latin typeface="+mj-lt"/>
              </a:rPr>
              <a:t>Sonst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eine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Consolas" panose="020B0609020204030204" pitchFamily="49" charset="0"/>
              </a:rPr>
              <a:t>NoSuchElementException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nextBoolean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>
                <a:latin typeface="+mj-lt"/>
              </a:rPr>
              <a:t>Wenn </a:t>
            </a:r>
            <a:r>
              <a:rPr lang="en-GB" err="1">
                <a:latin typeface="+mj-lt"/>
              </a:rPr>
              <a:t>ein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nächster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Boolean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existiert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, </a:t>
            </a:r>
            <a:r>
              <a:rPr lang="en-GB" err="1">
                <a:latin typeface="+mj-lt"/>
              </a:rPr>
              <a:t>dann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wird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dieser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eingelesen</a:t>
            </a:r>
            <a:r>
              <a:rPr lang="en-GB">
                <a:latin typeface="+mj-lt"/>
              </a:rPr>
              <a:t> und </a:t>
            </a:r>
            <a:r>
              <a:rPr lang="en-GB" err="1">
                <a:latin typeface="+mj-lt"/>
              </a:rPr>
              <a:t>zurückgegeben</a:t>
            </a:r>
            <a:r>
              <a:rPr lang="en-GB">
                <a:latin typeface="+mj-lt"/>
              </a:rPr>
              <a:t>. </a:t>
            </a:r>
            <a:r>
              <a:rPr lang="en-GB" err="1">
                <a:latin typeface="+mj-lt"/>
              </a:rPr>
              <a:t>Sonst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eine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Consolas" panose="020B0609020204030204" pitchFamily="49" charset="0"/>
              </a:rPr>
              <a:t>NoSuchElementException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nextDouble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>
                <a:latin typeface="+mj-lt"/>
              </a:rPr>
              <a:t>Wenn </a:t>
            </a:r>
            <a:r>
              <a:rPr lang="en-GB" err="1">
                <a:latin typeface="+mj-lt"/>
              </a:rPr>
              <a:t>ein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nächster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Double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existiert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, </a:t>
            </a:r>
            <a:r>
              <a:rPr lang="en-GB" err="1">
                <a:latin typeface="+mj-lt"/>
              </a:rPr>
              <a:t>dann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wird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dieser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eingelesen</a:t>
            </a:r>
            <a:r>
              <a:rPr lang="en-GB">
                <a:latin typeface="+mj-lt"/>
              </a:rPr>
              <a:t> und </a:t>
            </a:r>
            <a:r>
              <a:rPr lang="en-GB" err="1">
                <a:latin typeface="+mj-lt"/>
              </a:rPr>
              <a:t>zurückgegeben</a:t>
            </a:r>
            <a:r>
              <a:rPr lang="en-GB">
                <a:latin typeface="+mj-lt"/>
              </a:rPr>
              <a:t>. </a:t>
            </a:r>
            <a:r>
              <a:rPr lang="en-GB" err="1">
                <a:latin typeface="+mj-lt"/>
              </a:rPr>
              <a:t>Sonst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eine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Consolas" panose="020B0609020204030204" pitchFamily="49" charset="0"/>
              </a:rPr>
              <a:t>NoSuchElementException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endParaRPr lang="en-GB" b="1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47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AD986867-68CD-CFAC-2EC7-64430F9A5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7EA4E3D-E529-CEED-3E44-18ABEE154D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Scanner: </a:t>
            </a:r>
            <a:r>
              <a:rPr lang="en-US" sz="2400" b="1" i="0" u="none" strike="noStrike" kern="1200" cap="none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Methoden</a:t>
            </a:r>
            <a:endParaRPr lang="en-US" sz="2400" b="0" i="0" u="none" strike="noStrike" kern="1200" cap="none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706E351-61FE-CE1C-552F-BF24DBFF4F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86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99416B-AC3F-13D3-142C-048F23939D73}"/>
              </a:ext>
            </a:extLst>
          </p:cNvPr>
          <p:cNvSpPr txBox="1"/>
          <p:nvPr/>
        </p:nvSpPr>
        <p:spPr>
          <a:xfrm>
            <a:off x="255235" y="1262846"/>
            <a:ext cx="8732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/>
              <a:t>Scanner</a:t>
            </a:r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hasNext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 err="1">
                <a:latin typeface="+mj-lt"/>
              </a:rPr>
              <a:t>Prüft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ob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nächsten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String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hasNextInt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 err="1">
                <a:latin typeface="+mj-lt"/>
              </a:rPr>
              <a:t>Prüft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ob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nächsten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Int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hasNextBoolean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 err="1">
                <a:latin typeface="+mj-lt"/>
              </a:rPr>
              <a:t>Prüft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ob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nächsten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Boolean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Consolas" panose="020B0609020204030204" pitchFamily="49" charset="0"/>
              </a:rPr>
              <a:t>hasNextDouble</a:t>
            </a:r>
            <a:r>
              <a:rPr lang="en-GB" b="1">
                <a:latin typeface="Consolas" panose="020B0609020204030204" pitchFamily="49" charset="0"/>
              </a:rPr>
              <a:t>(): </a:t>
            </a:r>
            <a:r>
              <a:rPr lang="en-GB" err="1">
                <a:latin typeface="+mj-lt"/>
              </a:rPr>
              <a:t>Prüft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ob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Scanner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nächsten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Double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gibt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latin typeface="Consolas" panose="020B0609020204030204" pitchFamily="49" charset="0"/>
            </a:endParaRPr>
          </a:p>
          <a:p>
            <a:endParaRPr lang="en-GB" b="1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78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7AA5BD20-BC86-6CDF-7437-B00F11C6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2A742B0-9B65-F30D-BC95-CAA16DC661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Scanner: LOCALE</a:t>
            </a:r>
            <a:endParaRPr lang="en-US" sz="2400" b="0" i="0" u="none" strike="noStrike" kern="1200" cap="none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91C6195-F519-5589-53D2-E1823C624B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87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0A69A-463C-2639-AA15-65C110AFA901}"/>
              </a:ext>
            </a:extLst>
          </p:cNvPr>
          <p:cNvSpPr txBox="1"/>
          <p:nvPr/>
        </p:nvSpPr>
        <p:spPr>
          <a:xfrm>
            <a:off x="255235" y="1262846"/>
            <a:ext cx="8732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/>
              <a:t>Scanner</a:t>
            </a:r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latin typeface="+mj-lt"/>
              </a:rPr>
              <a:t>Beim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Einlesen</a:t>
            </a:r>
            <a:r>
              <a:rPr lang="en-GB">
                <a:latin typeface="+mj-lt"/>
              </a:rPr>
              <a:t> von </a:t>
            </a:r>
            <a:r>
              <a:rPr lang="en-GB">
                <a:latin typeface="Consolas" panose="020B0609020204030204" pitchFamily="49" charset="0"/>
              </a:rPr>
              <a:t>double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kommt</a:t>
            </a:r>
            <a:r>
              <a:rPr lang="en-GB">
                <a:latin typeface="+mj-lt"/>
              </a:rPr>
              <a:t> es </a:t>
            </a:r>
            <a:r>
              <a:rPr lang="en-GB" err="1">
                <a:latin typeface="+mj-lt"/>
              </a:rPr>
              <a:t>zu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Problemen</a:t>
            </a:r>
            <a:r>
              <a:rPr lang="en-GB">
                <a:latin typeface="+mj-lt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latin typeface="+mj-lt"/>
              </a:rPr>
              <a:t>Im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Deutschen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werden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Kommazahlen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mit</a:t>
            </a:r>
            <a:r>
              <a:rPr lang="en-GB">
                <a:latin typeface="+mj-lt"/>
              </a:rPr>
              <a:t> , </a:t>
            </a:r>
            <a:r>
              <a:rPr lang="en-GB" err="1">
                <a:latin typeface="+mj-lt"/>
              </a:rPr>
              <a:t>statt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mit</a:t>
            </a:r>
            <a:r>
              <a:rPr lang="en-GB">
                <a:latin typeface="+mj-lt"/>
              </a:rPr>
              <a:t> . </a:t>
            </a:r>
            <a:r>
              <a:rPr lang="en-GB" err="1">
                <a:latin typeface="+mj-lt"/>
              </a:rPr>
              <a:t>benutzt</a:t>
            </a:r>
            <a:r>
              <a:rPr lang="en-GB">
                <a:latin typeface="+mj-lt"/>
              </a:rPr>
              <a:t>. </a:t>
            </a:r>
            <a:r>
              <a:rPr lang="en-GB" err="1">
                <a:latin typeface="+mj-lt"/>
              </a:rPr>
              <a:t>Deshalb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kann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</a:t>
            </a:r>
            <a:r>
              <a:rPr lang="en-GB">
                <a:latin typeface="+mj-lt"/>
              </a:rPr>
              <a:t> Scanner </a:t>
            </a:r>
            <a:r>
              <a:rPr lang="en-GB" err="1">
                <a:latin typeface="+mj-lt"/>
              </a:rPr>
              <a:t>nicht</a:t>
            </a:r>
            <a:r>
              <a:rPr lang="en-GB">
                <a:latin typeface="+mj-lt"/>
              </a:rPr>
              <a:t> </a:t>
            </a:r>
            <a:r>
              <a:rPr lang="en-GB">
                <a:latin typeface="Consolas" panose="020B0609020204030204" pitchFamily="49" charset="0"/>
              </a:rPr>
              <a:t>4.5</a:t>
            </a:r>
            <a:r>
              <a:rPr lang="en-GB">
                <a:latin typeface="+mj-lt"/>
              </a:rPr>
              <a:t> </a:t>
            </a:r>
            <a:r>
              <a:rPr lang="en-GB" err="1">
                <a:latin typeface="+mj-lt"/>
              </a:rPr>
              <a:t>einlesen</a:t>
            </a:r>
            <a:r>
              <a:rPr lang="en-GB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err="1">
                <a:latin typeface="+mj-lt"/>
              </a:rPr>
              <a:t>Lösung</a:t>
            </a:r>
            <a:r>
              <a:rPr lang="en-GB" b="1">
                <a:latin typeface="+mj-lt"/>
              </a:rPr>
              <a:t>: </a:t>
            </a:r>
            <a:r>
              <a:rPr lang="en-GB" err="1">
                <a:latin typeface="Consolas" panose="020B0609020204030204" pitchFamily="49" charset="0"/>
              </a:rPr>
              <a:t>scanner.useLocale</a:t>
            </a:r>
            <a:r>
              <a:rPr lang="en-GB">
                <a:latin typeface="Consolas" panose="020B0609020204030204" pitchFamily="49" charset="0"/>
              </a:rPr>
              <a:t>(Locale.US)</a:t>
            </a:r>
            <a:r>
              <a:rPr lang="en-GB">
                <a:latin typeface="+mj-lt"/>
              </a:rPr>
              <a:t>.</a:t>
            </a:r>
            <a:endParaRPr lang="en-GB" b="1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  <a:p>
            <a:endParaRPr lang="en-GB" b="1">
              <a:latin typeface="Consolas" panose="020B0609020204030204" pitchFamily="49" charset="0"/>
            </a:endParaRPr>
          </a:p>
          <a:p>
            <a:endParaRPr lang="en-GB" b="1">
              <a:latin typeface="Consolas" panose="020B0609020204030204" pitchFamily="49" charset="0"/>
            </a:endParaRPr>
          </a:p>
        </p:txBody>
      </p:sp>
      <p:pic>
        <p:nvPicPr>
          <p:cNvPr id="3" name="Picture 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7D34B57B-37AE-10D7-963B-C1DB5C63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2" y="2130358"/>
            <a:ext cx="5098283" cy="12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43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E2BE8675-C992-0B31-4349-7D710CE6D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331B46FE-9CA6-BE6F-E2B9-26EB92BB3F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/ Catch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457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5B3A2707-3A23-3E8C-A288-51CDD375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8BFB30E-915A-B5AF-354E-5771EE117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Try-Catch: </a:t>
            </a:r>
            <a:r>
              <a:rPr lang="en-US" sz="2400" b="1" i="0" u="none" strike="noStrike" kern="1200" cap="none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Handlen</a:t>
            </a:r>
            <a:r>
              <a:rPr lang="en-US" sz="2400" b="1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 von Exception</a:t>
            </a:r>
            <a:endParaRPr lang="en-US" sz="2400" b="0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55C083D7-0CE5-22D8-CE64-FC268299FB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89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BD48D-942F-42DC-EBC9-EDB31041445F}"/>
              </a:ext>
            </a:extLst>
          </p:cNvPr>
          <p:cNvSpPr txBox="1"/>
          <p:nvPr/>
        </p:nvSpPr>
        <p:spPr>
          <a:xfrm>
            <a:off x="255235" y="1262846"/>
            <a:ext cx="8732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Try-Catch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onsolas" panose="020B0609020204030204" pitchFamily="49" charset="0"/>
              </a:rPr>
              <a:t>try</a:t>
            </a:r>
            <a:r>
              <a:rPr lang="en-GB" b="1" dirty="0">
                <a:latin typeface="+mj-lt"/>
              </a:rPr>
              <a:t>-Block: </a:t>
            </a:r>
            <a:r>
              <a:rPr lang="en-GB" dirty="0" err="1">
                <a:latin typeface="+mj-lt"/>
              </a:rPr>
              <a:t>Wir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setzen</a:t>
            </a:r>
            <a:r>
              <a:rPr lang="en-GB" dirty="0">
                <a:latin typeface="+mj-lt"/>
              </a:rPr>
              <a:t> Code, </a:t>
            </a:r>
            <a:r>
              <a:rPr lang="en-GB" dirty="0" err="1">
                <a:latin typeface="+mj-lt"/>
              </a:rPr>
              <a:t>welcher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eine</a:t>
            </a:r>
            <a:r>
              <a:rPr lang="en-GB" dirty="0">
                <a:latin typeface="+mj-lt"/>
              </a:rPr>
              <a:t> Exception </a:t>
            </a:r>
            <a:r>
              <a:rPr lang="en-GB" dirty="0" err="1">
                <a:latin typeface="+mj-lt"/>
              </a:rPr>
              <a:t>produzieren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könnte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welche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wir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catchen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möchten</a:t>
            </a:r>
            <a:r>
              <a:rPr lang="en-GB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onsolas" panose="020B0609020204030204" pitchFamily="49" charset="0"/>
              </a:rPr>
              <a:t>catch</a:t>
            </a:r>
            <a:r>
              <a:rPr lang="en-GB" b="1" dirty="0">
                <a:latin typeface="+mj-lt"/>
              </a:rPr>
              <a:t>-Block</a:t>
            </a:r>
            <a:r>
              <a:rPr lang="en-GB" dirty="0">
                <a:latin typeface="+mj-lt"/>
              </a:rPr>
              <a:t>: </a:t>
            </a:r>
            <a:r>
              <a:rPr lang="en-GB" dirty="0" err="1">
                <a:latin typeface="+mj-lt"/>
              </a:rPr>
              <a:t>Wir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catchen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eine</a:t>
            </a:r>
            <a:r>
              <a:rPr lang="en-GB" dirty="0">
                <a:latin typeface="+mj-lt"/>
              </a:rPr>
              <a:t> Exception </a:t>
            </a:r>
            <a:r>
              <a:rPr lang="en-GB" dirty="0" err="1">
                <a:latin typeface="+mj-lt"/>
              </a:rPr>
              <a:t>im</a:t>
            </a:r>
            <a:r>
              <a:rPr lang="en-GB" dirty="0">
                <a:latin typeface="+mj-lt"/>
              </a:rPr>
              <a:t> catch-Block.</a:t>
            </a:r>
            <a:endParaRPr lang="en-GB" b="1" dirty="0">
              <a:latin typeface="+mj-lt"/>
            </a:endParaRPr>
          </a:p>
          <a:p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3F574-10AB-23D5-E329-0CEFDD5C723A}"/>
              </a:ext>
            </a:extLst>
          </p:cNvPr>
          <p:cNvSpPr txBox="1"/>
          <p:nvPr/>
        </p:nvSpPr>
        <p:spPr>
          <a:xfrm>
            <a:off x="517236" y="2835564"/>
            <a:ext cx="416011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try {</a:t>
            </a:r>
          </a:p>
          <a:p>
            <a:r>
              <a:rPr lang="en-GB" dirty="0">
                <a:latin typeface="Consolas" panose="020B0609020204030204" pitchFamily="49" charset="0"/>
              </a:rPr>
              <a:t>    // Code </a:t>
            </a:r>
            <a:r>
              <a:rPr lang="en-GB" dirty="0" err="1">
                <a:latin typeface="Consolas" panose="020B0609020204030204" pitchFamily="49" charset="0"/>
              </a:rPr>
              <a:t>wird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ausgeführt</a:t>
            </a:r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} catch(</a:t>
            </a:r>
            <a:r>
              <a:rPr lang="en-GB" dirty="0" err="1">
                <a:latin typeface="Consolas" panose="020B0609020204030204" pitchFamily="49" charset="0"/>
              </a:rPr>
              <a:t>ExceptionName</a:t>
            </a:r>
            <a:r>
              <a:rPr lang="en-GB" dirty="0">
                <a:latin typeface="Consolas" panose="020B0609020204030204" pitchFamily="49" charset="0"/>
              </a:rPr>
              <a:t> e) {</a:t>
            </a:r>
          </a:p>
          <a:p>
            <a:r>
              <a:rPr lang="en-GB" dirty="0">
                <a:latin typeface="Consolas" panose="020B0609020204030204" pitchFamily="49" charset="0"/>
              </a:rPr>
              <a:t>   // Hier </a:t>
            </a:r>
            <a:r>
              <a:rPr lang="en-GB" dirty="0" err="1">
                <a:latin typeface="Consolas" panose="020B0609020204030204" pitchFamily="49" charset="0"/>
              </a:rPr>
              <a:t>wird</a:t>
            </a:r>
            <a:r>
              <a:rPr lang="en-GB" dirty="0">
                <a:latin typeface="Consolas" panose="020B0609020204030204" pitchFamily="49" charset="0"/>
              </a:rPr>
              <a:t> die Exception </a:t>
            </a:r>
            <a:r>
              <a:rPr lang="en-GB" dirty="0" err="1">
                <a:latin typeface="Consolas" panose="020B0609020204030204" pitchFamily="49" charset="0"/>
              </a:rPr>
              <a:t>gehandelt</a:t>
            </a:r>
            <a:r>
              <a:rPr lang="en-GB" dirty="0">
                <a:latin typeface="Consolas" panose="020B0609020204030204" pitchFamily="49" charset="0"/>
              </a:rPr>
              <a:t>.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2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7923-1DC9-00A1-11E6-EB62E215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C17DD-1664-0388-F7B5-3AF7A60F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6367A5-39D8-376E-83C0-407307455749}"/>
              </a:ext>
            </a:extLst>
          </p:cNvPr>
          <p:cNvGrpSpPr/>
          <p:nvPr/>
        </p:nvGrpSpPr>
        <p:grpSpPr>
          <a:xfrm>
            <a:off x="457200" y="760944"/>
            <a:ext cx="3816424" cy="4006319"/>
            <a:chOff x="2267744" y="221615"/>
            <a:chExt cx="3816424" cy="40063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B0C05E-DE2C-96E2-E164-AAEBC89AD6D8}"/>
                </a:ext>
              </a:extLst>
            </p:cNvPr>
            <p:cNvSpPr/>
            <p:nvPr/>
          </p:nvSpPr>
          <p:spPr>
            <a:xfrm>
              <a:off x="3059832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Katze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1640A8-5429-16C4-1BF4-4D7928FA3161}"/>
                </a:ext>
              </a:extLst>
            </p:cNvPr>
            <p:cNvSpPr/>
            <p:nvPr/>
          </p:nvSpPr>
          <p:spPr>
            <a:xfrm>
              <a:off x="4067944" y="221615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7AE9D5E-F4ED-57DD-A1E4-7C8A114C4A9D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3563888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C67FFD-39C6-E19F-23AC-B669E312BC9B}"/>
                </a:ext>
              </a:extLst>
            </p:cNvPr>
            <p:cNvSpPr/>
            <p:nvPr/>
          </p:nvSpPr>
          <p:spPr>
            <a:xfrm>
              <a:off x="5076056" y="1563638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4D06A06-D922-3D47-9971-E472A6706ACA}"/>
                </a:ext>
              </a:extLst>
            </p:cNvPr>
            <p:cNvCxnSpPr>
              <a:cxnSpLocks/>
              <a:stCxn id="18" idx="0"/>
              <a:endCxn id="9" idx="4"/>
            </p:cNvCxnSpPr>
            <p:nvPr/>
          </p:nvCxnSpPr>
          <p:spPr>
            <a:xfrm flipH="1" flipV="1">
              <a:off x="4572000" y="1229727"/>
              <a:ext cx="1008112" cy="3339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35B4FC-1E06-3E9E-045C-D067180DE492}"/>
                </a:ext>
              </a:extLst>
            </p:cNvPr>
            <p:cNvSpPr/>
            <p:nvPr/>
          </p:nvSpPr>
          <p:spPr>
            <a:xfrm>
              <a:off x="5076056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Husky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19CEA62-8CCB-8E3A-8342-F79FFF64048E}"/>
                </a:ext>
              </a:extLst>
            </p:cNvPr>
            <p:cNvCxnSpPr>
              <a:cxnSpLocks/>
              <a:stCxn id="24" idx="0"/>
              <a:endCxn id="18" idx="4"/>
            </p:cNvCxnSpPr>
            <p:nvPr/>
          </p:nvCxnSpPr>
          <p:spPr>
            <a:xfrm flipV="1">
              <a:off x="5580112" y="2571750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D87F82-E2B4-D84B-8C91-F1E10F329650}"/>
                </a:ext>
              </a:extLst>
            </p:cNvPr>
            <p:cNvSpPr/>
            <p:nvPr/>
          </p:nvSpPr>
          <p:spPr>
            <a:xfrm>
              <a:off x="2267744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Löwe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D3B3F39-42B8-EAFA-B40F-B41D519FEB30}"/>
                </a:ext>
              </a:extLst>
            </p:cNvPr>
            <p:cNvCxnSpPr>
              <a:cxnSpLocks/>
              <a:stCxn id="27" idx="0"/>
              <a:endCxn id="8" idx="4"/>
            </p:cNvCxnSpPr>
            <p:nvPr/>
          </p:nvCxnSpPr>
          <p:spPr>
            <a:xfrm flipV="1">
              <a:off x="2771800" y="2571750"/>
              <a:ext cx="79208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2817BB-701D-93BC-A5E1-9CE03EFB0521}"/>
                </a:ext>
              </a:extLst>
            </p:cNvPr>
            <p:cNvSpPr/>
            <p:nvPr/>
          </p:nvSpPr>
          <p:spPr>
            <a:xfrm>
              <a:off x="3779912" y="3219822"/>
              <a:ext cx="1008112" cy="10081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Tiger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8D5C4F-C688-4140-4B1C-24E280FAC09F}"/>
                </a:ext>
              </a:extLst>
            </p:cNvPr>
            <p:cNvCxnSpPr>
              <a:cxnSpLocks/>
              <a:stCxn id="31" idx="0"/>
              <a:endCxn id="8" idx="4"/>
            </p:cNvCxnSpPr>
            <p:nvPr/>
          </p:nvCxnSpPr>
          <p:spPr>
            <a:xfrm flipH="1" flipV="1">
              <a:off x="3563888" y="2571750"/>
              <a:ext cx="72008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4BCE84-C816-BE48-0A66-34E32B41ABFB}"/>
              </a:ext>
            </a:extLst>
          </p:cNvPr>
          <p:cNvSpPr txBox="1"/>
          <p:nvPr/>
        </p:nvSpPr>
        <p:spPr>
          <a:xfrm>
            <a:off x="333808" y="196200"/>
            <a:ext cx="802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/>
              <a:t>Objekt</a:t>
            </a:r>
            <a:r>
              <a:rPr lang="en-GB" sz="2400" b="1"/>
              <a:t> vs </a:t>
            </a:r>
            <a:r>
              <a:rPr lang="en-GB" sz="2400" b="1" err="1"/>
              <a:t>Referenz</a:t>
            </a:r>
            <a:endParaRPr lang="en-CH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F0598-D423-69C4-1F8E-BF5500839322}"/>
              </a:ext>
            </a:extLst>
          </p:cNvPr>
          <p:cNvSpPr txBox="1"/>
          <p:nvPr/>
        </p:nvSpPr>
        <p:spPr>
          <a:xfrm>
            <a:off x="3393472" y="1111111"/>
            <a:ext cx="20730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Tier </a:t>
            </a:r>
            <a:r>
              <a:rPr lang="en-GB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en-GB">
                <a:latin typeface="Consolas" panose="020B0609020204030204" pitchFamily="49" charset="0"/>
              </a:rPr>
              <a:t> = new Tier()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584E5-8808-8D35-AE6E-8BAF1D592C73}"/>
              </a:ext>
            </a:extLst>
          </p:cNvPr>
          <p:cNvSpPr txBox="1"/>
          <p:nvPr/>
        </p:nvSpPr>
        <p:spPr>
          <a:xfrm>
            <a:off x="4408704" y="2453134"/>
            <a:ext cx="21723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Tier </a:t>
            </a:r>
            <a:r>
              <a:rPr lang="en-GB" err="1">
                <a:solidFill>
                  <a:srgbClr val="7030A0"/>
                </a:solidFill>
                <a:latin typeface="Consolas" panose="020B0609020204030204" pitchFamily="49" charset="0"/>
              </a:rPr>
              <a:t>hd</a:t>
            </a:r>
            <a:r>
              <a:rPr lang="en-GB">
                <a:latin typeface="Consolas" panose="020B0609020204030204" pitchFamily="49" charset="0"/>
              </a:rPr>
              <a:t> = new Hund()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8297F-E053-0A7D-2598-21B462A18640}"/>
              </a:ext>
            </a:extLst>
          </p:cNvPr>
          <p:cNvSpPr txBox="1"/>
          <p:nvPr/>
        </p:nvSpPr>
        <p:spPr>
          <a:xfrm>
            <a:off x="4408704" y="4109318"/>
            <a:ext cx="23711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latin typeface="Consolas" panose="020B0609020204030204" pitchFamily="49" charset="0"/>
              </a:rPr>
              <a:t>Husky </a:t>
            </a:r>
            <a:r>
              <a:rPr lang="en-GB" err="1">
                <a:solidFill>
                  <a:srgbClr val="7030A0"/>
                </a:solidFill>
                <a:latin typeface="Consolas" panose="020B0609020204030204" pitchFamily="49" charset="0"/>
              </a:rPr>
              <a:t>hy</a:t>
            </a:r>
            <a:r>
              <a:rPr lang="en-GB">
                <a:latin typeface="Consolas" panose="020B0609020204030204" pitchFamily="49" charset="0"/>
              </a:rPr>
              <a:t> = new Husky()</a:t>
            </a:r>
            <a:endParaRPr lang="en-CH"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F320E8-2C8B-8D49-5A6E-734D74929318}"/>
              </a:ext>
            </a:extLst>
          </p:cNvPr>
          <p:cNvSpPr txBox="1"/>
          <p:nvPr/>
        </p:nvSpPr>
        <p:spPr>
          <a:xfrm>
            <a:off x="5786582" y="76094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7030A0"/>
                </a:solidFill>
              </a:rPr>
              <a:t>Das </a:t>
            </a:r>
            <a:r>
              <a:rPr lang="en-GB" sz="2400" err="1">
                <a:solidFill>
                  <a:srgbClr val="7030A0"/>
                </a:solidFill>
              </a:rPr>
              <a:t>sind</a:t>
            </a:r>
            <a:r>
              <a:rPr lang="en-GB" sz="2400">
                <a:solidFill>
                  <a:srgbClr val="7030A0"/>
                </a:solidFill>
              </a:rPr>
              <a:t> </a:t>
            </a:r>
            <a:r>
              <a:rPr lang="en-GB" sz="2400" err="1">
                <a:solidFill>
                  <a:srgbClr val="7030A0"/>
                </a:solidFill>
              </a:rPr>
              <a:t>Variablen</a:t>
            </a:r>
            <a:r>
              <a:rPr lang="en-GB" sz="2400">
                <a:solidFill>
                  <a:srgbClr val="7030A0"/>
                </a:solidFill>
              </a:rPr>
              <a:t>.</a:t>
            </a:r>
            <a:endParaRPr lang="en-CH" sz="240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29DBD8-888D-A8FC-D6BD-5EF6A2317724}"/>
              </a:ext>
            </a:extLst>
          </p:cNvPr>
          <p:cNvSpPr txBox="1"/>
          <p:nvPr/>
        </p:nvSpPr>
        <p:spPr>
          <a:xfrm>
            <a:off x="5964284" y="1234428"/>
            <a:ext cx="23668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/>
              <a:t>Variablen</a:t>
            </a:r>
            <a:r>
              <a:rPr lang="en-GB"/>
              <a:t> </a:t>
            </a:r>
            <a:r>
              <a:rPr lang="en-GB" err="1"/>
              <a:t>enthalten</a:t>
            </a:r>
            <a:r>
              <a:rPr lang="en-GB"/>
              <a:t> </a:t>
            </a:r>
            <a:r>
              <a:rPr lang="en-GB" err="1"/>
              <a:t>Referenzen</a:t>
            </a:r>
            <a:r>
              <a:rPr lang="en-GB"/>
              <a:t> </a:t>
            </a:r>
            <a:r>
              <a:rPr lang="en-GB" err="1"/>
              <a:t>oder</a:t>
            </a:r>
            <a:r>
              <a:rPr lang="en-GB"/>
              <a:t> </a:t>
            </a:r>
            <a:r>
              <a:rPr lang="en-GB" err="1"/>
              <a:t>Werte</a:t>
            </a:r>
            <a:r>
              <a:rPr lang="en-GB"/>
              <a:t>.</a:t>
            </a:r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1F55B-D2C0-130A-A7F8-7C922AE9A6E6}"/>
              </a:ext>
            </a:extLst>
          </p:cNvPr>
          <p:cNvCxnSpPr/>
          <p:nvPr/>
        </p:nvCxnSpPr>
        <p:spPr>
          <a:xfrm>
            <a:off x="4022437" y="760944"/>
            <a:ext cx="0" cy="2966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01ACB4-B544-0287-EEA1-C9E7829AF783}"/>
              </a:ext>
            </a:extLst>
          </p:cNvPr>
          <p:cNvCxnSpPr/>
          <p:nvPr/>
        </p:nvCxnSpPr>
        <p:spPr>
          <a:xfrm>
            <a:off x="5089237" y="2102967"/>
            <a:ext cx="0" cy="2966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5C17B3-6D1E-497C-FFA1-261C87E87742}"/>
              </a:ext>
            </a:extLst>
          </p:cNvPr>
          <p:cNvCxnSpPr/>
          <p:nvPr/>
        </p:nvCxnSpPr>
        <p:spPr>
          <a:xfrm>
            <a:off x="5172364" y="3763769"/>
            <a:ext cx="0" cy="2966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26B75-F0DB-6A26-058E-496FADBA61A8}"/>
              </a:ext>
            </a:extLst>
          </p:cNvPr>
          <p:cNvSpPr txBox="1"/>
          <p:nvPr/>
        </p:nvSpPr>
        <p:spPr>
          <a:xfrm>
            <a:off x="5964283" y="2908799"/>
            <a:ext cx="236684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Die </a:t>
            </a:r>
            <a:r>
              <a:rPr lang="en-GB" err="1"/>
              <a:t>Referenz</a:t>
            </a:r>
            <a:r>
              <a:rPr lang="en-GB"/>
              <a:t> in </a:t>
            </a:r>
            <a:r>
              <a:rPr lang="en-GB" err="1"/>
              <a:t>einer</a:t>
            </a:r>
            <a:r>
              <a:rPr lang="en-GB"/>
              <a:t> Variable </a:t>
            </a:r>
            <a:r>
              <a:rPr lang="en-GB" err="1"/>
              <a:t>kann</a:t>
            </a:r>
            <a:r>
              <a:rPr lang="en-GB"/>
              <a:t> </a:t>
            </a:r>
            <a:r>
              <a:rPr lang="en-GB" err="1"/>
              <a:t>sich</a:t>
            </a:r>
            <a:r>
              <a:rPr lang="en-GB"/>
              <a:t> </a:t>
            </a:r>
            <a:r>
              <a:rPr lang="en-GB" err="1"/>
              <a:t>durch</a:t>
            </a:r>
            <a:r>
              <a:rPr lang="en-GB"/>
              <a:t> </a:t>
            </a:r>
            <a:r>
              <a:rPr lang="en-GB" err="1"/>
              <a:t>Zuweisung</a:t>
            </a:r>
            <a:r>
              <a:rPr lang="en-GB"/>
              <a:t> </a:t>
            </a:r>
            <a:r>
              <a:rPr lang="en-GB" err="1"/>
              <a:t>mit</a:t>
            </a:r>
            <a:r>
              <a:rPr lang="en-GB"/>
              <a:t> </a:t>
            </a:r>
            <a:r>
              <a:rPr lang="en-GB">
                <a:latin typeface="Consolas" panose="020B0609020204030204" pitchFamily="49" charset="0"/>
              </a:rPr>
              <a:t>=</a:t>
            </a:r>
            <a:r>
              <a:rPr lang="en-GB"/>
              <a:t> </a:t>
            </a:r>
            <a:r>
              <a:rPr lang="en-GB" err="1"/>
              <a:t>ändern</a:t>
            </a:r>
            <a:r>
              <a:rPr lang="en-GB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2306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18680" cy="8398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600" b="1" strike="noStrike" spc="-1">
                <a:solidFill>
                  <a:srgbClr val="000000"/>
                </a:solidFill>
                <a:latin typeface="Calibri"/>
                <a:ea typeface="Calibri"/>
              </a:rPr>
              <a:t>Loop-</a:t>
            </a:r>
            <a:r>
              <a:rPr lang="en-GB" sz="3600" b="1" strike="noStrike" spc="-1" err="1">
                <a:solidFill>
                  <a:srgbClr val="000000"/>
                </a:solidFill>
                <a:latin typeface="Calibri"/>
                <a:ea typeface="Calibri"/>
              </a:rPr>
              <a:t>Invariante</a:t>
            </a: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4570200" y="189360"/>
            <a:ext cx="4573080" cy="17990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0A3E26F1-626D-14A5-6D94-4C97E2356849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91</a:t>
            </a:fld>
            <a:endParaRPr lang="en-GB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Box 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TextBox 6"/>
          <p:cNvSpPr/>
          <p:nvPr/>
        </p:nvSpPr>
        <p:spPr>
          <a:xfrm>
            <a:off x="4570200" y="189360"/>
            <a:ext cx="4573080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Straight Connector 94"/>
          <p:cNvSpPr/>
          <p:nvPr/>
        </p:nvSpPr>
        <p:spPr>
          <a:xfrm flipH="1">
            <a:off x="1332000" y="1260000"/>
            <a:ext cx="3420000" cy="180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DE067A0D-AC3B-57F0-EF3E-D3CE2DCF491D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92</a:t>
            </a:fld>
            <a:endParaRPr lang="en-GB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4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7" name="TextBox 7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TextBox 8"/>
          <p:cNvSpPr/>
          <p:nvPr/>
        </p:nvSpPr>
        <p:spPr>
          <a:xfrm>
            <a:off x="4570200" y="189360"/>
            <a:ext cx="45730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Straight Connector 98"/>
          <p:cNvSpPr/>
          <p:nvPr/>
        </p:nvSpPr>
        <p:spPr>
          <a:xfrm flipH="1">
            <a:off x="1980000" y="1512000"/>
            <a:ext cx="2772000" cy="118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D709E04A-62BB-0141-142B-2C078558994A}"/>
              </a:ext>
            </a:extLst>
          </p:cNvPr>
          <p:cNvSpPr txBox="1">
            <a:spLocks/>
          </p:cNvSpPr>
          <p:nvPr/>
        </p:nvSpPr>
        <p:spPr>
          <a:xfrm>
            <a:off x="6553080" y="4776264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93</a:t>
            </a:fld>
            <a:endParaRPr lang="en-GB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5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TextBox 9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2" name="TextBox 10"/>
          <p:cNvSpPr/>
          <p:nvPr/>
        </p:nvSpPr>
        <p:spPr>
          <a:xfrm>
            <a:off x="4570200" y="189360"/>
            <a:ext cx="45730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3" name="Straight Connector 102"/>
          <p:cNvSpPr/>
          <p:nvPr/>
        </p:nvSpPr>
        <p:spPr>
          <a:xfrm flipH="1">
            <a:off x="1980000" y="1512000"/>
            <a:ext cx="2772000" cy="118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72000" y="1260000"/>
            <a:ext cx="215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Bsp: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= 1234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/ 10 = 123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A78C6115-24DA-222F-C8D1-5DF942575064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94</a:t>
            </a:fld>
            <a:endParaRPr lang="en-GB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6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6" name="TextBox 11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7" name="TextBox 12"/>
          <p:cNvSpPr/>
          <p:nvPr/>
        </p:nvSpPr>
        <p:spPr>
          <a:xfrm>
            <a:off x="4570200" y="189360"/>
            <a:ext cx="4573080" cy="25223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immer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8" name="Straight Connector 107"/>
          <p:cNvSpPr/>
          <p:nvPr/>
        </p:nvSpPr>
        <p:spPr>
          <a:xfrm flipH="1">
            <a:off x="1980000" y="1512000"/>
            <a:ext cx="2772000" cy="118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872000" y="1260000"/>
            <a:ext cx="215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Bsp: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= 1234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/ 10 = 123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4E637483-F3CD-FDEB-5ED5-3C51AE76C9CF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95</a:t>
            </a:fld>
            <a:endParaRPr lang="en-GB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7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1" name="TextBox 13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TextBox 14"/>
          <p:cNvSpPr/>
          <p:nvPr/>
        </p:nvSpPr>
        <p:spPr>
          <a:xfrm>
            <a:off x="4570200" y="189360"/>
            <a:ext cx="4573080" cy="28147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immer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Straight Connector 112"/>
          <p:cNvSpPr/>
          <p:nvPr/>
        </p:nvSpPr>
        <p:spPr>
          <a:xfrm flipH="1">
            <a:off x="1620000" y="2232000"/>
            <a:ext cx="3168000" cy="82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85FB3279-DAB2-4575-F305-6EEFA6A13D34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96</a:t>
            </a:fld>
            <a:endParaRPr lang="en-GB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5" name="TextBox 15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6" name="TextBox 16"/>
          <p:cNvSpPr/>
          <p:nvPr/>
        </p:nvSpPr>
        <p:spPr>
          <a:xfrm>
            <a:off x="4570200" y="189360"/>
            <a:ext cx="4573080" cy="28147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immer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7" name="Straight Connector 116"/>
          <p:cNvSpPr/>
          <p:nvPr/>
        </p:nvSpPr>
        <p:spPr>
          <a:xfrm flipH="1">
            <a:off x="1620000" y="2232000"/>
            <a:ext cx="3168000" cy="82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980000" y="1548000"/>
            <a:ext cx="215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Bsp: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= 1234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% 10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E7A28CDA-F0EB-119B-C24D-009B46378773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97</a:t>
            </a:fld>
            <a:endParaRPr lang="en-GB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9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0" name="TextBox 17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1" name="TextBox 18"/>
          <p:cNvSpPr/>
          <p:nvPr/>
        </p:nvSpPr>
        <p:spPr>
          <a:xfrm>
            <a:off x="4570200" y="189360"/>
            <a:ext cx="4573080" cy="3030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immer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immer die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dazu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2" name="Straight Connector 121"/>
          <p:cNvSpPr/>
          <p:nvPr/>
        </p:nvSpPr>
        <p:spPr>
          <a:xfrm flipH="1">
            <a:off x="1620000" y="2232000"/>
            <a:ext cx="3168000" cy="828000"/>
          </a:xfrm>
          <a:prstGeom prst="line">
            <a:avLst/>
          </a:prstGeom>
          <a:ln w="3816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980000" y="1548000"/>
            <a:ext cx="215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Bsp: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= 1234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 % 10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B4A41CF7-B0F4-8482-2F2A-A89E4F392640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98</a:t>
            </a:fld>
            <a:endParaRPr lang="en-GB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0"/>
          <p:cNvSpPr/>
          <p:nvPr/>
        </p:nvSpPr>
        <p:spPr>
          <a:xfrm>
            <a:off x="0" y="0"/>
            <a:ext cx="4499280" cy="5141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  <a:round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5" name="TextBox 19"/>
          <p:cNvSpPr/>
          <p:nvPr/>
        </p:nvSpPr>
        <p:spPr>
          <a:xfrm>
            <a:off x="68400" y="-24120"/>
            <a:ext cx="5114880" cy="58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public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static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Consolas"/>
                <a:ea typeface="Arial"/>
              </a:rPr>
              <a:t>compute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 Precondition: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4EC9B0"/>
                </a:solidFill>
                <a:effectLst/>
                <a:uLnTx/>
                <a:uFillTx/>
                <a:latin typeface="Consolas"/>
                <a:ea typeface="Arial"/>
              </a:rPr>
              <a:t>int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=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 //Loop-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Invariante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: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Consolas"/>
                <a:ea typeface="Arial"/>
              </a:rPr>
              <a:t>While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!= 0) {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+=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%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 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=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k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/ 10;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Arial"/>
              </a:rPr>
              <a:t>  }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//Postcondition: 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11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== n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 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586C0"/>
                </a:solidFill>
                <a:effectLst/>
                <a:uLnTx/>
                <a:uFillTx/>
                <a:latin typeface="Consolas"/>
                <a:ea typeface="Arial"/>
              </a:rPr>
              <a:t>return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Consolas"/>
                <a:ea typeface="Arial"/>
              </a:rPr>
              <a:t>n</a:t>
            </a: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;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Arial"/>
              </a:rPr>
              <a:t>} 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//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)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gibt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die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Quersumme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von int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zurück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(</a:t>
            </a:r>
            <a:r>
              <a:rPr kumimoji="0" lang="en-GB" sz="900" b="0" i="0" u="none" strike="noStrike" kern="1200" cap="none" spc="-1" normalizeH="0" baseline="0" noProof="0" err="1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i</a:t>
            </a:r>
            <a:r>
              <a:rPr kumimoji="0" lang="en-GB" sz="900" b="0" i="0" u="none" strike="noStrike" kern="1200" cap="none" spc="-1" normalizeH="0" baseline="0" noProof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Consolas"/>
                <a:ea typeface="Arial"/>
              </a:rPr>
              <a:t> &gt;= 0)</a:t>
            </a:r>
            <a:endParaRPr kumimoji="0" lang="en-GB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TextBox 20"/>
          <p:cNvSpPr/>
          <p:nvPr/>
        </p:nvSpPr>
        <p:spPr>
          <a:xfrm>
            <a:off x="4570200" y="189360"/>
            <a:ext cx="4573080" cy="332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Loop-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Invariante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vorgehen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</a:t>
            </a:r>
            <a:endParaRPr kumimoji="0" lang="en-GB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Code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anschauen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: was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passiert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?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Initialisierung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Bis k == 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ist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,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durch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dividiert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“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abgeschnitten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”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jeder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Iteration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k % 10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n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→ immer die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letzte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Ziffer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wird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dazu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0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=&gt; n == alle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Ziffern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von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i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zusammen</a:t>
            </a: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GB" sz="1400" b="1" i="0" u="none" strike="noStrike" kern="1200" cap="none" spc="-1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rPr>
              <a:t>addiert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Google Shape;448;p67">
            <a:extLst>
              <a:ext uri="{FF2B5EF4-FFF2-40B4-BE49-F238E27FC236}">
                <a16:creationId xmlns:a16="http://schemas.microsoft.com/office/drawing/2014/main" id="{C9D0D48C-74DA-0D0E-74D9-5EC980F3A24E}"/>
              </a:ext>
            </a:extLst>
          </p:cNvPr>
          <p:cNvSpPr txBox="1">
            <a:spLocks/>
          </p:cNvSpPr>
          <p:nvPr/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B8B8B"/>
                </a:buClr>
                <a:buSzPts val="1200"/>
                <a:buFont typeface="Calibri"/>
                <a:buNone/>
              </a:pPr>
              <a:t>99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13405</Words>
  <Application>Microsoft Office PowerPoint</Application>
  <PresentationFormat>Bildschirmpräsentation (16:9)</PresentationFormat>
  <Paragraphs>3010</Paragraphs>
  <Slides>167</Slides>
  <Notes>138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167</vt:i4>
      </vt:variant>
    </vt:vector>
  </HeadingPairs>
  <TitlesOfParts>
    <vt:vector size="184" baseType="lpstr">
      <vt:lpstr>arial</vt:lpstr>
      <vt:lpstr>Ubuntu Mono</vt:lpstr>
      <vt:lpstr>Times New Roman</vt:lpstr>
      <vt:lpstr>Consolas</vt:lpstr>
      <vt:lpstr>Aptos Display</vt:lpstr>
      <vt:lpstr>Calibri</vt:lpstr>
      <vt:lpstr>Wingdings</vt:lpstr>
      <vt:lpstr>arial</vt:lpstr>
      <vt:lpstr>Symbol</vt:lpstr>
      <vt:lpstr>Aptos</vt:lpstr>
      <vt:lpstr>Noto Sans Symbols</vt:lpstr>
      <vt:lpstr>Office Theme</vt:lpstr>
      <vt:lpstr>Office Theme</vt:lpstr>
      <vt:lpstr>Office Theme</vt:lpstr>
      <vt:lpstr>template</vt:lpstr>
      <vt:lpstr>1_Office Theme</vt:lpstr>
      <vt:lpstr>Office</vt:lpstr>
      <vt:lpstr>PowerPoint-Präsentation</vt:lpstr>
      <vt:lpstr>Organisatorisches</vt:lpstr>
      <vt:lpstr>Ablauf Heute</vt:lpstr>
      <vt:lpstr>Inheritance</vt:lpstr>
      <vt:lpstr>Extends-Schlüsselwort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Attributwahl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Methodenwahl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this und super</vt:lpstr>
      <vt:lpstr>Keywords bei Objekten</vt:lpstr>
      <vt:lpstr>Keywords bei Objekten</vt:lpstr>
      <vt:lpstr>Scanner</vt:lpstr>
      <vt:lpstr>Scanner: Methoden</vt:lpstr>
      <vt:lpstr>Scanner: Methoden</vt:lpstr>
      <vt:lpstr>Scanner: LOCALE</vt:lpstr>
      <vt:lpstr>Try / Catch</vt:lpstr>
      <vt:lpstr>Try-Catch: Handlen von Exception</vt:lpstr>
      <vt:lpstr>Loop-Invariante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Problem Solving: Klassen</vt:lpstr>
      <vt:lpstr>Hogwarts (2020 W11)</vt:lpstr>
      <vt:lpstr>Die Klassen können folgendermassen verwendet werden: </vt:lpstr>
      <vt:lpstr>PowerPoint-Präsentation</vt:lpstr>
      <vt:lpstr>PowerPoint-Präsentation</vt:lpstr>
      <vt:lpstr>Code-Skelett: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Jetzt Klassen implementieren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Kahoot zu Inheritance</vt:lpstr>
      <vt:lpstr>Empfehlungen</vt:lpstr>
      <vt:lpstr>Aufgabe 1: Loop-Invarianten</vt:lpstr>
      <vt:lpstr>Aufgabe 1: Loop-Invarianten</vt:lpstr>
      <vt:lpstr>Aufgabe 2: Database</vt:lpstr>
      <vt:lpstr>Aufgabe 2: Database</vt:lpstr>
      <vt:lpstr>Aufgabe 2: Database</vt:lpstr>
      <vt:lpstr>Aufgabe 2: Database</vt:lpstr>
      <vt:lpstr>Aufgabe 2: Database</vt:lpstr>
      <vt:lpstr>Aufgabe 3: Pyramide</vt:lpstr>
      <vt:lpstr>Aufgabe 3: Pyramide</vt:lpstr>
      <vt:lpstr>Aufgabe 3: Pyramide</vt:lpstr>
      <vt:lpstr>Aufgabe 4: Rechnungen (erweitert)</vt:lpstr>
      <vt:lpstr>Nachbesprechung</vt:lpstr>
      <vt:lpstr>Aufgabe 1: Square Grid</vt:lpstr>
      <vt:lpstr>Aufgabe 1: Square Grid</vt:lpstr>
      <vt:lpstr>Aufgabe 2: Umkehrung</vt:lpstr>
      <vt:lpstr>Aufgabe 3: “KI” für das Ratespiel</vt:lpstr>
      <vt:lpstr>Aufgabe 4: Klassenrätsel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Aaron Zeller</dc:creator>
  <cp:lastModifiedBy>Leandro Zazzi</cp:lastModifiedBy>
  <cp:revision>189</cp:revision>
  <dcterms:modified xsi:type="dcterms:W3CDTF">2025-11-26T13:55:59Z</dcterms:modified>
</cp:coreProperties>
</file>